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av" ContentType="audio/x-wav"/>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8" r:id="rId3"/>
    <p:sldId id="259" r:id="rId4"/>
    <p:sldId id="260" r:id="rId5"/>
    <p:sldId id="261" r:id="rId6"/>
    <p:sldId id="293" r:id="rId7"/>
    <p:sldId id="299" r:id="rId8"/>
    <p:sldId id="298" r:id="rId9"/>
    <p:sldId id="296" r:id="rId10"/>
    <p:sldId id="297" r:id="rId11"/>
    <p:sldId id="262" r:id="rId12"/>
    <p:sldId id="263" r:id="rId13"/>
    <p:sldId id="294" r:id="rId14"/>
    <p:sldId id="295" r:id="rId15"/>
    <p:sldId id="290" r:id="rId16"/>
    <p:sldId id="300" r:id="rId17"/>
    <p:sldId id="291" r:id="rId18"/>
  </p:sldIdLst>
  <p:sldSz cx="9144000" cy="6858000" type="screen4x3"/>
  <p:notesSz cx="6858000" cy="99472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rot="0" spcFirstLastPara="0" vertOverflow="ellipsis" vert="horz" wrap="square" anchor="ctr" anchorCtr="1"/>
          <a:lstStyle/>
          <a:p>
            <a:pPr defTabSz="914400">
              <a:defRPr lang="ru-RU" sz="2160" b="1" i="0" u="none" strike="noStrike" kern="1200" baseline="0">
                <a:solidFill>
                  <a:schemeClr val="tx1"/>
                </a:solidFill>
                <a:latin typeface="+mn-lt"/>
                <a:ea typeface="+mn-ea"/>
                <a:cs typeface="+mn-cs"/>
              </a:defRPr>
            </a:pPr>
            <a:r>
              <a:rPr lang="en-US"/>
              <a:t>Species composition of the gene pool by crops, %</a:t>
            </a:r>
          </a:p>
        </c:rich>
      </c:tx>
      <c:overlay val="0"/>
    </c:title>
    <c:autoTitleDeleted val="0"/>
    <c:plotArea>
      <c:layout>
        <c:manualLayout>
          <c:layoutTarget val="inner"/>
          <c:xMode val="edge"/>
          <c:yMode val="edge"/>
          <c:x val="0.27142832675925699"/>
          <c:y val="9.2037037037037001E-2"/>
          <c:w val="0.53775416907101303"/>
          <c:h val="0.71422222222222198"/>
        </c:manualLayout>
      </c:layout>
      <c:pieChart>
        <c:varyColors val="1"/>
        <c:ser>
          <c:idx val="0"/>
          <c:order val="0"/>
          <c:tx>
            <c:strRef>
              <c:f>Лист1!$B$1</c:f>
              <c:strCache>
                <c:ptCount val="1"/>
                <c:pt idx="0">
                  <c:v>Видовой состав генофонда по культурам, %</c:v>
                </c:pt>
              </c:strCache>
            </c:strRef>
          </c:tx>
          <c:explosion val="25"/>
          <c:dPt>
            <c:idx val="0"/>
            <c:bubble3D val="0"/>
            <c:extLst>
              <c:ext xmlns:c16="http://schemas.microsoft.com/office/drawing/2014/chart" uri="{C3380CC4-5D6E-409C-BE32-E72D297353CC}">
                <c16:uniqueId val="{00000000-8D41-4A9E-B326-D69E97A393AC}"/>
              </c:ext>
            </c:extLst>
          </c:dPt>
          <c:dPt>
            <c:idx val="1"/>
            <c:bubble3D val="0"/>
            <c:extLst>
              <c:ext xmlns:c16="http://schemas.microsoft.com/office/drawing/2014/chart" uri="{C3380CC4-5D6E-409C-BE32-E72D297353CC}">
                <c16:uniqueId val="{00000001-8D41-4A9E-B326-D69E97A393AC}"/>
              </c:ext>
            </c:extLst>
          </c:dPt>
          <c:dPt>
            <c:idx val="2"/>
            <c:bubble3D val="0"/>
            <c:extLst>
              <c:ext xmlns:c16="http://schemas.microsoft.com/office/drawing/2014/chart" uri="{C3380CC4-5D6E-409C-BE32-E72D297353CC}">
                <c16:uniqueId val="{00000002-8D41-4A9E-B326-D69E97A393AC}"/>
              </c:ext>
            </c:extLst>
          </c:dPt>
          <c:dPt>
            <c:idx val="3"/>
            <c:bubble3D val="0"/>
            <c:extLst>
              <c:ext xmlns:c16="http://schemas.microsoft.com/office/drawing/2014/chart" uri="{C3380CC4-5D6E-409C-BE32-E72D297353CC}">
                <c16:uniqueId val="{00000003-8D41-4A9E-B326-D69E97A393AC}"/>
              </c:ext>
            </c:extLst>
          </c:dPt>
          <c:dPt>
            <c:idx val="4"/>
            <c:bubble3D val="0"/>
            <c:extLst>
              <c:ext xmlns:c16="http://schemas.microsoft.com/office/drawing/2014/chart" uri="{C3380CC4-5D6E-409C-BE32-E72D297353CC}">
                <c16:uniqueId val="{00000004-8D41-4A9E-B326-D69E97A393AC}"/>
              </c:ext>
            </c:extLst>
          </c:dPt>
          <c:dLbls>
            <c:spPr>
              <a:noFill/>
              <a:ln>
                <a:noFill/>
              </a:ln>
              <a:effectLst/>
            </c:spPr>
            <c:txPr>
              <a:bodyPr rot="0" spcFirstLastPara="0" vertOverflow="ellipsis" vert="horz" wrap="square" lIns="38100" tIns="19050" rIns="38100" bIns="19050" anchor="ctr" anchorCtr="1"/>
              <a:lstStyle/>
              <a:p>
                <a:pPr>
                  <a:defRPr lang="ru-RU" sz="1800" b="0" i="0" u="none" strike="noStrike" kern="1200" baseline="0">
                    <a:solidFill>
                      <a:schemeClr val="tx1"/>
                    </a:solidFill>
                    <a:latin typeface="+mn-lt"/>
                    <a:ea typeface="+mn-ea"/>
                    <a:cs typeface="+mn-cs"/>
                  </a:defRPr>
                </a:pPr>
                <a:endParaRPr lang="ru-RU"/>
              </a:p>
            </c:txPr>
            <c:dLblPos val="bestFit"/>
            <c:showLegendKey val="0"/>
            <c:showVal val="0"/>
            <c:showCatName val="0"/>
            <c:showSerName val="0"/>
            <c:showPercent val="1"/>
            <c:showBubbleSize val="0"/>
            <c:showLeaderLines val="1"/>
            <c:extLst>
              <c:ext xmlns:c15="http://schemas.microsoft.com/office/drawing/2012/chart" uri="{CE6537A1-D6FC-4f65-9D91-7224C49458BB}"/>
            </c:extLst>
          </c:dLbls>
          <c:cat>
            <c:strRef>
              <c:f>Лист1!$A$2:$A$6</c:f>
              <c:strCache>
                <c:ptCount val="5"/>
                <c:pt idx="0">
                  <c:v>Triticum aestivum</c:v>
                </c:pt>
                <c:pt idx="1">
                  <c:v>Triticum durum</c:v>
                </c:pt>
                <c:pt idx="2">
                  <c:v>Triticosecale</c:v>
                </c:pt>
                <c:pt idx="3">
                  <c:v>Hordeum vulgare</c:v>
                </c:pt>
                <c:pt idx="4">
                  <c:v> Avena sativa</c:v>
                </c:pt>
              </c:strCache>
            </c:strRef>
          </c:cat>
          <c:val>
            <c:numRef>
              <c:f>Лист1!$B$2:$B$6</c:f>
              <c:numCache>
                <c:formatCode>General</c:formatCode>
                <c:ptCount val="5"/>
                <c:pt idx="0">
                  <c:v>65.400000000000006</c:v>
                </c:pt>
                <c:pt idx="1">
                  <c:v>9.1</c:v>
                </c:pt>
                <c:pt idx="2">
                  <c:v>2.2000000000000002</c:v>
                </c:pt>
                <c:pt idx="3">
                  <c:v>17</c:v>
                </c:pt>
                <c:pt idx="4">
                  <c:v>6.2</c:v>
                </c:pt>
              </c:numCache>
            </c:numRef>
          </c:val>
          <c:extLst>
            <c:ext xmlns:c16="http://schemas.microsoft.com/office/drawing/2014/chart" uri="{C3380CC4-5D6E-409C-BE32-E72D297353CC}">
              <c16:uniqueId val="{00000005-8D41-4A9E-B326-D69E97A393AC}"/>
            </c:ext>
          </c:extLst>
        </c:ser>
        <c:dLbls>
          <c:showLegendKey val="0"/>
          <c:showVal val="0"/>
          <c:showCatName val="0"/>
          <c:showSerName val="0"/>
          <c:showPercent val="1"/>
          <c:showBubbleSize val="0"/>
          <c:showLeaderLines val="1"/>
        </c:dLbls>
        <c:firstSliceAng val="0"/>
      </c:pieChart>
    </c:plotArea>
    <c:legend>
      <c:legendPos val="r"/>
      <c:layout>
        <c:manualLayout>
          <c:xMode val="edge"/>
          <c:yMode val="edge"/>
          <c:x val="3.3490461221732999E-2"/>
          <c:y val="0.83761592300962395"/>
          <c:w val="0.94420071616590395"/>
          <c:h val="0.137879119276757"/>
        </c:manualLayout>
      </c:layout>
      <c:overlay val="0"/>
      <c:txPr>
        <a:bodyPr rot="0" spcFirstLastPara="0" vertOverflow="ellipsis" vert="horz" wrap="square" anchor="ctr" anchorCtr="1"/>
        <a:lstStyle/>
        <a:p>
          <a:pPr>
            <a:defRPr lang="ru-RU" sz="1800" b="0" i="0" u="none" strike="noStrike" kern="1200" baseline="0">
              <a:solidFill>
                <a:schemeClr val="tx1"/>
              </a:solidFill>
              <a:latin typeface="+mn-lt"/>
              <a:ea typeface="+mn-ea"/>
              <a:cs typeface="+mn-cs"/>
            </a:defRPr>
          </a:pPr>
          <a:endParaRPr lang="ru-RU"/>
        </a:p>
      </c:txPr>
    </c:legend>
    <c:plotVisOnly val="1"/>
    <c:dispBlanksAs val="gap"/>
    <c:showDLblsOverMax val="0"/>
  </c:chart>
  <c:txPr>
    <a:bodyPr/>
    <a:lstStyle/>
    <a:p>
      <a:pPr>
        <a:defRPr lang="ru-RU" sz="1800"/>
      </a:pPr>
      <a:endParaRPr lang="ru-RU"/>
    </a:p>
  </c:txPr>
  <c:externalData r:id="rId1">
    <c:autoUpdate val="0"/>
  </c:externalData>
  <c:userShapes r:id="rId2"/>
</c:chartSpace>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64EC4D2-7D2A-4C7B-9591-AB7FA6EB4069}" type="doc">
      <dgm:prSet loTypeId="urn:microsoft.com/office/officeart/2005/8/layout/cycle6#1" loCatId="cycle" qsTypeId="urn:microsoft.com/office/officeart/2005/8/quickstyle/simple1#1" qsCatId="simple" csTypeId="urn:microsoft.com/office/officeart/2005/8/colors/accent1_2#1" csCatId="accent1" phldr="1"/>
      <dgm:spPr/>
      <dgm:t>
        <a:bodyPr/>
        <a:lstStyle/>
        <a:p>
          <a:endParaRPr lang="ru-RU"/>
        </a:p>
      </dgm:t>
    </dgm:pt>
    <dgm:pt modelId="{183F1133-513E-4F02-8BD7-08A554910CAB}">
      <dgm:prSet phldrT="[Текст]" phldr="0" custT="1"/>
      <dgm:spPr/>
      <dgm:t>
        <a:bodyPr vert="horz" wrap="square"/>
        <a:lstStyle/>
        <a:p>
          <a:pPr>
            <a:lnSpc>
              <a:spcPct val="100000"/>
            </a:lnSpc>
            <a:spcBef>
              <a:spcPct val="0"/>
            </a:spcBef>
            <a:spcAft>
              <a:spcPct val="35000"/>
            </a:spcAft>
          </a:pPr>
          <a:r>
            <a:rPr lang="en-US" altLang="ru-RU" sz="2400" dirty="0">
              <a:solidFill>
                <a:srgbClr val="7030A0"/>
              </a:solidFill>
            </a:rPr>
            <a:t>Breeding</a:t>
          </a:r>
        </a:p>
      </dgm:t>
    </dgm:pt>
    <dgm:pt modelId="{2F6D8FDB-F0F3-4025-9CAF-CE20C0C9F300}" type="parTrans" cxnId="{DA99DEEC-E4F2-44B1-8FC2-D5248106AB67}">
      <dgm:prSet/>
      <dgm:spPr/>
      <dgm:t>
        <a:bodyPr/>
        <a:lstStyle/>
        <a:p>
          <a:endParaRPr lang="ru-RU"/>
        </a:p>
      </dgm:t>
    </dgm:pt>
    <dgm:pt modelId="{1518F591-75BF-431A-AFF8-BCA0402CFC89}" type="sibTrans" cxnId="{DA99DEEC-E4F2-44B1-8FC2-D5248106AB67}">
      <dgm:prSet/>
      <dgm:spPr/>
      <dgm:t>
        <a:bodyPr/>
        <a:lstStyle/>
        <a:p>
          <a:endParaRPr lang="ru-RU"/>
        </a:p>
      </dgm:t>
    </dgm:pt>
    <dgm:pt modelId="{0F5EFF72-CA79-4F16-B709-C5323B48707E}">
      <dgm:prSet phldrT="[Текст]" phldr="0" custT="1"/>
      <dgm:spPr/>
      <dgm:t>
        <a:bodyPr vert="horz" wrap="square"/>
        <a:lstStyle/>
        <a:p>
          <a:pPr>
            <a:lnSpc>
              <a:spcPct val="100000"/>
            </a:lnSpc>
            <a:spcBef>
              <a:spcPct val="0"/>
            </a:spcBef>
            <a:spcAft>
              <a:spcPct val="35000"/>
            </a:spcAft>
          </a:pPr>
          <a:r>
            <a:rPr lang="en-US" altLang="ru-RU" sz="2000" dirty="0">
              <a:solidFill>
                <a:schemeClr val="accent2">
                  <a:lumMod val="50000"/>
                </a:schemeClr>
              </a:solidFill>
            </a:rPr>
            <a:t>Quality of grain</a:t>
          </a:r>
          <a:endParaRPr lang="ru-RU" altLang="en-US" sz="2000" dirty="0">
            <a:solidFill>
              <a:schemeClr val="accent2">
                <a:lumMod val="50000"/>
              </a:schemeClr>
            </a:solidFill>
          </a:endParaRPr>
        </a:p>
      </dgm:t>
    </dgm:pt>
    <dgm:pt modelId="{6619B48A-64E2-421B-884B-3A511E034965}" type="parTrans" cxnId="{1C131D09-86F0-4388-A0D9-5FA7B30B817E}">
      <dgm:prSet/>
      <dgm:spPr/>
      <dgm:t>
        <a:bodyPr/>
        <a:lstStyle/>
        <a:p>
          <a:endParaRPr lang="ru-RU"/>
        </a:p>
      </dgm:t>
    </dgm:pt>
    <dgm:pt modelId="{471125F8-C517-4DB9-9094-7162782DE532}" type="sibTrans" cxnId="{1C131D09-86F0-4388-A0D9-5FA7B30B817E}">
      <dgm:prSet/>
      <dgm:spPr/>
      <dgm:t>
        <a:bodyPr/>
        <a:lstStyle/>
        <a:p>
          <a:endParaRPr lang="ru-RU"/>
        </a:p>
      </dgm:t>
    </dgm:pt>
    <dgm:pt modelId="{B17E10A7-D3C9-4020-99B8-0E5FF8880E81}">
      <dgm:prSet phldrT="[Текст]" phldr="0" custT="1"/>
      <dgm:spPr/>
      <dgm:t>
        <a:bodyPr vert="horz" wrap="square"/>
        <a:lstStyle/>
        <a:p>
          <a:pPr>
            <a:lnSpc>
              <a:spcPct val="100000"/>
            </a:lnSpc>
            <a:spcBef>
              <a:spcPct val="0"/>
            </a:spcBef>
            <a:spcAft>
              <a:spcPct val="35000"/>
            </a:spcAft>
          </a:pPr>
          <a:r>
            <a:rPr lang="ru-RU" sz="2000" dirty="0">
              <a:solidFill>
                <a:schemeClr val="accent6">
                  <a:lumMod val="50000"/>
                </a:schemeClr>
              </a:solidFill>
            </a:rPr>
            <a:t>Resistance to biotic factors</a:t>
          </a:r>
        </a:p>
      </dgm:t>
    </dgm:pt>
    <dgm:pt modelId="{3FBDF65C-1122-477F-9588-55F556984F71}" type="parTrans" cxnId="{6E758407-F470-421B-94E1-B12D7CCF4902}">
      <dgm:prSet/>
      <dgm:spPr/>
      <dgm:t>
        <a:bodyPr/>
        <a:lstStyle/>
        <a:p>
          <a:endParaRPr lang="ru-RU"/>
        </a:p>
      </dgm:t>
    </dgm:pt>
    <dgm:pt modelId="{6F311A03-DBBB-4C55-8C72-21DE84BFF87E}" type="sibTrans" cxnId="{6E758407-F470-421B-94E1-B12D7CCF4902}">
      <dgm:prSet/>
      <dgm:spPr/>
      <dgm:t>
        <a:bodyPr/>
        <a:lstStyle/>
        <a:p>
          <a:endParaRPr lang="ru-RU"/>
        </a:p>
      </dgm:t>
    </dgm:pt>
    <dgm:pt modelId="{108AD2D5-4EC8-40D8-8DC1-5A577DF9DB5A}">
      <dgm:prSet phldrT="[Текст]" phldr="0" custT="1"/>
      <dgm:spPr/>
      <dgm:t>
        <a:bodyPr vert="horz" wrap="square"/>
        <a:lstStyle/>
        <a:p>
          <a:pPr>
            <a:lnSpc>
              <a:spcPct val="100000"/>
            </a:lnSpc>
            <a:spcBef>
              <a:spcPct val="0"/>
            </a:spcBef>
            <a:spcAft>
              <a:spcPct val="35000"/>
            </a:spcAft>
          </a:pPr>
          <a:r>
            <a:rPr lang="ru-RU" sz="2000" dirty="0">
              <a:solidFill>
                <a:schemeClr val="accent6">
                  <a:lumMod val="50000"/>
                </a:schemeClr>
              </a:solidFill>
            </a:rPr>
            <a:t>Resistance to abiotic factors</a:t>
          </a:r>
        </a:p>
      </dgm:t>
    </dgm:pt>
    <dgm:pt modelId="{2FFC52D0-BC2C-444D-BC5C-D6507E5C0E3A}" type="parTrans" cxnId="{A3361957-81B4-45A6-882A-25CCDC7A5397}">
      <dgm:prSet/>
      <dgm:spPr/>
      <dgm:t>
        <a:bodyPr/>
        <a:lstStyle/>
        <a:p>
          <a:endParaRPr lang="ru-RU"/>
        </a:p>
      </dgm:t>
    </dgm:pt>
    <dgm:pt modelId="{00AFE27F-26C5-4954-98A3-6112A2AE0657}" type="sibTrans" cxnId="{A3361957-81B4-45A6-882A-25CCDC7A5397}">
      <dgm:prSet/>
      <dgm:spPr/>
      <dgm:t>
        <a:bodyPr/>
        <a:lstStyle/>
        <a:p>
          <a:endParaRPr lang="ru-RU"/>
        </a:p>
      </dgm:t>
    </dgm:pt>
    <dgm:pt modelId="{52BEBEE9-8BFC-4825-9766-3A87F8F1FD5B}">
      <dgm:prSet phldrT="[Текст]" phldr="0" custT="1"/>
      <dgm:spPr/>
      <dgm:t>
        <a:bodyPr vert="horz" wrap="square"/>
        <a:lstStyle/>
        <a:p>
          <a:pPr>
            <a:lnSpc>
              <a:spcPct val="100000"/>
            </a:lnSpc>
            <a:spcBef>
              <a:spcPct val="0"/>
            </a:spcBef>
            <a:spcAft>
              <a:spcPct val="35000"/>
            </a:spcAft>
          </a:pPr>
          <a:r>
            <a:rPr lang="en-US" altLang="ru-RU" sz="2000" dirty="0">
              <a:solidFill>
                <a:schemeClr val="accent2">
                  <a:lumMod val="50000"/>
                </a:schemeClr>
              </a:solidFill>
            </a:rPr>
            <a:t>Productivity</a:t>
          </a:r>
        </a:p>
      </dgm:t>
    </dgm:pt>
    <dgm:pt modelId="{5246D42F-AE2A-4D38-AE10-D9530A1BD56C}" type="parTrans" cxnId="{1804CB1C-F565-4820-9B0E-0AB90E4CF873}">
      <dgm:prSet/>
      <dgm:spPr/>
      <dgm:t>
        <a:bodyPr/>
        <a:lstStyle/>
        <a:p>
          <a:endParaRPr lang="ru-RU"/>
        </a:p>
      </dgm:t>
    </dgm:pt>
    <dgm:pt modelId="{BB8EB0FB-845D-439A-9A23-28AEF0599F2E}" type="sibTrans" cxnId="{1804CB1C-F565-4820-9B0E-0AB90E4CF873}">
      <dgm:prSet/>
      <dgm:spPr/>
      <dgm:t>
        <a:bodyPr/>
        <a:lstStyle/>
        <a:p>
          <a:endParaRPr lang="ru-RU"/>
        </a:p>
      </dgm:t>
    </dgm:pt>
    <dgm:pt modelId="{C524D457-64C1-4CDD-A6D7-ECC9FECB9580}" type="pres">
      <dgm:prSet presAssocID="{464EC4D2-7D2A-4C7B-9591-AB7FA6EB4069}" presName="cycle" presStyleCnt="0">
        <dgm:presLayoutVars>
          <dgm:dir/>
          <dgm:resizeHandles val="exact"/>
        </dgm:presLayoutVars>
      </dgm:prSet>
      <dgm:spPr/>
    </dgm:pt>
    <dgm:pt modelId="{C3623CDB-A60D-47D2-9B97-2BA7EA887DD3}" type="pres">
      <dgm:prSet presAssocID="{183F1133-513E-4F02-8BD7-08A554910CAB}" presName="node" presStyleLbl="node1" presStyleIdx="0" presStyleCnt="5" custScaleX="129069" custRadScaleRad="44093" custRadScaleInc="-14859">
        <dgm:presLayoutVars>
          <dgm:bulletEnabled val="1"/>
        </dgm:presLayoutVars>
      </dgm:prSet>
      <dgm:spPr/>
    </dgm:pt>
    <dgm:pt modelId="{21FD4B15-E4C3-4492-9196-1ADC22D42476}" type="pres">
      <dgm:prSet presAssocID="{183F1133-513E-4F02-8BD7-08A554910CAB}" presName="spNode" presStyleCnt="0"/>
      <dgm:spPr/>
    </dgm:pt>
    <dgm:pt modelId="{15D244AE-2463-4C32-A08B-76366CA1790B}" type="pres">
      <dgm:prSet presAssocID="{1518F591-75BF-431A-AFF8-BCA0402CFC89}" presName="sibTrans" presStyleLbl="sibTrans1D1" presStyleIdx="0" presStyleCnt="5"/>
      <dgm:spPr/>
    </dgm:pt>
    <dgm:pt modelId="{26455B7D-8765-4A9B-B72B-E73F670360A3}" type="pres">
      <dgm:prSet presAssocID="{0F5EFF72-CA79-4F16-B709-C5323B48707E}" presName="node" presStyleLbl="node1" presStyleIdx="1" presStyleCnt="5" custScaleX="184210" custScaleY="99999" custRadScaleRad="176014" custRadScaleInc="-57106">
        <dgm:presLayoutVars>
          <dgm:bulletEnabled val="1"/>
        </dgm:presLayoutVars>
      </dgm:prSet>
      <dgm:spPr/>
    </dgm:pt>
    <dgm:pt modelId="{2144AC3F-02D2-427C-B7A1-B3AE49B2A3D0}" type="pres">
      <dgm:prSet presAssocID="{0F5EFF72-CA79-4F16-B709-C5323B48707E}" presName="spNode" presStyleCnt="0"/>
      <dgm:spPr/>
    </dgm:pt>
    <dgm:pt modelId="{7474BE79-077B-45C3-9622-C87071406605}" type="pres">
      <dgm:prSet presAssocID="{471125F8-C517-4DB9-9094-7162782DE532}" presName="sibTrans" presStyleLbl="sibTrans1D1" presStyleIdx="1" presStyleCnt="5"/>
      <dgm:spPr/>
    </dgm:pt>
    <dgm:pt modelId="{E61DE827-6EBE-4DD7-8BDD-3456ACC67C15}" type="pres">
      <dgm:prSet presAssocID="{B17E10A7-D3C9-4020-99B8-0E5FF8880E81}" presName="node" presStyleLbl="node1" presStyleIdx="2" presStyleCnt="5" custScaleX="216253" custRadScaleRad="134458" custRadScaleInc="-176307">
        <dgm:presLayoutVars>
          <dgm:bulletEnabled val="1"/>
        </dgm:presLayoutVars>
      </dgm:prSet>
      <dgm:spPr/>
    </dgm:pt>
    <dgm:pt modelId="{B623F638-ADEC-4F3A-AEBE-A41E64F3C261}" type="pres">
      <dgm:prSet presAssocID="{B17E10A7-D3C9-4020-99B8-0E5FF8880E81}" presName="spNode" presStyleCnt="0"/>
      <dgm:spPr/>
    </dgm:pt>
    <dgm:pt modelId="{F640350D-5F29-4396-A10A-8E45C3854B92}" type="pres">
      <dgm:prSet presAssocID="{6F311A03-DBBB-4C55-8C72-21DE84BFF87E}" presName="sibTrans" presStyleLbl="sibTrans1D1" presStyleIdx="2" presStyleCnt="5"/>
      <dgm:spPr/>
    </dgm:pt>
    <dgm:pt modelId="{39C59744-78E9-430A-872E-C59E8FF7D009}" type="pres">
      <dgm:prSet presAssocID="{108AD2D5-4EC8-40D8-8DC1-5A577DF9DB5A}" presName="node" presStyleLbl="node1" presStyleIdx="3" presStyleCnt="5" custScaleX="219665" custRadScaleRad="134703" custRadScaleInc="176396">
        <dgm:presLayoutVars>
          <dgm:bulletEnabled val="1"/>
        </dgm:presLayoutVars>
      </dgm:prSet>
      <dgm:spPr/>
    </dgm:pt>
    <dgm:pt modelId="{8820B104-2C0C-4696-88FB-F608E8F60F1D}" type="pres">
      <dgm:prSet presAssocID="{108AD2D5-4EC8-40D8-8DC1-5A577DF9DB5A}" presName="spNode" presStyleCnt="0"/>
      <dgm:spPr/>
    </dgm:pt>
    <dgm:pt modelId="{74E924F0-C86D-4844-AB83-250F45E78482}" type="pres">
      <dgm:prSet presAssocID="{00AFE27F-26C5-4954-98A3-6112A2AE0657}" presName="sibTrans" presStyleLbl="sibTrans1D1" presStyleIdx="3" presStyleCnt="5"/>
      <dgm:spPr/>
    </dgm:pt>
    <dgm:pt modelId="{6AE36009-A98A-4B00-98F8-59DFDD43A2C5}" type="pres">
      <dgm:prSet presAssocID="{52BEBEE9-8BFC-4825-9766-3A87F8F1FD5B}" presName="node" presStyleLbl="node1" presStyleIdx="4" presStyleCnt="5" custScaleX="191051" custRadScaleRad="181102" custRadScaleInc="52984">
        <dgm:presLayoutVars>
          <dgm:bulletEnabled val="1"/>
        </dgm:presLayoutVars>
      </dgm:prSet>
      <dgm:spPr/>
    </dgm:pt>
    <dgm:pt modelId="{E13436F2-E06F-4F66-A068-9F76CF16B8DC}" type="pres">
      <dgm:prSet presAssocID="{52BEBEE9-8BFC-4825-9766-3A87F8F1FD5B}" presName="spNode" presStyleCnt="0"/>
      <dgm:spPr/>
    </dgm:pt>
    <dgm:pt modelId="{BB4DE7DC-163A-4F4B-BD4D-27F2534FBD01}" type="pres">
      <dgm:prSet presAssocID="{BB8EB0FB-845D-439A-9A23-28AEF0599F2E}" presName="sibTrans" presStyleLbl="sibTrans1D1" presStyleIdx="4" presStyleCnt="5"/>
      <dgm:spPr/>
    </dgm:pt>
  </dgm:ptLst>
  <dgm:cxnLst>
    <dgm:cxn modelId="{6E758407-F470-421B-94E1-B12D7CCF4902}" srcId="{464EC4D2-7D2A-4C7B-9591-AB7FA6EB4069}" destId="{B17E10A7-D3C9-4020-99B8-0E5FF8880E81}" srcOrd="2" destOrd="0" parTransId="{3FBDF65C-1122-477F-9588-55F556984F71}" sibTransId="{6F311A03-DBBB-4C55-8C72-21DE84BFF87E}"/>
    <dgm:cxn modelId="{1C131D09-86F0-4388-A0D9-5FA7B30B817E}" srcId="{464EC4D2-7D2A-4C7B-9591-AB7FA6EB4069}" destId="{0F5EFF72-CA79-4F16-B709-C5323B48707E}" srcOrd="1" destOrd="0" parTransId="{6619B48A-64E2-421B-884B-3A511E034965}" sibTransId="{471125F8-C517-4DB9-9094-7162782DE532}"/>
    <dgm:cxn modelId="{1804CB1C-F565-4820-9B0E-0AB90E4CF873}" srcId="{464EC4D2-7D2A-4C7B-9591-AB7FA6EB4069}" destId="{52BEBEE9-8BFC-4825-9766-3A87F8F1FD5B}" srcOrd="4" destOrd="0" parTransId="{5246D42F-AE2A-4D38-AE10-D9530A1BD56C}" sibTransId="{BB8EB0FB-845D-439A-9A23-28AEF0599F2E}"/>
    <dgm:cxn modelId="{B36A9861-0019-4F83-9373-1AB2712C03A7}" type="presOf" srcId="{B17E10A7-D3C9-4020-99B8-0E5FF8880E81}" destId="{E61DE827-6EBE-4DD7-8BDD-3456ACC67C15}" srcOrd="0" destOrd="0" presId="urn:microsoft.com/office/officeart/2005/8/layout/cycle6#1"/>
    <dgm:cxn modelId="{F3735869-5F89-4E69-AA9E-C4628002E410}" type="presOf" srcId="{183F1133-513E-4F02-8BD7-08A554910CAB}" destId="{C3623CDB-A60D-47D2-9B97-2BA7EA887DD3}" srcOrd="0" destOrd="0" presId="urn:microsoft.com/office/officeart/2005/8/layout/cycle6#1"/>
    <dgm:cxn modelId="{857C2B4B-0718-47AB-BAE7-FAAA5578E701}" type="presOf" srcId="{1518F591-75BF-431A-AFF8-BCA0402CFC89}" destId="{15D244AE-2463-4C32-A08B-76366CA1790B}" srcOrd="0" destOrd="0" presId="urn:microsoft.com/office/officeart/2005/8/layout/cycle6#1"/>
    <dgm:cxn modelId="{2AB8CB4C-6A2C-4605-9C8E-BB8704B93AED}" type="presOf" srcId="{0F5EFF72-CA79-4F16-B709-C5323B48707E}" destId="{26455B7D-8765-4A9B-B72B-E73F670360A3}" srcOrd="0" destOrd="0" presId="urn:microsoft.com/office/officeart/2005/8/layout/cycle6#1"/>
    <dgm:cxn modelId="{4CECCF6E-0864-4DAA-94AC-398B8A156D59}" type="presOf" srcId="{6F311A03-DBBB-4C55-8C72-21DE84BFF87E}" destId="{F640350D-5F29-4396-A10A-8E45C3854B92}" srcOrd="0" destOrd="0" presId="urn:microsoft.com/office/officeart/2005/8/layout/cycle6#1"/>
    <dgm:cxn modelId="{A3361957-81B4-45A6-882A-25CCDC7A5397}" srcId="{464EC4D2-7D2A-4C7B-9591-AB7FA6EB4069}" destId="{108AD2D5-4EC8-40D8-8DC1-5A577DF9DB5A}" srcOrd="3" destOrd="0" parTransId="{2FFC52D0-BC2C-444D-BC5C-D6507E5C0E3A}" sibTransId="{00AFE27F-26C5-4954-98A3-6112A2AE0657}"/>
    <dgm:cxn modelId="{41523F82-EED2-4936-B4F3-DA614B30983C}" type="presOf" srcId="{471125F8-C517-4DB9-9094-7162782DE532}" destId="{7474BE79-077B-45C3-9622-C87071406605}" srcOrd="0" destOrd="0" presId="urn:microsoft.com/office/officeart/2005/8/layout/cycle6#1"/>
    <dgm:cxn modelId="{0465B086-E6DB-43F6-8993-F1B18679B52D}" type="presOf" srcId="{464EC4D2-7D2A-4C7B-9591-AB7FA6EB4069}" destId="{C524D457-64C1-4CDD-A6D7-ECC9FECB9580}" srcOrd="0" destOrd="0" presId="urn:microsoft.com/office/officeart/2005/8/layout/cycle6#1"/>
    <dgm:cxn modelId="{163618BA-EA57-4D57-8B86-F50E5271FF2E}" type="presOf" srcId="{108AD2D5-4EC8-40D8-8DC1-5A577DF9DB5A}" destId="{39C59744-78E9-430A-872E-C59E8FF7D009}" srcOrd="0" destOrd="0" presId="urn:microsoft.com/office/officeart/2005/8/layout/cycle6#1"/>
    <dgm:cxn modelId="{2168DABE-24FC-4993-9BED-1A99DD860962}" type="presOf" srcId="{BB8EB0FB-845D-439A-9A23-28AEF0599F2E}" destId="{BB4DE7DC-163A-4F4B-BD4D-27F2534FBD01}" srcOrd="0" destOrd="0" presId="urn:microsoft.com/office/officeart/2005/8/layout/cycle6#1"/>
    <dgm:cxn modelId="{9F0E7FCD-1C71-4851-A540-7625EEB412DF}" type="presOf" srcId="{52BEBEE9-8BFC-4825-9766-3A87F8F1FD5B}" destId="{6AE36009-A98A-4B00-98F8-59DFDD43A2C5}" srcOrd="0" destOrd="0" presId="urn:microsoft.com/office/officeart/2005/8/layout/cycle6#1"/>
    <dgm:cxn modelId="{DA99DEEC-E4F2-44B1-8FC2-D5248106AB67}" srcId="{464EC4D2-7D2A-4C7B-9591-AB7FA6EB4069}" destId="{183F1133-513E-4F02-8BD7-08A554910CAB}" srcOrd="0" destOrd="0" parTransId="{2F6D8FDB-F0F3-4025-9CAF-CE20C0C9F300}" sibTransId="{1518F591-75BF-431A-AFF8-BCA0402CFC89}"/>
    <dgm:cxn modelId="{D8E453FA-0A0C-4B4C-999D-012FC2382EA1}" type="presOf" srcId="{00AFE27F-26C5-4954-98A3-6112A2AE0657}" destId="{74E924F0-C86D-4844-AB83-250F45E78482}" srcOrd="0" destOrd="0" presId="urn:microsoft.com/office/officeart/2005/8/layout/cycle6#1"/>
    <dgm:cxn modelId="{7E0D80FC-7F60-4F8D-9B91-C9B8C9C5A6AD}" type="presParOf" srcId="{C524D457-64C1-4CDD-A6D7-ECC9FECB9580}" destId="{C3623CDB-A60D-47D2-9B97-2BA7EA887DD3}" srcOrd="0" destOrd="0" presId="urn:microsoft.com/office/officeart/2005/8/layout/cycle6#1"/>
    <dgm:cxn modelId="{9F2BF438-FC1E-472E-8F70-A890E9312252}" type="presParOf" srcId="{C524D457-64C1-4CDD-A6D7-ECC9FECB9580}" destId="{21FD4B15-E4C3-4492-9196-1ADC22D42476}" srcOrd="1" destOrd="0" presId="urn:microsoft.com/office/officeart/2005/8/layout/cycle6#1"/>
    <dgm:cxn modelId="{C160F9EC-EE76-4F62-A55C-5F2038AB60F1}" type="presParOf" srcId="{C524D457-64C1-4CDD-A6D7-ECC9FECB9580}" destId="{15D244AE-2463-4C32-A08B-76366CA1790B}" srcOrd="2" destOrd="0" presId="urn:microsoft.com/office/officeart/2005/8/layout/cycle6#1"/>
    <dgm:cxn modelId="{F73C444D-61FC-4FE5-A313-910CB1A9C980}" type="presParOf" srcId="{C524D457-64C1-4CDD-A6D7-ECC9FECB9580}" destId="{26455B7D-8765-4A9B-B72B-E73F670360A3}" srcOrd="3" destOrd="0" presId="urn:microsoft.com/office/officeart/2005/8/layout/cycle6#1"/>
    <dgm:cxn modelId="{1F49517D-8F11-4B40-AEF7-C82AB004CB94}" type="presParOf" srcId="{C524D457-64C1-4CDD-A6D7-ECC9FECB9580}" destId="{2144AC3F-02D2-427C-B7A1-B3AE49B2A3D0}" srcOrd="4" destOrd="0" presId="urn:microsoft.com/office/officeart/2005/8/layout/cycle6#1"/>
    <dgm:cxn modelId="{2C6095CF-1E4D-4ABE-9279-D9526EA38D73}" type="presParOf" srcId="{C524D457-64C1-4CDD-A6D7-ECC9FECB9580}" destId="{7474BE79-077B-45C3-9622-C87071406605}" srcOrd="5" destOrd="0" presId="urn:microsoft.com/office/officeart/2005/8/layout/cycle6#1"/>
    <dgm:cxn modelId="{9048C007-B61E-47CF-BCE9-C47EE861F807}" type="presParOf" srcId="{C524D457-64C1-4CDD-A6D7-ECC9FECB9580}" destId="{E61DE827-6EBE-4DD7-8BDD-3456ACC67C15}" srcOrd="6" destOrd="0" presId="urn:microsoft.com/office/officeart/2005/8/layout/cycle6#1"/>
    <dgm:cxn modelId="{250536FB-B828-4C40-9DA2-29B16A773324}" type="presParOf" srcId="{C524D457-64C1-4CDD-A6D7-ECC9FECB9580}" destId="{B623F638-ADEC-4F3A-AEBE-A41E64F3C261}" srcOrd="7" destOrd="0" presId="urn:microsoft.com/office/officeart/2005/8/layout/cycle6#1"/>
    <dgm:cxn modelId="{2B5B50A4-6EA6-497D-B535-45B504A47DF7}" type="presParOf" srcId="{C524D457-64C1-4CDD-A6D7-ECC9FECB9580}" destId="{F640350D-5F29-4396-A10A-8E45C3854B92}" srcOrd="8" destOrd="0" presId="urn:microsoft.com/office/officeart/2005/8/layout/cycle6#1"/>
    <dgm:cxn modelId="{65CB6003-38E9-4A2B-85DF-503E25611A25}" type="presParOf" srcId="{C524D457-64C1-4CDD-A6D7-ECC9FECB9580}" destId="{39C59744-78E9-430A-872E-C59E8FF7D009}" srcOrd="9" destOrd="0" presId="urn:microsoft.com/office/officeart/2005/8/layout/cycle6#1"/>
    <dgm:cxn modelId="{E60176DF-45B2-4958-9693-915C8ABF1142}" type="presParOf" srcId="{C524D457-64C1-4CDD-A6D7-ECC9FECB9580}" destId="{8820B104-2C0C-4696-88FB-F608E8F60F1D}" srcOrd="10" destOrd="0" presId="urn:microsoft.com/office/officeart/2005/8/layout/cycle6#1"/>
    <dgm:cxn modelId="{23AC15A2-31D4-4E82-9398-2AF7B44538AD}" type="presParOf" srcId="{C524D457-64C1-4CDD-A6D7-ECC9FECB9580}" destId="{74E924F0-C86D-4844-AB83-250F45E78482}" srcOrd="11" destOrd="0" presId="urn:microsoft.com/office/officeart/2005/8/layout/cycle6#1"/>
    <dgm:cxn modelId="{D895F898-7F68-4B67-B690-965B6342986B}" type="presParOf" srcId="{C524D457-64C1-4CDD-A6D7-ECC9FECB9580}" destId="{6AE36009-A98A-4B00-98F8-59DFDD43A2C5}" srcOrd="12" destOrd="0" presId="urn:microsoft.com/office/officeart/2005/8/layout/cycle6#1"/>
    <dgm:cxn modelId="{732A32F6-2588-45B9-89F0-779CA10FD93A}" type="presParOf" srcId="{C524D457-64C1-4CDD-A6D7-ECC9FECB9580}" destId="{E13436F2-E06F-4F66-A068-9F76CF16B8DC}" srcOrd="13" destOrd="0" presId="urn:microsoft.com/office/officeart/2005/8/layout/cycle6#1"/>
    <dgm:cxn modelId="{894C4239-C02A-4B50-9037-AF8D3F21FA6E}" type="presParOf" srcId="{C524D457-64C1-4CDD-A6D7-ECC9FECB9580}" destId="{BB4DE7DC-163A-4F4B-BD4D-27F2534FBD01}" srcOrd="14" destOrd="0" presId="urn:microsoft.com/office/officeart/2005/8/layout/cycle6#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623CDB-A60D-47D2-9B97-2BA7EA887DD3}">
      <dsp:nvSpPr>
        <dsp:cNvPr id="0" name=""/>
        <dsp:cNvSpPr/>
      </dsp:nvSpPr>
      <dsp:spPr>
        <a:xfrm>
          <a:off x="3162387" y="1046612"/>
          <a:ext cx="1851564" cy="9324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100000"/>
            </a:lnSpc>
            <a:spcBef>
              <a:spcPct val="0"/>
            </a:spcBef>
            <a:spcAft>
              <a:spcPct val="35000"/>
            </a:spcAft>
            <a:buNone/>
          </a:pPr>
          <a:r>
            <a:rPr lang="en-US" altLang="ru-RU" sz="2400" kern="1200" dirty="0">
              <a:solidFill>
                <a:srgbClr val="7030A0"/>
              </a:solidFill>
            </a:rPr>
            <a:t>Breeding</a:t>
          </a:r>
        </a:p>
      </dsp:txBody>
      <dsp:txXfrm>
        <a:off x="3207906" y="1092131"/>
        <a:ext cx="1760526" cy="841422"/>
      </dsp:txXfrm>
    </dsp:sp>
    <dsp:sp modelId="{15D244AE-2463-4C32-A08B-76366CA1790B}">
      <dsp:nvSpPr>
        <dsp:cNvPr id="0" name=""/>
        <dsp:cNvSpPr/>
      </dsp:nvSpPr>
      <dsp:spPr>
        <a:xfrm>
          <a:off x="3997354" y="1011484"/>
          <a:ext cx="3731085" cy="3731085"/>
        </a:xfrm>
        <a:custGeom>
          <a:avLst/>
          <a:gdLst/>
          <a:ahLst/>
          <a:cxnLst/>
          <a:rect l="0" t="0" r="0" b="0"/>
          <a:pathLst>
            <a:path>
              <a:moveTo>
                <a:pt x="1021960" y="201625"/>
              </a:moveTo>
              <a:arcTo wR="1865542" hR="1865542" stAng="14586939" swAng="1091701"/>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26455B7D-8765-4A9B-B72B-E73F670360A3}">
      <dsp:nvSpPr>
        <dsp:cNvPr id="0" name=""/>
        <dsp:cNvSpPr/>
      </dsp:nvSpPr>
      <dsp:spPr>
        <a:xfrm>
          <a:off x="5587007" y="141885"/>
          <a:ext cx="2642592" cy="9324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en-US" altLang="ru-RU" sz="2000" kern="1200" dirty="0">
              <a:solidFill>
                <a:schemeClr val="accent2">
                  <a:lumMod val="50000"/>
                </a:schemeClr>
              </a:solidFill>
            </a:rPr>
            <a:t>Quality of grain</a:t>
          </a:r>
          <a:endParaRPr lang="ru-RU" altLang="en-US" sz="2000" kern="1200" dirty="0">
            <a:solidFill>
              <a:schemeClr val="accent2">
                <a:lumMod val="50000"/>
              </a:schemeClr>
            </a:solidFill>
          </a:endParaRPr>
        </a:p>
      </dsp:txBody>
      <dsp:txXfrm>
        <a:off x="5632525" y="187403"/>
        <a:ext cx="2551556" cy="841414"/>
      </dsp:txXfrm>
    </dsp:sp>
    <dsp:sp modelId="{7474BE79-077B-45C3-9622-C87071406605}">
      <dsp:nvSpPr>
        <dsp:cNvPr id="0" name=""/>
        <dsp:cNvSpPr/>
      </dsp:nvSpPr>
      <dsp:spPr>
        <a:xfrm>
          <a:off x="3418273" y="-763057"/>
          <a:ext cx="3731085" cy="3731085"/>
        </a:xfrm>
        <a:custGeom>
          <a:avLst/>
          <a:gdLst/>
          <a:ahLst/>
          <a:cxnLst/>
          <a:rect l="0" t="0" r="0" b="0"/>
          <a:pathLst>
            <a:path>
              <a:moveTo>
                <a:pt x="3731031" y="1851340"/>
              </a:moveTo>
              <a:arcTo wR="1865542" hR="1865542" stAng="21573828" swAng="2582715"/>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61DE827-6EBE-4DD7-8BDD-3456ACC67C15}">
      <dsp:nvSpPr>
        <dsp:cNvPr id="0" name=""/>
        <dsp:cNvSpPr/>
      </dsp:nvSpPr>
      <dsp:spPr>
        <a:xfrm>
          <a:off x="5044576" y="2375672"/>
          <a:ext cx="3102266" cy="9324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ru-RU" sz="2000" kern="1200" dirty="0">
              <a:solidFill>
                <a:schemeClr val="accent6">
                  <a:lumMod val="50000"/>
                </a:schemeClr>
              </a:solidFill>
            </a:rPr>
            <a:t>Resistance to biotic factors</a:t>
          </a:r>
        </a:p>
      </dsp:txBody>
      <dsp:txXfrm>
        <a:off x="5090095" y="2421191"/>
        <a:ext cx="3011228" cy="841422"/>
      </dsp:txXfrm>
    </dsp:sp>
    <dsp:sp modelId="{F640350D-5F29-4396-A10A-8E45C3854B92}">
      <dsp:nvSpPr>
        <dsp:cNvPr id="0" name=""/>
        <dsp:cNvSpPr/>
      </dsp:nvSpPr>
      <dsp:spPr>
        <a:xfrm>
          <a:off x="1822962" y="994242"/>
          <a:ext cx="4627789" cy="4627789"/>
        </a:xfrm>
        <a:custGeom>
          <a:avLst/>
          <a:gdLst/>
          <a:ahLst/>
          <a:cxnLst/>
          <a:rect l="0" t="0" r="0" b="0"/>
          <a:pathLst>
            <a:path>
              <a:moveTo>
                <a:pt x="4627326" y="2360165"/>
              </a:moveTo>
              <a:arcTo wR="2313894" hR="2313894" stAng="21668749" swAng="10662490"/>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39C59744-78E9-430A-872E-C59E8FF7D009}">
      <dsp:nvSpPr>
        <dsp:cNvPr id="0" name=""/>
        <dsp:cNvSpPr/>
      </dsp:nvSpPr>
      <dsp:spPr>
        <a:xfrm>
          <a:off x="102686" y="2375680"/>
          <a:ext cx="3151213" cy="9324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ru-RU" sz="2000" kern="1200" dirty="0">
              <a:solidFill>
                <a:schemeClr val="accent6">
                  <a:lumMod val="50000"/>
                </a:schemeClr>
              </a:solidFill>
            </a:rPr>
            <a:t>Resistance to abiotic factors</a:t>
          </a:r>
        </a:p>
      </dsp:txBody>
      <dsp:txXfrm>
        <a:off x="148205" y="2421199"/>
        <a:ext cx="3060175" cy="841422"/>
      </dsp:txXfrm>
    </dsp:sp>
    <dsp:sp modelId="{74E924F0-C86D-4844-AB83-250F45E78482}">
      <dsp:nvSpPr>
        <dsp:cNvPr id="0" name=""/>
        <dsp:cNvSpPr/>
      </dsp:nvSpPr>
      <dsp:spPr>
        <a:xfrm>
          <a:off x="1129230" y="-758222"/>
          <a:ext cx="3731085" cy="3731085"/>
        </a:xfrm>
        <a:custGeom>
          <a:avLst/>
          <a:gdLst/>
          <a:ahLst/>
          <a:cxnLst/>
          <a:rect l="0" t="0" r="0" b="0"/>
          <a:pathLst>
            <a:path>
              <a:moveTo>
                <a:pt x="488077" y="3123652"/>
              </a:moveTo>
              <a:arcTo wR="1865542" hR="1865542" stAng="8255576" swAng="2579517"/>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AE36009-A98A-4B00-98F8-59DFDD43A2C5}">
      <dsp:nvSpPr>
        <dsp:cNvPr id="0" name=""/>
        <dsp:cNvSpPr/>
      </dsp:nvSpPr>
      <dsp:spPr>
        <a:xfrm>
          <a:off x="0" y="141886"/>
          <a:ext cx="2740730" cy="9324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100000"/>
            </a:lnSpc>
            <a:spcBef>
              <a:spcPct val="0"/>
            </a:spcBef>
            <a:spcAft>
              <a:spcPct val="35000"/>
            </a:spcAft>
            <a:buNone/>
          </a:pPr>
          <a:r>
            <a:rPr lang="en-US" altLang="ru-RU" sz="2000" kern="1200" dirty="0">
              <a:solidFill>
                <a:schemeClr val="accent2">
                  <a:lumMod val="50000"/>
                </a:schemeClr>
              </a:solidFill>
            </a:rPr>
            <a:t>Productivity</a:t>
          </a:r>
        </a:p>
      </dsp:txBody>
      <dsp:txXfrm>
        <a:off x="45519" y="187405"/>
        <a:ext cx="2649692" cy="841422"/>
      </dsp:txXfrm>
    </dsp:sp>
    <dsp:sp modelId="{BB4DE7DC-163A-4F4B-BD4D-27F2534FBD01}">
      <dsp:nvSpPr>
        <dsp:cNvPr id="0" name=""/>
        <dsp:cNvSpPr/>
      </dsp:nvSpPr>
      <dsp:spPr>
        <a:xfrm>
          <a:off x="500983" y="1026379"/>
          <a:ext cx="3731085" cy="3731085"/>
        </a:xfrm>
        <a:custGeom>
          <a:avLst/>
          <a:gdLst/>
          <a:ahLst/>
          <a:cxnLst/>
          <a:rect l="0" t="0" r="0" b="0"/>
          <a:pathLst>
            <a:path>
              <a:moveTo>
                <a:pt x="2244099" y="38812"/>
              </a:moveTo>
              <a:arcTo wR="1865542" hR="1865542" stAng="16902468" swAng="804504"/>
            </a:path>
          </a:pathLst>
        </a:custGeom>
        <a:noFill/>
        <a:ln w="9525" cap="flat"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6#1">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endSty" val="noArr"/>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_rels/drawing1.x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png"/></Relationships>
</file>

<file path=ppt/drawings/drawing1.xml><?xml version="1.0" encoding="utf-8"?>
<c:userShapes xmlns:c="http://schemas.openxmlformats.org/drawingml/2006/chart">
  <cdr:relSizeAnchor xmlns:cdr="http://schemas.openxmlformats.org/drawingml/2006/chartDrawing">
    <cdr:from>
      <cdr:x>0.00642</cdr:x>
      <cdr:y>0.00741</cdr:y>
    </cdr:from>
    <cdr:to>
      <cdr:x>0.10922</cdr:x>
      <cdr:y>0.14467</cdr:y>
    </cdr:to>
    <cdr:pic>
      <cdr:nvPicPr>
        <cdr:cNvPr id="2" name="Изображение 1">
          <a:extLst xmlns:a="http://schemas.openxmlformats.org/drawingml/2006/main">
            <a:ext uri="{FF2B5EF4-FFF2-40B4-BE49-F238E27FC236}">
              <a16:creationId xmlns:a16="http://schemas.microsoft.com/office/drawing/2014/main" id="{039AA64E-A709-4F4D-935E-389DC403A999}"/>
            </a:ext>
          </a:extLst>
        </cdr:cNvPr>
        <cdr:cNvPicPr/>
      </cdr:nvPicPr>
      <cdr:blipFill>
        <a:blip xmlns:a="http://schemas.openxmlformats.org/drawingml/2006/main" xmlns:r="http://schemas.openxmlformats.org/officeDocument/2006/relationships" r:embed="rId1" cstate="print">
          <a:lum contrast="20000"/>
          <a:extLst>
            <a:ext uri="{28A0092B-C50C-407E-A947-70E740481C1C}">
              <a14:useLocalDpi xmlns:a14="http://schemas.microsoft.com/office/drawing/2010/main" val="0"/>
            </a:ext>
          </a:extLst>
        </a:blip>
        <a:srcRect xmlns:a="http://schemas.openxmlformats.org/drawingml/2006/main"/>
        <a:stretch xmlns:a="http://schemas.openxmlformats.org/drawingml/2006/main">
          <a:fillRect/>
        </a:stretch>
      </cdr:blipFill>
      <cdr:spPr>
        <a:xfrm xmlns:a="http://schemas.openxmlformats.org/drawingml/2006/main">
          <a:off x="58440" y="50800"/>
          <a:ext cx="936365" cy="941365"/>
        </a:xfrm>
        <a:prstGeom xmlns:a="http://schemas.openxmlformats.org/drawingml/2006/main" prst="rect">
          <a:avLst/>
        </a:prstGeom>
        <a:noFill xmlns:a="http://schemas.openxmlformats.org/drawingml/2006/main"/>
        <a:ln xmlns:a="http://schemas.openxmlformats.org/drawingml/2006/main">
          <a:noFill/>
        </a:ln>
      </cdr:spPr>
    </cdr:pic>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08.10.2020</a:t>
            </a:fld>
            <a:endParaRPr lang="ru-RU"/>
          </a:p>
        </p:txBody>
      </p:sp>
      <p:sp>
        <p:nvSpPr>
          <p:cNvPr id="5" name="Footer Placeholder 4"/>
          <p:cNvSpPr>
            <a:spLocks noGrp="1"/>
          </p:cNvSpPr>
          <p:nvPr>
            <p:ph type="ftr" sz="quarter" idx="11"/>
          </p:nvPr>
        </p:nvSpPr>
        <p:spPr/>
        <p:txBody>
          <a:bodyPr/>
          <a:lstStyle/>
          <a:p>
            <a:endParaRPr lang="ru-RU"/>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B19B0651-EE4F-4900-A07F-96A6BFA9D0F0}" type="slidenum">
              <a:rPr lang="ru-RU" smtClean="0"/>
              <a:t>‹#›</a:t>
            </a:fld>
            <a:endParaRPr lang="ru-RU"/>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ru-RU"/>
              <a:t>Образец 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08.10.2020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08.10.2020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08.10.2020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08.10.2020</a:t>
            </a:fld>
            <a:endParaRPr lang="ru-RU"/>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ru-RU"/>
              <a:t>Образец заголовка</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ru-RU"/>
              <a:t>Образец заголовка</a:t>
            </a:r>
            <a:endParaRPr lang="en-US"/>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08.10.2020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ru-RU"/>
              <a:t>Образец заголовка</a:t>
            </a:r>
            <a:endParaRPr lang="en-US"/>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08.10.2020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08.10.2020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B4C71EC6-210F-42DE-9C53-41977AD35B3D}" type="datetimeFigureOut">
              <a:rPr lang="ru-RU" smtClean="0"/>
              <a:t>08.10.2020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08.10.2020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ru-RU"/>
              <a:t>Образец заголовка</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08.10.2020</a:t>
            </a:fld>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ru-RU"/>
              <a:t>Образец заголовка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B4C71EC6-210F-42DE-9C53-41977AD35B3D}" type="datetimeFigureOut">
              <a:rPr lang="ru-RU" smtClean="0"/>
              <a:t>08.10.2020</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B19B0651-EE4F-4900-A07F-96A6BFA9D0F0}" type="slidenum">
              <a:rPr lang="ru-RU" smtClean="0"/>
              <a:t>‹#›</a:t>
            </a:fld>
            <a:endParaRPr lang="ru-RU"/>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ru-RU"/>
              <a:t>Образец заголовка</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anose="020B0604020202020204"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anose="020B0604020202020204"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anose="020B0604020202020204"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anose="020B0604020202020204"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anose="020B0604020202020204"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anose="020B0604020202020204"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anose="020B0604020202020204"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anose="020B0604020202020204"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anose="020B0604020202020204"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6"/>
          <p:cNvSpPr txBox="1">
            <a:spLocks noGrp="1" noChangeArrowheads="1"/>
          </p:cNvSpPr>
          <p:nvPr>
            <p:ph type="ctrTitle"/>
          </p:nvPr>
        </p:nvSpPr>
        <p:spPr bwMode="auto">
          <a:xfrm>
            <a:off x="539552" y="3286433"/>
            <a:ext cx="6696744" cy="1198880"/>
          </a:xfrm>
          <a:prstGeom prst="rect">
            <a:avLst/>
          </a:prstGeom>
          <a:noFill/>
          <a:ln w="9525">
            <a:noFill/>
            <a:miter lim="800000"/>
          </a:ln>
          <a:effectLst/>
        </p:spPr>
        <p:txBody>
          <a:bodyPr wrap="square">
            <a:spAutoFit/>
          </a:bodyPr>
          <a:lstStyle/>
          <a:p>
            <a:pPr algn="ctr">
              <a:spcBef>
                <a:spcPct val="50000"/>
              </a:spcBef>
              <a:defRPr/>
            </a:pPr>
            <a:r>
              <a:rPr lang="ru-RU" sz="2400" b="1" dirty="0">
                <a:latin typeface="Arial" panose="020B0604020202020204" pitchFamily="34" charset="0"/>
              </a:rPr>
              <a:t>Achievements and Prospects of Spring Soft Wheat </a:t>
            </a:r>
            <a:r>
              <a:rPr lang="en-US" altLang="ru-RU" sz="2400" b="1" dirty="0">
                <a:latin typeface="Arial" panose="020B0604020202020204" pitchFamily="34" charset="0"/>
              </a:rPr>
              <a:t>BREEDING</a:t>
            </a:r>
            <a:r>
              <a:rPr lang="ru-RU" sz="2400" b="1" dirty="0">
                <a:latin typeface="Arial" panose="020B0604020202020204" pitchFamily="34" charset="0"/>
              </a:rPr>
              <a:t> in A.I. Bara</a:t>
            </a:r>
            <a:r>
              <a:rPr lang="en-US" altLang="ru-RU" sz="2400" b="1" dirty="0">
                <a:latin typeface="Arial" panose="020B0604020202020204" pitchFamily="34" charset="0"/>
              </a:rPr>
              <a:t>y</a:t>
            </a:r>
            <a:r>
              <a:rPr lang="ru-RU" sz="2400" b="1" dirty="0">
                <a:latin typeface="Arial" panose="020B0604020202020204" pitchFamily="34" charset="0"/>
              </a:rPr>
              <a:t>ev </a:t>
            </a:r>
            <a:r>
              <a:rPr lang="en-US" altLang="ru-RU" sz="2400" b="1" dirty="0">
                <a:latin typeface="Arial" panose="020B0604020202020204" pitchFamily="34" charset="0"/>
              </a:rPr>
              <a:t>SPCGF</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6"/>
          <p:cNvSpPr>
            <a:spLocks noChangeArrowheads="1"/>
          </p:cNvSpPr>
          <p:nvPr/>
        </p:nvSpPr>
        <p:spPr bwMode="auto">
          <a:xfrm>
            <a:off x="827584" y="924361"/>
            <a:ext cx="7281822" cy="460375"/>
          </a:xfrm>
          <a:prstGeom prst="rect">
            <a:avLst/>
          </a:prstGeom>
          <a:noFill/>
          <a:ln w="9525">
            <a:noFill/>
            <a:miter lim="800000"/>
          </a:ln>
        </p:spPr>
        <p:txBody>
          <a:bodyPr wrap="square">
            <a:spAutoFit/>
          </a:bodyPr>
          <a:lstStyle/>
          <a:p>
            <a:pPr algn="ctr"/>
            <a:r>
              <a:rPr lang="ru-RU" sz="2400" b="1" dirty="0">
                <a:latin typeface="Times New Roman" panose="02020603050405020304" pitchFamily="18" charset="0"/>
                <a:cs typeface="Times New Roman" panose="02020603050405020304" pitchFamily="18" charset="0"/>
              </a:rPr>
              <a:t>Annual amount of gene pool studied</a:t>
            </a:r>
          </a:p>
        </p:txBody>
      </p:sp>
      <p:graphicFrame>
        <p:nvGraphicFramePr>
          <p:cNvPr id="4" name="Таблица 3"/>
          <p:cNvGraphicFramePr>
            <a:graphicFrameLocks noGrp="1"/>
          </p:cNvGraphicFramePr>
          <p:nvPr/>
        </p:nvGraphicFramePr>
        <p:xfrm>
          <a:off x="251520" y="2060848"/>
          <a:ext cx="8640961" cy="3672405"/>
        </p:xfrm>
        <a:graphic>
          <a:graphicData uri="http://schemas.openxmlformats.org/drawingml/2006/table">
            <a:tbl>
              <a:tblPr firstRow="1" firstCol="1" lastRow="1" lastCol="1" bandRow="1" bandCol="1"/>
              <a:tblGrid>
                <a:gridCol w="3812637">
                  <a:extLst>
                    <a:ext uri="{9D8B030D-6E8A-4147-A177-3AD203B41FA5}">
                      <a16:colId xmlns:a16="http://schemas.microsoft.com/office/drawing/2014/main" val="20000"/>
                    </a:ext>
                  </a:extLst>
                </a:gridCol>
                <a:gridCol w="2021857">
                  <a:extLst>
                    <a:ext uri="{9D8B030D-6E8A-4147-A177-3AD203B41FA5}">
                      <a16:colId xmlns:a16="http://schemas.microsoft.com/office/drawing/2014/main" val="20001"/>
                    </a:ext>
                  </a:extLst>
                </a:gridCol>
                <a:gridCol w="2806467">
                  <a:extLst>
                    <a:ext uri="{9D8B030D-6E8A-4147-A177-3AD203B41FA5}">
                      <a16:colId xmlns:a16="http://schemas.microsoft.com/office/drawing/2014/main" val="20002"/>
                    </a:ext>
                  </a:extLst>
                </a:gridCol>
              </a:tblGrid>
              <a:tr h="852856">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gn="ctr">
                        <a:lnSpc>
                          <a:spcPct val="115000"/>
                        </a:lnSpc>
                        <a:spcAft>
                          <a:spcPts val="0"/>
                        </a:spcAft>
                      </a:pPr>
                      <a:r>
                        <a:rPr lang="en-US" altLang="ru-RU" sz="2000" b="1" dirty="0">
                          <a:solidFill>
                            <a:schemeClr val="tx1"/>
                          </a:solidFill>
                          <a:effectLst/>
                          <a:latin typeface="Times New Roman" panose="02020603050405020304"/>
                          <a:ea typeface="MS Mincho"/>
                          <a:cs typeface="Times New Roman" panose="02020603050405020304"/>
                        </a:rPr>
                        <a:t>N</a:t>
                      </a:r>
                      <a:r>
                        <a:rPr lang="ru-RU" sz="2000" b="1" dirty="0">
                          <a:solidFill>
                            <a:schemeClr val="tx1"/>
                          </a:solidFill>
                          <a:effectLst/>
                          <a:latin typeface="Times New Roman" panose="02020603050405020304"/>
                          <a:ea typeface="MS Mincho"/>
                          <a:cs typeface="Times New Roman" panose="02020603050405020304"/>
                        </a:rPr>
                        <a:t>ursery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gn="ctr">
                        <a:lnSpc>
                          <a:spcPct val="115000"/>
                        </a:lnSpc>
                        <a:spcAft>
                          <a:spcPts val="0"/>
                        </a:spcAft>
                      </a:pPr>
                      <a:r>
                        <a:rPr lang="en-US" altLang="ru-RU" sz="2000" b="1" dirty="0">
                          <a:solidFill>
                            <a:schemeClr val="tx1"/>
                          </a:solidFill>
                          <a:effectLst/>
                          <a:latin typeface="Times New Roman" panose="02020603050405020304"/>
                          <a:ea typeface="MS Mincho"/>
                          <a:cs typeface="Times New Roman" panose="02020603050405020304"/>
                        </a:rPr>
                        <a:t>Plan</a:t>
                      </a:r>
                      <a:endParaRPr lang="en-US" altLang="ru-RU" sz="1800" b="1"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gn="ctr">
                        <a:lnSpc>
                          <a:spcPct val="115000"/>
                        </a:lnSpc>
                        <a:spcAft>
                          <a:spcPts val="0"/>
                        </a:spcAft>
                      </a:pPr>
                      <a:r>
                        <a:rPr lang="en-US" altLang="ru-RU" sz="2000" b="1" dirty="0">
                          <a:solidFill>
                            <a:schemeClr val="tx1"/>
                          </a:solidFill>
                          <a:effectLst/>
                          <a:latin typeface="Times New Roman" panose="02020603050405020304"/>
                          <a:ea typeface="MS Mincho"/>
                          <a:cs typeface="Times New Roman" panose="02020603050405020304"/>
                        </a:rPr>
                        <a:t>Fact</a:t>
                      </a:r>
                      <a:endParaRPr lang="en-US" altLang="ru-RU" sz="1800" b="1"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77142">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nSpc>
                          <a:spcPct val="115000"/>
                        </a:lnSpc>
                        <a:spcAft>
                          <a:spcPts val="0"/>
                        </a:spcAft>
                      </a:pPr>
                      <a:r>
                        <a:rPr lang="ru-RU" sz="2000" dirty="0">
                          <a:solidFill>
                            <a:schemeClr val="tx1"/>
                          </a:solidFill>
                          <a:effectLst/>
                          <a:latin typeface="Times New Roman" panose="02020603050405020304"/>
                          <a:ea typeface="MS Mincho"/>
                          <a:cs typeface="Times New Roman" panose="02020603050405020304"/>
                        </a:rPr>
                        <a:t>Study and evaluation of spring wheat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gn="ctr">
                        <a:lnSpc>
                          <a:spcPct val="115000"/>
                        </a:lnSpc>
                        <a:spcAft>
                          <a:spcPts val="0"/>
                        </a:spcAft>
                      </a:pPr>
                      <a:r>
                        <a:rPr lang="ru-RU" sz="2000" dirty="0">
                          <a:solidFill>
                            <a:schemeClr val="tx1"/>
                          </a:solidFill>
                          <a:effectLst/>
                          <a:latin typeface="Times New Roman" panose="02020603050405020304"/>
                          <a:ea typeface="MS Mincho"/>
                          <a:cs typeface="Times New Roman" panose="02020603050405020304"/>
                        </a:rPr>
                        <a:t>310</a:t>
                      </a:r>
                      <a:endParaRPr lang="ru-RU" sz="1800" dirty="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gn="ctr">
                        <a:lnSpc>
                          <a:spcPct val="115000"/>
                        </a:lnSpc>
                        <a:spcAft>
                          <a:spcPts val="0"/>
                        </a:spcAft>
                      </a:pPr>
                      <a:r>
                        <a:rPr lang="ru-RU" sz="2000" dirty="0">
                          <a:solidFill>
                            <a:schemeClr val="tx1"/>
                          </a:solidFill>
                          <a:effectLst/>
                          <a:latin typeface="Times New Roman" panose="02020603050405020304"/>
                          <a:ea typeface="MS Mincho"/>
                          <a:cs typeface="Times New Roman" panose="02020603050405020304"/>
                        </a:rPr>
                        <a:t>310</a:t>
                      </a:r>
                      <a:endParaRPr lang="ru-RU" sz="1800" dirty="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665049">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nSpc>
                          <a:spcPct val="115000"/>
                        </a:lnSpc>
                        <a:spcAft>
                          <a:spcPts val="0"/>
                        </a:spcAft>
                      </a:pPr>
                      <a:r>
                        <a:rPr lang="ru-RU" sz="2000" dirty="0">
                          <a:solidFill>
                            <a:schemeClr val="tx1"/>
                          </a:solidFill>
                          <a:effectLst/>
                          <a:latin typeface="Times New Roman" panose="02020603050405020304"/>
                          <a:ea typeface="MS Mincho"/>
                          <a:cs typeface="Times New Roman" panose="02020603050405020304"/>
                        </a:rPr>
                        <a:t>Re-sowing of spring wheat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gn="ctr">
                        <a:lnSpc>
                          <a:spcPct val="115000"/>
                        </a:lnSpc>
                        <a:spcAft>
                          <a:spcPts val="0"/>
                        </a:spcAft>
                      </a:pPr>
                      <a:r>
                        <a:rPr lang="ru-RU" sz="2000" dirty="0">
                          <a:solidFill>
                            <a:schemeClr val="tx1"/>
                          </a:solidFill>
                          <a:effectLst/>
                          <a:latin typeface="Times New Roman" panose="02020603050405020304"/>
                          <a:ea typeface="Calibri" panose="020F0502020204030204"/>
                          <a:cs typeface="Times New Roman" panose="02020603050405020304"/>
                        </a:rPr>
                        <a:t>270</a:t>
                      </a:r>
                      <a:endParaRPr lang="ru-RU" sz="1800" dirty="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gn="ctr">
                        <a:lnSpc>
                          <a:spcPct val="115000"/>
                        </a:lnSpc>
                        <a:spcAft>
                          <a:spcPts val="0"/>
                        </a:spcAft>
                      </a:pPr>
                      <a:r>
                        <a:rPr lang="ru-RU" sz="2000" dirty="0">
                          <a:solidFill>
                            <a:schemeClr val="tx1"/>
                          </a:solidFill>
                          <a:effectLst/>
                          <a:latin typeface="Times New Roman" panose="02020603050405020304"/>
                          <a:ea typeface="Calibri" panose="020F0502020204030204"/>
                          <a:cs typeface="Times New Roman" panose="02020603050405020304"/>
                        </a:rPr>
                        <a:t>298</a:t>
                      </a:r>
                      <a:endParaRPr lang="ru-RU" sz="1800" dirty="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740526">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nSpc>
                          <a:spcPct val="115000"/>
                        </a:lnSpc>
                        <a:spcAft>
                          <a:spcPts val="0"/>
                        </a:spcAft>
                      </a:pPr>
                      <a:r>
                        <a:rPr lang="ru-RU" sz="2000" dirty="0">
                          <a:solidFill>
                            <a:schemeClr val="tx1"/>
                          </a:solidFill>
                          <a:effectLst/>
                          <a:latin typeface="Times New Roman" panose="02020603050405020304"/>
                          <a:ea typeface="Calibri" panose="020F0502020204030204"/>
                          <a:cs typeface="Times New Roman" panose="02020603050405020304"/>
                        </a:rPr>
                        <a:t>Laid down for medium-term storage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gn="ctr">
                        <a:lnSpc>
                          <a:spcPct val="115000"/>
                        </a:lnSpc>
                        <a:spcAft>
                          <a:spcPts val="0"/>
                        </a:spcAft>
                      </a:pPr>
                      <a:r>
                        <a:rPr lang="ru-RU" sz="2000" dirty="0">
                          <a:solidFill>
                            <a:schemeClr val="tx1"/>
                          </a:solidFill>
                          <a:effectLst/>
                          <a:latin typeface="Times New Roman" panose="02020603050405020304"/>
                          <a:ea typeface="Calibri" panose="020F0502020204030204"/>
                          <a:cs typeface="Times New Roman" panose="02020603050405020304"/>
                        </a:rPr>
                        <a:t>760</a:t>
                      </a:r>
                      <a:endParaRPr lang="ru-RU" sz="1800" dirty="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gn="ctr">
                        <a:lnSpc>
                          <a:spcPct val="115000"/>
                        </a:lnSpc>
                        <a:spcAft>
                          <a:spcPts val="0"/>
                        </a:spcAft>
                      </a:pPr>
                      <a:r>
                        <a:rPr lang="ru-RU" sz="2000" dirty="0">
                          <a:solidFill>
                            <a:schemeClr val="tx1"/>
                          </a:solidFill>
                          <a:effectLst/>
                          <a:latin typeface="Times New Roman" panose="02020603050405020304"/>
                          <a:ea typeface="Calibri" panose="020F0502020204030204"/>
                          <a:cs typeface="Times New Roman" panose="02020603050405020304"/>
                        </a:rPr>
                        <a:t>760</a:t>
                      </a:r>
                      <a:endParaRPr lang="ru-RU" sz="1800" dirty="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636832">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nSpc>
                          <a:spcPct val="115000"/>
                        </a:lnSpc>
                        <a:spcAft>
                          <a:spcPts val="0"/>
                        </a:spcAft>
                      </a:pPr>
                      <a:r>
                        <a:rPr lang="en-US" altLang="ru-RU" sz="2000" dirty="0">
                          <a:solidFill>
                            <a:schemeClr val="tx1"/>
                          </a:solidFill>
                          <a:effectLst/>
                          <a:latin typeface="Times New Roman" panose="02020603050405020304"/>
                          <a:ea typeface="Calibri" panose="020F0502020204030204"/>
                          <a:cs typeface="Times New Roman" panose="02020603050405020304"/>
                        </a:rPr>
                        <a:t>Total </a:t>
                      </a:r>
                      <a:endParaRPr lang="en-US" altLang="ru-RU" sz="1800" dirty="0">
                        <a:solidFill>
                          <a:schemeClr val="tx1"/>
                        </a:solidFill>
                        <a:effectLst/>
                        <a:latin typeface="Calibri" panose="020F0502020204030204"/>
                        <a:ea typeface="Calibri" panose="020F0502020204030204"/>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gn="ctr">
                        <a:lnSpc>
                          <a:spcPct val="115000"/>
                        </a:lnSpc>
                        <a:spcAft>
                          <a:spcPts val="0"/>
                        </a:spcAft>
                      </a:pPr>
                      <a:r>
                        <a:rPr lang="ru-RU" sz="2000" dirty="0">
                          <a:solidFill>
                            <a:schemeClr val="tx1"/>
                          </a:solidFill>
                          <a:effectLst/>
                          <a:latin typeface="Times New Roman" panose="02020603050405020304"/>
                          <a:ea typeface="Calibri" panose="020F0502020204030204"/>
                          <a:cs typeface="Times New Roman" panose="02020603050405020304"/>
                        </a:rPr>
                        <a:t>1340</a:t>
                      </a:r>
                      <a:endParaRPr lang="ru-RU" sz="1800" dirty="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Perpetua" panose="02020502060401020303"/>
                        </a:defRPr>
                      </a:lvl1pPr>
                      <a:lvl2pPr marL="457200" algn="l" defTabSz="914400" rtl="0" eaLnBrk="1" latinLnBrk="0" hangingPunct="1">
                        <a:defRPr sz="1800" kern="1200">
                          <a:solidFill>
                            <a:schemeClr val="tx1"/>
                          </a:solidFill>
                          <a:latin typeface="Perpetua" panose="02020502060401020303"/>
                        </a:defRPr>
                      </a:lvl2pPr>
                      <a:lvl3pPr marL="914400" algn="l" defTabSz="914400" rtl="0" eaLnBrk="1" latinLnBrk="0" hangingPunct="1">
                        <a:defRPr sz="1800" kern="1200">
                          <a:solidFill>
                            <a:schemeClr val="tx1"/>
                          </a:solidFill>
                          <a:latin typeface="Perpetua" panose="02020502060401020303"/>
                        </a:defRPr>
                      </a:lvl3pPr>
                      <a:lvl4pPr marL="1371600" algn="l" defTabSz="914400" rtl="0" eaLnBrk="1" latinLnBrk="0" hangingPunct="1">
                        <a:defRPr sz="1800" kern="1200">
                          <a:solidFill>
                            <a:schemeClr val="tx1"/>
                          </a:solidFill>
                          <a:latin typeface="Perpetua" panose="02020502060401020303"/>
                        </a:defRPr>
                      </a:lvl4pPr>
                      <a:lvl5pPr marL="1828800" algn="l" defTabSz="914400" rtl="0" eaLnBrk="1" latinLnBrk="0" hangingPunct="1">
                        <a:defRPr sz="1800" kern="1200">
                          <a:solidFill>
                            <a:schemeClr val="tx1"/>
                          </a:solidFill>
                          <a:latin typeface="Perpetua" panose="02020502060401020303"/>
                        </a:defRPr>
                      </a:lvl5pPr>
                      <a:lvl6pPr marL="2286000" algn="l" defTabSz="914400" rtl="0" eaLnBrk="1" latinLnBrk="0" hangingPunct="1">
                        <a:defRPr sz="1800" kern="1200">
                          <a:solidFill>
                            <a:schemeClr val="tx1"/>
                          </a:solidFill>
                          <a:latin typeface="Perpetua" panose="02020502060401020303"/>
                        </a:defRPr>
                      </a:lvl6pPr>
                      <a:lvl7pPr marL="2743200" algn="l" defTabSz="914400" rtl="0" eaLnBrk="1" latinLnBrk="0" hangingPunct="1">
                        <a:defRPr sz="1800" kern="1200">
                          <a:solidFill>
                            <a:schemeClr val="tx1"/>
                          </a:solidFill>
                          <a:latin typeface="Perpetua" panose="02020502060401020303"/>
                        </a:defRPr>
                      </a:lvl7pPr>
                      <a:lvl8pPr marL="3200400" algn="l" defTabSz="914400" rtl="0" eaLnBrk="1" latinLnBrk="0" hangingPunct="1">
                        <a:defRPr sz="1800" kern="1200">
                          <a:solidFill>
                            <a:schemeClr val="tx1"/>
                          </a:solidFill>
                          <a:latin typeface="Perpetua" panose="02020502060401020303"/>
                        </a:defRPr>
                      </a:lvl8pPr>
                      <a:lvl9pPr marL="3657600" algn="l" defTabSz="914400" rtl="0" eaLnBrk="1" latinLnBrk="0" hangingPunct="1">
                        <a:defRPr sz="1800" kern="1200">
                          <a:solidFill>
                            <a:schemeClr val="tx1"/>
                          </a:solidFill>
                          <a:latin typeface="Perpetua" panose="02020502060401020303"/>
                        </a:defRPr>
                      </a:lvl9pPr>
                    </a:lstStyle>
                    <a:p>
                      <a:pPr algn="ctr">
                        <a:lnSpc>
                          <a:spcPct val="115000"/>
                        </a:lnSpc>
                        <a:spcAft>
                          <a:spcPts val="0"/>
                        </a:spcAft>
                      </a:pPr>
                      <a:r>
                        <a:rPr lang="ru-RU" sz="2000" dirty="0">
                          <a:solidFill>
                            <a:schemeClr val="tx1"/>
                          </a:solidFill>
                          <a:effectLst/>
                          <a:latin typeface="Times New Roman" panose="02020603050405020304"/>
                          <a:ea typeface="Calibri" panose="020F0502020204030204"/>
                          <a:cs typeface="Times New Roman" panose="02020603050405020304"/>
                        </a:rPr>
                        <a:t>1368</a:t>
                      </a:r>
                      <a:endParaRPr lang="ru-RU" sz="1800" dirty="0">
                        <a:solidFill>
                          <a:schemeClr val="tx1"/>
                        </a:solidFill>
                        <a:effectLst/>
                        <a:latin typeface="Calibri" panose="020F0502020204030204"/>
                        <a:ea typeface="Calibri" panose="020F0502020204030204"/>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a:t>Sowing of the breeding nursery, ссфк-7</a:t>
            </a:r>
            <a:br>
              <a:rPr lang="ru-RU" dirty="0"/>
            </a:br>
            <a:endParaRPr lang="ru-RU" dirty="0"/>
          </a:p>
        </p:txBody>
      </p:sp>
      <p:graphicFrame>
        <p:nvGraphicFramePr>
          <p:cNvPr id="4" name="Объект 3"/>
          <p:cNvGraphicFramePr>
            <a:graphicFrameLocks noGrp="1" noChangeAspect="1"/>
          </p:cNvGraphicFramePr>
          <p:nvPr>
            <p:ph idx="1"/>
          </p:nvPr>
        </p:nvGraphicFramePr>
        <p:xfrm>
          <a:off x="1238250" y="1484313"/>
          <a:ext cx="6667500" cy="4681537"/>
        </p:xfrm>
        <a:graphic>
          <a:graphicData uri="http://schemas.openxmlformats.org/presentationml/2006/ole">
            <mc:AlternateContent xmlns:mc="http://schemas.openxmlformats.org/markup-compatibility/2006">
              <mc:Choice xmlns:v="urn:schemas-microsoft-com:vml" Requires="v">
                <p:oleObj spid="_x0000_s3118" name="Фотография Photo Editor" r:id="rId3" imgW="10648950" imgH="7477125" progId="">
                  <p:embed/>
                </p:oleObj>
              </mc:Choice>
              <mc:Fallback>
                <p:oleObj name="Фотография Photo Editor" r:id="rId3" imgW="10648950" imgH="7477125" progId="">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8250" y="1484313"/>
                        <a:ext cx="6667500" cy="4681537"/>
                      </a:xfrm>
                      <a:prstGeom prst="rect">
                        <a:avLst/>
                      </a:prstGeom>
                      <a:noFill/>
                      <a:ln>
                        <a:noFill/>
                      </a:ln>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8686800" cy="838200"/>
          </a:xfrm>
        </p:spPr>
        <p:txBody>
          <a:bodyPr>
            <a:normAutofit fontScale="90000"/>
          </a:bodyPr>
          <a:lstStyle/>
          <a:p>
            <a:pPr algn="ctr"/>
            <a:r>
              <a:rPr lang="ru-RU" dirty="0"/>
              <a:t>Harvesting of nurseries by combine </a:t>
            </a:r>
            <a:r>
              <a:rPr lang="ru-RU" dirty="0">
                <a:solidFill>
                  <a:srgbClr val="FF0000"/>
                </a:solidFill>
              </a:rPr>
              <a:t>WINTERSTEIGER</a:t>
            </a:r>
          </a:p>
        </p:txBody>
      </p:sp>
      <p:pic>
        <p:nvPicPr>
          <p:cNvPr id="7170" name="Picture 2" descr="D:\фото 2016\сотка\20160925_16342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268760"/>
            <a:ext cx="8280920" cy="51347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8640"/>
            <a:ext cx="8712968" cy="924475"/>
          </a:xfrm>
        </p:spPr>
        <p:txBody>
          <a:bodyPr>
            <a:noAutofit/>
          </a:bodyPr>
          <a:lstStyle/>
          <a:p>
            <a:pPr marL="0" indent="0" algn="ctr">
              <a:buNone/>
            </a:pPr>
            <a:r>
              <a:rPr sz="2000" dirty="0">
                <a:solidFill>
                  <a:schemeClr val="tx1"/>
                </a:solidFill>
                <a:latin typeface="Times New Roman" panose="02020603050405020304" pitchFamily="18" charset="0"/>
                <a:cs typeface="Times New Roman" panose="02020603050405020304" pitchFamily="18" charset="0"/>
              </a:rPr>
              <a:t>Sown areas of spring wheat varieties of breeding </a:t>
            </a:r>
            <a:r>
              <a:rPr lang="en-US" sz="2000" dirty="0">
                <a:solidFill>
                  <a:schemeClr val="tx1"/>
                </a:solidFill>
                <a:latin typeface="Times New Roman" panose="02020603050405020304" pitchFamily="18" charset="0"/>
                <a:cs typeface="Times New Roman" panose="02020603050405020304" pitchFamily="18" charset="0"/>
              </a:rPr>
              <a:t>OF </a:t>
            </a:r>
            <a:r>
              <a:rPr sz="2000" dirty="0">
                <a:solidFill>
                  <a:schemeClr val="tx1"/>
                </a:solidFill>
                <a:latin typeface="Times New Roman" panose="02020603050405020304" pitchFamily="18" charset="0"/>
                <a:cs typeface="Times New Roman" panose="02020603050405020304" pitchFamily="18" charset="0"/>
              </a:rPr>
              <a:t>LLP "</a:t>
            </a:r>
            <a:r>
              <a:rPr lang="en-US" sz="2000" dirty="0">
                <a:solidFill>
                  <a:schemeClr val="tx1"/>
                </a:solidFill>
                <a:latin typeface="Times New Roman" panose="02020603050405020304" pitchFamily="18" charset="0"/>
                <a:cs typeface="Times New Roman" panose="02020603050405020304" pitchFamily="18" charset="0"/>
              </a:rPr>
              <a:t>SPCGF</a:t>
            </a:r>
            <a:r>
              <a:rPr sz="2000" dirty="0">
                <a:solidFill>
                  <a:schemeClr val="tx1"/>
                </a:solidFill>
                <a:latin typeface="Times New Roman" panose="02020603050405020304" pitchFamily="18" charset="0"/>
                <a:cs typeface="Times New Roman" panose="02020603050405020304" pitchFamily="18" charset="0"/>
              </a:rPr>
              <a:t> named after A.I. Bara</a:t>
            </a:r>
            <a:r>
              <a:rPr lang="en-US" sz="2000" dirty="0">
                <a:solidFill>
                  <a:schemeClr val="tx1"/>
                </a:solidFill>
                <a:latin typeface="Times New Roman" panose="02020603050405020304" pitchFamily="18" charset="0"/>
                <a:cs typeface="Times New Roman" panose="02020603050405020304" pitchFamily="18" charset="0"/>
              </a:rPr>
              <a:t>y</a:t>
            </a:r>
            <a:r>
              <a:rPr sz="2000" dirty="0">
                <a:solidFill>
                  <a:schemeClr val="tx1"/>
                </a:solidFill>
                <a:latin typeface="Times New Roman" panose="02020603050405020304" pitchFamily="18" charset="0"/>
                <a:cs typeface="Times New Roman" panose="02020603050405020304" pitchFamily="18" charset="0"/>
              </a:rPr>
              <a:t>ev" in 2020 (thousand hectares)</a:t>
            </a:r>
          </a:p>
        </p:txBody>
      </p:sp>
      <p:graphicFrame>
        <p:nvGraphicFramePr>
          <p:cNvPr id="6" name="Объект 5"/>
          <p:cNvGraphicFramePr>
            <a:graphicFrameLocks noGrp="1"/>
          </p:cNvGraphicFramePr>
          <p:nvPr>
            <p:ph sz="quarter" idx="4294967295"/>
          </p:nvPr>
        </p:nvGraphicFramePr>
        <p:xfrm>
          <a:off x="179512" y="1052736"/>
          <a:ext cx="8784972" cy="5757901"/>
        </p:xfrm>
        <a:graphic>
          <a:graphicData uri="http://schemas.openxmlformats.org/drawingml/2006/table">
            <a:tbl>
              <a:tblPr firstRow="1" bandRow="1">
                <a:tableStyleId>{37CE84F3-28C3-443E-9E96-99CF82512B78}</a:tableStyleId>
              </a:tblPr>
              <a:tblGrid>
                <a:gridCol w="1254996">
                  <a:extLst>
                    <a:ext uri="{9D8B030D-6E8A-4147-A177-3AD203B41FA5}">
                      <a16:colId xmlns:a16="http://schemas.microsoft.com/office/drawing/2014/main" val="20000"/>
                    </a:ext>
                  </a:extLst>
                </a:gridCol>
                <a:gridCol w="1213850">
                  <a:extLst>
                    <a:ext uri="{9D8B030D-6E8A-4147-A177-3AD203B41FA5}">
                      <a16:colId xmlns:a16="http://schemas.microsoft.com/office/drawing/2014/main" val="20001"/>
                    </a:ext>
                  </a:extLst>
                </a:gridCol>
                <a:gridCol w="1296142">
                  <a:extLst>
                    <a:ext uri="{9D8B030D-6E8A-4147-A177-3AD203B41FA5}">
                      <a16:colId xmlns:a16="http://schemas.microsoft.com/office/drawing/2014/main" val="20002"/>
                    </a:ext>
                  </a:extLst>
                </a:gridCol>
                <a:gridCol w="1059548">
                  <a:extLst>
                    <a:ext uri="{9D8B030D-6E8A-4147-A177-3AD203B41FA5}">
                      <a16:colId xmlns:a16="http://schemas.microsoft.com/office/drawing/2014/main" val="20003"/>
                    </a:ext>
                  </a:extLst>
                </a:gridCol>
                <a:gridCol w="1450444">
                  <a:extLst>
                    <a:ext uri="{9D8B030D-6E8A-4147-A177-3AD203B41FA5}">
                      <a16:colId xmlns:a16="http://schemas.microsoft.com/office/drawing/2014/main" val="20004"/>
                    </a:ext>
                  </a:extLst>
                </a:gridCol>
                <a:gridCol w="1254996">
                  <a:extLst>
                    <a:ext uri="{9D8B030D-6E8A-4147-A177-3AD203B41FA5}">
                      <a16:colId xmlns:a16="http://schemas.microsoft.com/office/drawing/2014/main" val="20005"/>
                    </a:ext>
                  </a:extLst>
                </a:gridCol>
                <a:gridCol w="1254996">
                  <a:extLst>
                    <a:ext uri="{9D8B030D-6E8A-4147-A177-3AD203B41FA5}">
                      <a16:colId xmlns:a16="http://schemas.microsoft.com/office/drawing/2014/main" val="20006"/>
                    </a:ext>
                  </a:extLst>
                </a:gridCol>
              </a:tblGrid>
              <a:tr h="1181380">
                <a:tc>
                  <a:txBody>
                    <a:bodyPr/>
                    <a:lstStyle/>
                    <a:p>
                      <a:pPr algn="l" fontAlgn="b"/>
                      <a:r>
                        <a:rPr lang="ru-RU" sz="1200" u="none" strike="noStrike" dirty="0">
                          <a:effectLst/>
                          <a:latin typeface="Times New Roman" panose="02020603050405020304" pitchFamily="18" charset="0"/>
                          <a:cs typeface="Times New Roman" panose="02020603050405020304" pitchFamily="18" charset="0"/>
                        </a:rPr>
                        <a:t> </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en-US" altLang="ru-RU" sz="1200" u="none" strike="noStrike" dirty="0">
                          <a:solidFill>
                            <a:schemeClr val="tx1"/>
                          </a:solidFill>
                          <a:effectLst/>
                          <a:latin typeface="Times New Roman" panose="02020603050405020304" pitchFamily="18" charset="0"/>
                          <a:cs typeface="Times New Roman" panose="02020603050405020304" pitchFamily="18" charset="0"/>
                        </a:rPr>
                        <a:t>Varieties</a:t>
                      </a:r>
                      <a:endParaRPr lang="en-US" altLang="ru-RU" sz="12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en-US" altLang="ru-RU" sz="1400" u="none" strike="noStrike" dirty="0">
                          <a:solidFill>
                            <a:schemeClr val="tx1"/>
                          </a:solidFill>
                          <a:effectLst/>
                          <a:latin typeface="Times New Roman" panose="02020603050405020304" pitchFamily="18" charset="0"/>
                          <a:cs typeface="Times New Roman" panose="02020603050405020304" pitchFamily="18" charset="0"/>
                        </a:rPr>
                        <a:t>Akmola region</a:t>
                      </a:r>
                      <a:endParaRPr lang="en-US" alt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en-US" altLang="ru-RU" sz="1400" u="none" strike="noStrike" dirty="0">
                          <a:solidFill>
                            <a:schemeClr val="tx1"/>
                          </a:solidFill>
                          <a:effectLst/>
                          <a:latin typeface="Times New Roman" panose="02020603050405020304" pitchFamily="18" charset="0"/>
                          <a:cs typeface="Times New Roman" panose="02020603050405020304" pitchFamily="18" charset="0"/>
                        </a:rPr>
                        <a:t>NKR</a:t>
                      </a:r>
                      <a:endParaRPr lang="en-US" alt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en-US" altLang="ru-RU" sz="1400" u="none" strike="noStrike" dirty="0">
                          <a:solidFill>
                            <a:schemeClr val="tx1"/>
                          </a:solidFill>
                          <a:effectLst/>
                          <a:latin typeface="Times New Roman" panose="02020603050405020304" pitchFamily="18" charset="0"/>
                          <a:cs typeface="Times New Roman" panose="02020603050405020304" pitchFamily="18" charset="0"/>
                        </a:rPr>
                        <a:t>Karaganda region </a:t>
                      </a:r>
                      <a:endParaRPr lang="en-US" alt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en-US" altLang="ru-RU" sz="1400" b="1" i="0" u="none" strike="noStrike" dirty="0" err="1">
                          <a:solidFill>
                            <a:schemeClr val="tx1"/>
                          </a:solidFill>
                          <a:effectLst/>
                          <a:latin typeface="Times New Roman" panose="02020603050405020304" pitchFamily="18" charset="0"/>
                          <a:cs typeface="Times New Roman" panose="02020603050405020304" pitchFamily="18" charset="0"/>
                        </a:rPr>
                        <a:t>Kostanai region</a:t>
                      </a:r>
                      <a:endParaRPr lang="en-US" alt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en-US" altLang="ru-RU" sz="1400" u="none" strike="noStrike" dirty="0">
                          <a:solidFill>
                            <a:schemeClr val="tx1"/>
                          </a:solidFill>
                          <a:effectLst/>
                          <a:latin typeface="Times New Roman" panose="02020603050405020304" pitchFamily="18" charset="0"/>
                          <a:cs typeface="Times New Roman" panose="02020603050405020304" pitchFamily="18" charset="0"/>
                        </a:rPr>
                        <a:t>Total</a:t>
                      </a:r>
                      <a:endParaRPr lang="en-US" alt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extLst>
                  <a:ext uri="{0D108BD9-81ED-4DB2-BD59-A6C34878D82A}">
                    <a16:rowId xmlns:a16="http://schemas.microsoft.com/office/drawing/2014/main" val="10000"/>
                  </a:ext>
                </a:extLst>
              </a:tr>
              <a:tr h="436324">
                <a:tc rowSpan="6">
                  <a:txBody>
                    <a:bodyPr/>
                    <a:lstStyle/>
                    <a:p>
                      <a:pPr algn="ctr" fontAlgn="ctr"/>
                      <a:r>
                        <a:rPr lang="ru-RU" sz="1400" b="1" u="none" strike="noStrike" dirty="0">
                          <a:solidFill>
                            <a:schemeClr val="tx1"/>
                          </a:solidFill>
                          <a:effectLst/>
                          <a:latin typeface="Times New Roman" panose="02020603050405020304" pitchFamily="18" charset="0"/>
                          <a:cs typeface="Times New Roman" panose="02020603050405020304" pitchFamily="18" charset="0"/>
                        </a:rPr>
                        <a:t>spring soft wheat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ctr"/>
                      <a:r>
                        <a:rPr lang="en-US" altLang="ru-RU" sz="1400" b="1" u="none" strike="noStrike" dirty="0">
                          <a:solidFill>
                            <a:schemeClr val="tx1"/>
                          </a:solidFill>
                          <a:effectLst/>
                          <a:latin typeface="Times New Roman" panose="02020603050405020304" pitchFamily="18" charset="0"/>
                          <a:cs typeface="Times New Roman" panose="02020603050405020304" pitchFamily="18" charset="0"/>
                        </a:rPr>
                        <a:t>Astana </a:t>
                      </a:r>
                      <a:endParaRPr lang="en-US" alt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ctr"/>
                      <a:r>
                        <a:rPr lang="ru-RU" sz="1400" b="1" u="none" strike="noStrike" dirty="0">
                          <a:solidFill>
                            <a:schemeClr val="tx1"/>
                          </a:solidFill>
                          <a:effectLst/>
                          <a:latin typeface="Times New Roman" panose="02020603050405020304" pitchFamily="18" charset="0"/>
                          <a:cs typeface="Times New Roman" panose="02020603050405020304" pitchFamily="18" charset="0"/>
                        </a:rPr>
                        <a:t>585,4</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247,1</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0,9</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i="0" u="none" strike="noStrike" dirty="0">
                          <a:solidFill>
                            <a:schemeClr val="tx1"/>
                          </a:solidFill>
                          <a:effectLst/>
                          <a:latin typeface="Times New Roman" panose="02020603050405020304" pitchFamily="18" charset="0"/>
                          <a:cs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839,4</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extLst>
                  <a:ext uri="{0D108BD9-81ED-4DB2-BD59-A6C34878D82A}">
                    <a16:rowId xmlns:a16="http://schemas.microsoft.com/office/drawing/2014/main" val="10001"/>
                  </a:ext>
                </a:extLst>
              </a:tr>
              <a:tr h="436324">
                <a:tc vMerge="1">
                  <a:txBody>
                    <a:bodyPr/>
                    <a:lstStyle/>
                    <a:p>
                      <a:endParaRPr lang="ru-RU"/>
                    </a:p>
                  </a:txBody>
                  <a:tcPr/>
                </a:tc>
                <a:tc>
                  <a:txBody>
                    <a:bodyPr/>
                    <a:lstStyle/>
                    <a:p>
                      <a:pPr algn="ctr" fontAlgn="ctr"/>
                      <a:r>
                        <a:rPr lang="en-US" altLang="ru-RU" sz="1400" b="1" u="none" strike="noStrike" dirty="0">
                          <a:solidFill>
                            <a:schemeClr val="tx1"/>
                          </a:solidFill>
                          <a:effectLst/>
                          <a:latin typeface="Times New Roman" panose="02020603050405020304" pitchFamily="18" charset="0"/>
                          <a:cs typeface="Times New Roman" panose="02020603050405020304" pitchFamily="18" charset="0"/>
                        </a:rPr>
                        <a:t>Shortandinskaya </a:t>
                      </a:r>
                      <a:r>
                        <a:rPr lang="ru-RU" sz="1400" b="1" u="none" strike="noStrike" dirty="0">
                          <a:solidFill>
                            <a:schemeClr val="tx1"/>
                          </a:solidFill>
                          <a:effectLst/>
                          <a:latin typeface="Times New Roman" panose="02020603050405020304" pitchFamily="18" charset="0"/>
                          <a:cs typeface="Times New Roman" panose="02020603050405020304" pitchFamily="18" charset="0"/>
                        </a:rPr>
                        <a:t>95 </a:t>
                      </a:r>
                      <a:r>
                        <a:rPr lang="en-US" altLang="ru-RU" sz="1400" b="1" u="none" strike="noStrike" dirty="0">
                          <a:solidFill>
                            <a:schemeClr val="tx1"/>
                          </a:solidFill>
                          <a:effectLst/>
                          <a:latin typeface="Times New Roman" panose="02020603050405020304" pitchFamily="18" charset="0"/>
                          <a:cs typeface="Times New Roman" panose="02020603050405020304" pitchFamily="18" charset="0"/>
                        </a:rPr>
                        <a:t>uluchshenaya</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alpha val="0"/>
                      </a:schemeClr>
                    </a:solidFill>
                  </a:tcPr>
                </a:tc>
                <a:tc>
                  <a:txBody>
                    <a:bodyPr/>
                    <a:lstStyle/>
                    <a:p>
                      <a:pPr algn="ctr" fontAlgn="ctr"/>
                      <a:r>
                        <a:rPr lang="ru-RU" sz="1400" b="1" u="none" strike="noStrike" dirty="0">
                          <a:solidFill>
                            <a:schemeClr val="tx1"/>
                          </a:solidFill>
                          <a:effectLst/>
                          <a:latin typeface="Times New Roman" panose="02020603050405020304" pitchFamily="18" charset="0"/>
                          <a:cs typeface="Times New Roman" panose="02020603050405020304" pitchFamily="18" charset="0"/>
                        </a:rPr>
                        <a:t>950,0</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120,2</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 -</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alpha val="0"/>
                      </a:schemeClr>
                    </a:solidFill>
                  </a:tcPr>
                </a:tc>
                <a:tc>
                  <a:txBody>
                    <a:bodyPr/>
                    <a:lstStyle/>
                    <a:p>
                      <a:pPr algn="ctr" fontAlgn="b"/>
                      <a:r>
                        <a:rPr lang="ru-RU" sz="1400" b="1" i="0" u="none" strike="noStrike" dirty="0">
                          <a:solidFill>
                            <a:schemeClr val="tx1"/>
                          </a:solidFill>
                          <a:effectLst/>
                          <a:latin typeface="Times New Roman" panose="02020603050405020304" pitchFamily="18" charset="0"/>
                          <a:cs typeface="Times New Roman" panose="02020603050405020304" pitchFamily="18" charset="0"/>
                        </a:rPr>
                        <a:t>120,0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1190,2</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alpha val="0"/>
                      </a:schemeClr>
                    </a:solidFill>
                  </a:tcPr>
                </a:tc>
                <a:extLst>
                  <a:ext uri="{0D108BD9-81ED-4DB2-BD59-A6C34878D82A}">
                    <a16:rowId xmlns:a16="http://schemas.microsoft.com/office/drawing/2014/main" val="10002"/>
                  </a:ext>
                </a:extLst>
              </a:tr>
              <a:tr h="436324">
                <a:tc vMerge="1">
                  <a:txBody>
                    <a:bodyPr/>
                    <a:lstStyle/>
                    <a:p>
                      <a:endParaRPr lang="ru-RU"/>
                    </a:p>
                  </a:txBody>
                  <a:tcPr/>
                </a:tc>
                <a:tc>
                  <a:txBody>
                    <a:bodyPr/>
                    <a:lstStyle/>
                    <a:p>
                      <a:pPr algn="ctr" fontAlgn="ctr"/>
                      <a:r>
                        <a:rPr lang="en-US" altLang="ru-RU" sz="1400" b="1" u="none" strike="noStrike" dirty="0">
                          <a:solidFill>
                            <a:schemeClr val="tx1"/>
                          </a:solidFill>
                          <a:effectLst/>
                          <a:latin typeface="Times New Roman" panose="02020603050405020304" pitchFamily="18" charset="0"/>
                          <a:cs typeface="Times New Roman" panose="02020603050405020304" pitchFamily="18" charset="0"/>
                        </a:rPr>
                        <a:t>Akmola</a:t>
                      </a:r>
                      <a:r>
                        <a:rPr lang="ru-RU" sz="1400" b="1" u="none" strike="noStrike" dirty="0">
                          <a:solidFill>
                            <a:schemeClr val="tx1"/>
                          </a:solidFill>
                          <a:effectLst/>
                          <a:latin typeface="Times New Roman" panose="02020603050405020304" pitchFamily="18" charset="0"/>
                          <a:cs typeface="Times New Roman" panose="02020603050405020304" pitchFamily="18" charset="0"/>
                        </a:rPr>
                        <a:t> 2</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ctr"/>
                      <a:r>
                        <a:rPr lang="ru-RU" sz="1400" b="1" u="none" strike="noStrike" dirty="0">
                          <a:solidFill>
                            <a:schemeClr val="tx1"/>
                          </a:solidFill>
                          <a:effectLst/>
                          <a:latin typeface="Times New Roman" panose="02020603050405020304" pitchFamily="18" charset="0"/>
                          <a:cs typeface="Times New Roman" panose="02020603050405020304" pitchFamily="18" charset="0"/>
                        </a:rPr>
                        <a:t>1026,5</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250,5</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1,5</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i="0" u="none" strike="noStrike" dirty="0">
                          <a:solidFill>
                            <a:schemeClr val="tx1"/>
                          </a:solidFill>
                          <a:effectLst/>
                          <a:latin typeface="Times New Roman" panose="02020603050405020304" pitchFamily="18" charset="0"/>
                          <a:cs typeface="Times New Roman" panose="02020603050405020304" pitchFamily="18" charset="0"/>
                        </a:rPr>
                        <a:t>38,0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1316,5</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extLst>
                  <a:ext uri="{0D108BD9-81ED-4DB2-BD59-A6C34878D82A}">
                    <a16:rowId xmlns:a16="http://schemas.microsoft.com/office/drawing/2014/main" val="10003"/>
                  </a:ext>
                </a:extLst>
              </a:tr>
              <a:tr h="436324">
                <a:tc vMerge="1">
                  <a:txBody>
                    <a:bodyPr/>
                    <a:lstStyle/>
                    <a:p>
                      <a:endParaRPr lang="ru-RU"/>
                    </a:p>
                  </a:txBody>
                  <a:tcPr/>
                </a:tc>
                <a:tc>
                  <a:txBody>
                    <a:bodyPr/>
                    <a:lstStyle/>
                    <a:p>
                      <a:pPr algn="ctr" fontAlgn="ctr"/>
                      <a:r>
                        <a:rPr lang="en-US" altLang="ru-RU" sz="1400" b="1" u="none" strike="noStrike">
                          <a:solidFill>
                            <a:schemeClr val="tx1"/>
                          </a:solidFill>
                          <a:effectLst/>
                          <a:latin typeface="Times New Roman" panose="02020603050405020304" pitchFamily="18" charset="0"/>
                          <a:cs typeface="Times New Roman" panose="02020603050405020304" pitchFamily="18" charset="0"/>
                        </a:rPr>
                        <a:t>Tselina</a:t>
                      </a:r>
                      <a:r>
                        <a:rPr lang="ru-RU" sz="1400" b="1" u="none" strike="noStrike">
                          <a:solidFill>
                            <a:schemeClr val="tx1"/>
                          </a:solidFill>
                          <a:effectLst/>
                          <a:latin typeface="Times New Roman" panose="02020603050405020304" pitchFamily="18" charset="0"/>
                          <a:cs typeface="Times New Roman" panose="02020603050405020304" pitchFamily="18" charset="0"/>
                        </a:rPr>
                        <a:t> 50</a:t>
                      </a:r>
                      <a:endParaRPr lang="ru-RU" sz="1400" b="1"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ctr"/>
                      <a:r>
                        <a:rPr lang="ru-RU" sz="1400" b="1" u="none" strike="noStrike" dirty="0">
                          <a:solidFill>
                            <a:schemeClr val="tx1"/>
                          </a:solidFill>
                          <a:effectLst/>
                          <a:latin typeface="Times New Roman" panose="02020603050405020304" pitchFamily="18" charset="0"/>
                          <a:cs typeface="Times New Roman" panose="02020603050405020304" pitchFamily="18" charset="0"/>
                        </a:rPr>
                        <a:t>16,2</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 -</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30,0</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i="0" u="none" strike="noStrike" dirty="0">
                          <a:solidFill>
                            <a:schemeClr val="tx1"/>
                          </a:solidFill>
                          <a:effectLst/>
                          <a:latin typeface="Times New Roman" panose="02020603050405020304" pitchFamily="18" charset="0"/>
                          <a:cs typeface="Times New Roman" panose="02020603050405020304"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46,2</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extLst>
                  <a:ext uri="{0D108BD9-81ED-4DB2-BD59-A6C34878D82A}">
                    <a16:rowId xmlns:a16="http://schemas.microsoft.com/office/drawing/2014/main" val="10004"/>
                  </a:ext>
                </a:extLst>
              </a:tr>
              <a:tr h="436324">
                <a:tc vMerge="1">
                  <a:txBody>
                    <a:bodyPr/>
                    <a:lstStyle/>
                    <a:p>
                      <a:endParaRPr lang="ru-RU"/>
                    </a:p>
                  </a:txBody>
                  <a:tcPr/>
                </a:tc>
                <a:tc>
                  <a:txBody>
                    <a:bodyPr/>
                    <a:lstStyle/>
                    <a:p>
                      <a:pPr algn="ctr" fontAlgn="ctr"/>
                      <a:r>
                        <a:rPr lang="en-US" altLang="ru-RU" sz="1400" b="1" u="none" strike="noStrike">
                          <a:solidFill>
                            <a:schemeClr val="tx1"/>
                          </a:solidFill>
                          <a:effectLst/>
                          <a:latin typeface="Times New Roman" panose="02020603050405020304" pitchFamily="18" charset="0"/>
                          <a:cs typeface="Times New Roman" panose="02020603050405020304" pitchFamily="18" charset="0"/>
                        </a:rPr>
                        <a:t>Astana</a:t>
                      </a:r>
                      <a:r>
                        <a:rPr lang="ru-RU" sz="1400" b="1" u="none" strike="noStrike">
                          <a:solidFill>
                            <a:schemeClr val="tx1"/>
                          </a:solidFill>
                          <a:effectLst/>
                          <a:latin typeface="Times New Roman" panose="02020603050405020304" pitchFamily="18" charset="0"/>
                          <a:cs typeface="Times New Roman" panose="02020603050405020304" pitchFamily="18" charset="0"/>
                        </a:rPr>
                        <a:t> 2</a:t>
                      </a:r>
                      <a:endParaRPr lang="ru-RU" sz="1400" b="1"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ctr"/>
                      <a:r>
                        <a:rPr lang="ru-RU" sz="1400" b="1" u="none" strike="noStrike" dirty="0">
                          <a:solidFill>
                            <a:schemeClr val="tx1"/>
                          </a:solidFill>
                          <a:effectLst/>
                          <a:latin typeface="Times New Roman" panose="02020603050405020304" pitchFamily="18" charset="0"/>
                          <a:cs typeface="Times New Roman" panose="02020603050405020304" pitchFamily="18" charset="0"/>
                        </a:rPr>
                        <a:t>53,9</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95,2</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1,3</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i="0" u="none" strike="noStrike" dirty="0">
                          <a:solidFill>
                            <a:schemeClr val="tx1"/>
                          </a:solidFill>
                          <a:effectLst/>
                          <a:latin typeface="Times New Roman" panose="02020603050405020304" pitchFamily="18" charset="0"/>
                          <a:cs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154,4</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extLst>
                  <a:ext uri="{0D108BD9-81ED-4DB2-BD59-A6C34878D82A}">
                    <a16:rowId xmlns:a16="http://schemas.microsoft.com/office/drawing/2014/main" val="10005"/>
                  </a:ext>
                </a:extLst>
              </a:tr>
              <a:tr h="436324">
                <a:tc vMerge="1">
                  <a:txBody>
                    <a:bodyPr/>
                    <a:lstStyle/>
                    <a:p>
                      <a:endParaRPr lang="ru-RU"/>
                    </a:p>
                  </a:txBody>
                  <a:tcPr/>
                </a:tc>
                <a:tc>
                  <a:txBody>
                    <a:bodyPr/>
                    <a:lstStyle/>
                    <a:p>
                      <a:pPr algn="ctr" fontAlgn="ctr"/>
                      <a:r>
                        <a:rPr lang="en-US" altLang="ru-RU" sz="1400" b="1" u="none" strike="noStrike" dirty="0">
                          <a:solidFill>
                            <a:schemeClr val="tx1"/>
                          </a:solidFill>
                          <a:effectLst/>
                          <a:latin typeface="Times New Roman" panose="02020603050405020304" pitchFamily="18" charset="0"/>
                          <a:cs typeface="Times New Roman" panose="02020603050405020304" pitchFamily="18" charset="0"/>
                        </a:rPr>
                        <a:t>Shortandinskaya</a:t>
                      </a:r>
                      <a:r>
                        <a:rPr lang="ru-RU" sz="1400" b="1" u="none" strike="noStrike" dirty="0">
                          <a:solidFill>
                            <a:schemeClr val="tx1"/>
                          </a:solidFill>
                          <a:effectLst/>
                          <a:latin typeface="Times New Roman" panose="02020603050405020304" pitchFamily="18" charset="0"/>
                          <a:cs typeface="Times New Roman" panose="02020603050405020304" pitchFamily="18" charset="0"/>
                        </a:rPr>
                        <a:t> 2012</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ctr"/>
                      <a:r>
                        <a:rPr lang="ru-RU" sz="1400" b="1" u="none" strike="noStrike" dirty="0">
                          <a:solidFill>
                            <a:schemeClr val="tx1"/>
                          </a:solidFill>
                          <a:effectLst/>
                          <a:latin typeface="Times New Roman" panose="02020603050405020304" pitchFamily="18" charset="0"/>
                          <a:cs typeface="Times New Roman" panose="02020603050405020304" pitchFamily="18" charset="0"/>
                        </a:rPr>
                        <a:t>1,2</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a:solidFill>
                            <a:schemeClr val="tx1"/>
                          </a:solidFill>
                          <a:effectLst/>
                          <a:latin typeface="Times New Roman" panose="02020603050405020304" pitchFamily="18" charset="0"/>
                          <a:cs typeface="Times New Roman" panose="02020603050405020304" pitchFamily="18" charset="0"/>
                        </a:rPr>
                        <a:t>10,6</a:t>
                      </a:r>
                      <a:endParaRPr lang="ru-RU" sz="1400" b="1"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1,0</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i="0" u="none" strike="noStrike" dirty="0">
                          <a:solidFill>
                            <a:schemeClr val="tx1"/>
                          </a:solidFill>
                          <a:effectLst/>
                          <a:latin typeface="Times New Roman" panose="02020603050405020304" pitchFamily="18" charset="0"/>
                          <a:cs typeface="Times New Roman" panose="02020603050405020304"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12,8</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extLst>
                  <a:ext uri="{0D108BD9-81ED-4DB2-BD59-A6C34878D82A}">
                    <a16:rowId xmlns:a16="http://schemas.microsoft.com/office/drawing/2014/main" val="10006"/>
                  </a:ext>
                </a:extLst>
              </a:tr>
              <a:tr h="436324">
                <a:tc rowSpan="3">
                  <a:txBody>
                    <a:bodyPr/>
                    <a:lstStyle/>
                    <a:p>
                      <a:pPr algn="ctr" fontAlgn="ctr"/>
                      <a:r>
                        <a:rPr lang="ru-RU" sz="1400" b="1" u="none" strike="noStrike" dirty="0">
                          <a:solidFill>
                            <a:schemeClr val="tx1"/>
                          </a:solidFill>
                          <a:effectLst/>
                          <a:latin typeface="Times New Roman" panose="02020603050405020304" pitchFamily="18" charset="0"/>
                          <a:cs typeface="Times New Roman" panose="02020603050405020304" pitchFamily="18" charset="0"/>
                        </a:rPr>
                        <a:t>spring hard wheat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ctr"/>
                      <a:r>
                        <a:rPr lang="en-US" altLang="ru-RU" sz="1400" b="1" u="none" strike="noStrike" dirty="0">
                          <a:solidFill>
                            <a:schemeClr val="tx1"/>
                          </a:solidFill>
                          <a:effectLst/>
                          <a:latin typeface="Times New Roman" panose="02020603050405020304" pitchFamily="18" charset="0"/>
                          <a:cs typeface="Times New Roman" panose="02020603050405020304" pitchFamily="18" charset="0"/>
                        </a:rPr>
                        <a:t>Damsinskaya</a:t>
                      </a:r>
                      <a:r>
                        <a:rPr lang="ru-RU" sz="1400" b="1" u="none" strike="noStrike" dirty="0">
                          <a:solidFill>
                            <a:schemeClr val="tx1"/>
                          </a:solidFill>
                          <a:effectLst/>
                          <a:latin typeface="Times New Roman" panose="02020603050405020304" pitchFamily="18" charset="0"/>
                          <a:cs typeface="Times New Roman" panose="02020603050405020304" pitchFamily="18" charset="0"/>
                        </a:rPr>
                        <a:t> 90</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ctr"/>
                      <a:r>
                        <a:rPr lang="ru-RU" sz="1400" b="1" u="none" strike="noStrike" dirty="0">
                          <a:solidFill>
                            <a:schemeClr val="tx1"/>
                          </a:solidFill>
                          <a:effectLst/>
                          <a:latin typeface="Times New Roman" panose="02020603050405020304" pitchFamily="18" charset="0"/>
                          <a:cs typeface="Times New Roman" panose="02020603050405020304" pitchFamily="18" charset="0"/>
                        </a:rPr>
                        <a:t>24,4</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0,4</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 -</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i="0" u="none" strike="noStrike" dirty="0">
                          <a:solidFill>
                            <a:schemeClr val="tx1"/>
                          </a:solidFill>
                          <a:effectLst/>
                          <a:latin typeface="Times New Roman" panose="02020603050405020304" pitchFamily="18" charset="0"/>
                          <a:cs typeface="Times New Roman" panose="02020603050405020304"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24,8</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extLst>
                  <a:ext uri="{0D108BD9-81ED-4DB2-BD59-A6C34878D82A}">
                    <a16:rowId xmlns:a16="http://schemas.microsoft.com/office/drawing/2014/main" val="10007"/>
                  </a:ext>
                </a:extLst>
              </a:tr>
              <a:tr h="436324">
                <a:tc vMerge="1">
                  <a:txBody>
                    <a:bodyPr/>
                    <a:lstStyle/>
                    <a:p>
                      <a:endParaRPr lang="ru-RU"/>
                    </a:p>
                  </a:txBody>
                  <a:tcPr/>
                </a:tc>
                <a:tc>
                  <a:txBody>
                    <a:bodyPr/>
                    <a:lstStyle/>
                    <a:p>
                      <a:pPr algn="ctr" fontAlgn="ctr"/>
                      <a:r>
                        <a:rPr lang="en-US" altLang="ru-RU" sz="1400" b="1" i="0" u="none" strike="noStrike">
                          <a:solidFill>
                            <a:schemeClr val="tx1"/>
                          </a:solidFill>
                          <a:effectLst/>
                          <a:latin typeface="Times New Roman" panose="02020603050405020304" pitchFamily="18" charset="0"/>
                          <a:cs typeface="Times New Roman" panose="02020603050405020304" pitchFamily="18" charset="0"/>
                        </a:rPr>
                        <a:t>Korona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ctr"/>
                      <a:r>
                        <a:rPr lang="ru-RU" sz="1400" b="1" u="none" strike="noStrike">
                          <a:solidFill>
                            <a:schemeClr val="tx1"/>
                          </a:solidFill>
                          <a:effectLst/>
                          <a:latin typeface="Times New Roman" panose="02020603050405020304" pitchFamily="18" charset="0"/>
                          <a:cs typeface="Times New Roman" panose="02020603050405020304" pitchFamily="18" charset="0"/>
                        </a:rPr>
                        <a:t>11,4</a:t>
                      </a:r>
                      <a:endParaRPr lang="ru-RU" sz="1400" b="1"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 </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 -</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i="0" u="none" strike="noStrike" dirty="0">
                          <a:solidFill>
                            <a:schemeClr val="tx1"/>
                          </a:solidFill>
                          <a:effectLst/>
                          <a:latin typeface="Times New Roman" panose="02020603050405020304" pitchFamily="18" charset="0"/>
                          <a:cs typeface="Times New Roman" panose="02020603050405020304"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11,4</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extLst>
                  <a:ext uri="{0D108BD9-81ED-4DB2-BD59-A6C34878D82A}">
                    <a16:rowId xmlns:a16="http://schemas.microsoft.com/office/drawing/2014/main" val="10008"/>
                  </a:ext>
                </a:extLst>
              </a:tr>
              <a:tr h="436324">
                <a:tc vMerge="1">
                  <a:txBody>
                    <a:bodyPr/>
                    <a:lstStyle/>
                    <a:p>
                      <a:endParaRPr lang="ru-RU"/>
                    </a:p>
                  </a:txBody>
                  <a:tcPr/>
                </a:tc>
                <a:tc>
                  <a:txBody>
                    <a:bodyPr/>
                    <a:lstStyle/>
                    <a:p>
                      <a:pPr algn="ctr" fontAlgn="ctr"/>
                      <a:r>
                        <a:rPr lang="en-US" altLang="ru-RU" sz="1400" b="1" u="none" strike="noStrike" dirty="0">
                          <a:solidFill>
                            <a:schemeClr val="tx1"/>
                          </a:solidFill>
                          <a:effectLst/>
                          <a:latin typeface="Times New Roman" panose="02020603050405020304" pitchFamily="18" charset="0"/>
                          <a:cs typeface="Times New Roman" panose="02020603050405020304" pitchFamily="18" charset="0"/>
                        </a:rPr>
                        <a:t>Damsinskaya yantarnaya</a:t>
                      </a:r>
                      <a:endParaRPr lang="en-US" alt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ctr"/>
                      <a:r>
                        <a:rPr lang="ru-RU" sz="1400" b="1" u="none" strike="noStrike" dirty="0">
                          <a:solidFill>
                            <a:schemeClr val="tx1"/>
                          </a:solidFill>
                          <a:effectLst/>
                          <a:latin typeface="Times New Roman" panose="02020603050405020304" pitchFamily="18" charset="0"/>
                          <a:cs typeface="Times New Roman" panose="02020603050405020304" pitchFamily="18" charset="0"/>
                        </a:rPr>
                        <a:t>18,4</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66,6</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a:solidFill>
                            <a:schemeClr val="tx1"/>
                          </a:solidFill>
                          <a:effectLst/>
                          <a:latin typeface="Times New Roman" panose="02020603050405020304" pitchFamily="18" charset="0"/>
                          <a:cs typeface="Times New Roman" panose="02020603050405020304" pitchFamily="18" charset="0"/>
                        </a:rPr>
                        <a:t>0,2</a:t>
                      </a:r>
                      <a:endParaRPr lang="ru-RU" sz="1400" b="1"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85,2</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extLst>
                  <a:ext uri="{0D108BD9-81ED-4DB2-BD59-A6C34878D82A}">
                    <a16:rowId xmlns:a16="http://schemas.microsoft.com/office/drawing/2014/main" val="10009"/>
                  </a:ext>
                </a:extLst>
              </a:tr>
              <a:tr h="436324">
                <a:tc>
                  <a:txBody>
                    <a:bodyPr/>
                    <a:lstStyle/>
                    <a:p>
                      <a:pPr algn="ctr" fontAlgn="b"/>
                      <a:r>
                        <a:rPr lang="en-US" altLang="ru-RU" sz="1400" b="1" i="0" u="none" strike="noStrike" dirty="0">
                          <a:solidFill>
                            <a:schemeClr val="tx1"/>
                          </a:solidFill>
                          <a:effectLst/>
                          <a:latin typeface="Times New Roman" panose="02020603050405020304" pitchFamily="18" charset="0"/>
                          <a:cs typeface="Times New Roman" panose="02020603050405020304" pitchFamily="18" charset="0"/>
                        </a:rPr>
                        <a:t>Total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 </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2687,4</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790,6</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34,9</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i="0" u="none" strike="noStrike" dirty="0">
                          <a:solidFill>
                            <a:schemeClr val="tx1"/>
                          </a:solidFill>
                          <a:effectLst/>
                          <a:latin typeface="Times New Roman" panose="02020603050405020304" pitchFamily="18" charset="0"/>
                          <a:cs typeface="Times New Roman" panose="02020603050405020304" pitchFamily="18" charset="0"/>
                        </a:rPr>
                        <a:t>168,0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tc>
                  <a:txBody>
                    <a:bodyPr/>
                    <a:lstStyle/>
                    <a:p>
                      <a:pPr algn="ctr" fontAlgn="b"/>
                      <a:r>
                        <a:rPr lang="ru-RU" sz="1400" b="1" u="none" strike="noStrike" dirty="0">
                          <a:solidFill>
                            <a:schemeClr val="tx1"/>
                          </a:solidFill>
                          <a:effectLst/>
                          <a:latin typeface="Times New Roman" panose="02020603050405020304" pitchFamily="18" charset="0"/>
                          <a:cs typeface="Times New Roman" panose="02020603050405020304" pitchFamily="18" charset="0"/>
                        </a:rPr>
                        <a:t>3680,9</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alpha val="0"/>
                      </a:schemeClr>
                    </a:solidFill>
                  </a:tcPr>
                </a:tc>
                <a:extLst>
                  <a:ext uri="{0D108BD9-81ED-4DB2-BD59-A6C34878D82A}">
                    <a16:rowId xmlns:a16="http://schemas.microsoft.com/office/drawing/2014/main" val="10010"/>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581"/>
          <p:cNvGraphicFramePr/>
          <p:nvPr/>
        </p:nvGraphicFramePr>
        <p:xfrm>
          <a:off x="-1" y="-8"/>
          <a:ext cx="9143998" cy="7375208"/>
        </p:xfrm>
        <a:graphic>
          <a:graphicData uri="http://schemas.openxmlformats.org/drawingml/2006/table">
            <a:tbl>
              <a:tblPr>
                <a:tableStyleId>{0505E3EF-67EA-436B-97B2-0124C06EBD24}</a:tableStyleId>
              </a:tblPr>
              <a:tblGrid>
                <a:gridCol w="395537">
                  <a:extLst>
                    <a:ext uri="{9D8B030D-6E8A-4147-A177-3AD203B41FA5}">
                      <a16:colId xmlns:a16="http://schemas.microsoft.com/office/drawing/2014/main" val="20000"/>
                    </a:ext>
                  </a:extLst>
                </a:gridCol>
                <a:gridCol w="1584176">
                  <a:extLst>
                    <a:ext uri="{9D8B030D-6E8A-4147-A177-3AD203B41FA5}">
                      <a16:colId xmlns:a16="http://schemas.microsoft.com/office/drawing/2014/main" val="20001"/>
                    </a:ext>
                  </a:extLst>
                </a:gridCol>
                <a:gridCol w="1243965">
                  <a:extLst>
                    <a:ext uri="{9D8B030D-6E8A-4147-A177-3AD203B41FA5}">
                      <a16:colId xmlns:a16="http://schemas.microsoft.com/office/drawing/2014/main" val="20002"/>
                    </a:ext>
                  </a:extLst>
                </a:gridCol>
                <a:gridCol w="5452779">
                  <a:extLst>
                    <a:ext uri="{9D8B030D-6E8A-4147-A177-3AD203B41FA5}">
                      <a16:colId xmlns:a16="http://schemas.microsoft.com/office/drawing/2014/main" val="20003"/>
                    </a:ext>
                  </a:extLst>
                </a:gridCol>
                <a:gridCol w="467541">
                  <a:extLst>
                    <a:ext uri="{9D8B030D-6E8A-4147-A177-3AD203B41FA5}">
                      <a16:colId xmlns:a16="http://schemas.microsoft.com/office/drawing/2014/main" val="20004"/>
                    </a:ext>
                  </a:extLst>
                </a:gridCol>
              </a:tblGrid>
              <a:tr h="243840">
                <a:tc gridSpan="4">
                  <a:txBody>
                    <a:bodyPr/>
                    <a:lstStyle/>
                    <a:p>
                      <a:pPr marL="0" marR="0" lvl="0" indent="0" algn="ctr" defTabSz="914400" rtl="0" eaLnBrk="1" fontAlgn="base" latinLnBrk="0" hangingPunct="1">
                        <a:lnSpc>
                          <a:spcPct val="100000"/>
                        </a:lnSpc>
                        <a:spcBef>
                          <a:spcPct val="0"/>
                        </a:spcBef>
                        <a:spcAft>
                          <a:spcPct val="0"/>
                        </a:spcAft>
                        <a:buClrTx/>
                        <a:buSzTx/>
                        <a:buFontTx/>
                        <a:buNone/>
                      </a:pPr>
                      <a:r>
                        <a:rPr lang="ru-RU" sz="1000" dirty="0"/>
                        <a:t>The effectiveness of breeding work</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ru-RU"/>
                    </a:p>
                  </a:txBody>
                  <a:tcPr marL="91433" marR="91433" marT="45703" marB="45703" anchor="ctr" horzOverflow="overflow"/>
                </a:tc>
                <a:tc hMerge="1">
                  <a:txBody>
                    <a:bodyPr/>
                    <a:lstStyle/>
                    <a:p>
                      <a:endParaRPr lang="ru-RU"/>
                    </a:p>
                  </a:txBody>
                  <a:tcPr marL="91433" marR="91433" marT="45703" marB="45703" anchor="ctr" horzOverflow="overflow"/>
                </a:tc>
                <a:tc hMerge="1">
                  <a:txBody>
                    <a:bodyPr/>
                    <a:lstStyle/>
                    <a:p>
                      <a:endParaRPr lang="ru-RU"/>
                    </a:p>
                  </a:txBody>
                  <a:tcPr marL="91433" marR="91433" marT="45703" marB="45703"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a:ln>
                            <a:noFill/>
                          </a:ln>
                          <a:solidFill>
                            <a:schemeClr val="tx1"/>
                          </a:solidFill>
                          <a:effectLst/>
                          <a:latin typeface="+mn-lt"/>
                        </a:rPr>
                        <a:t>Varieties </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Ripeness type</a:t>
                      </a:r>
                    </a:p>
                    <a:p>
                      <a:pPr marL="0" marR="0" lvl="0" indent="0" algn="l" defTabSz="914400" rtl="0" eaLnBrk="1" fontAlgn="base" latinLnBrk="0" hangingPunct="1">
                        <a:lnSpc>
                          <a:spcPct val="100000"/>
                        </a:lnSpc>
                        <a:spcBef>
                          <a:spcPct val="0"/>
                        </a:spcBef>
                        <a:spcAft>
                          <a:spcPct val="0"/>
                        </a:spcAft>
                        <a:buClrTx/>
                        <a:buSzTx/>
                        <a:buFontTx/>
                        <a:buNone/>
                      </a:pP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a:ln>
                            <a:noFill/>
                          </a:ln>
                          <a:effectLst/>
                          <a:latin typeface="+mn-lt"/>
                        </a:rPr>
                        <a:t>Region of introduction </a:t>
                      </a:r>
                      <a:endParaRPr kumimoji="0" lang="en-US" alt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a:ln>
                            <a:noFill/>
                          </a:ln>
                          <a:solidFill>
                            <a:schemeClr val="tx1"/>
                          </a:solidFill>
                          <a:effectLst/>
                          <a:latin typeface="+mn-lt"/>
                        </a:rPr>
                        <a:t>Year </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3308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1</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err="1">
                          <a:ln>
                            <a:noFill/>
                          </a:ln>
                          <a:effectLst/>
                          <a:latin typeface="+mn-lt"/>
                        </a:rPr>
                        <a:t>Акмолинка</a:t>
                      </a:r>
                      <a:r>
                        <a:rPr kumimoji="0" lang="ru-RU" sz="1000" b="0" i="1" u="none" strike="noStrike" cap="none" normalizeH="0" baseline="0" dirty="0">
                          <a:ln>
                            <a:noFill/>
                          </a:ln>
                          <a:effectLst/>
                          <a:latin typeface="+mn-lt"/>
                        </a:rPr>
                        <a:t> 1</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a:ln>
                            <a:noFill/>
                          </a:ln>
                          <a:effectLst/>
                          <a:latin typeface="+mn-lt"/>
                        </a:rPr>
                        <a:t>M</a:t>
                      </a:r>
                      <a:r>
                        <a:rPr kumimoji="0" lang="ru-RU" sz="1000" b="0" i="1" u="none" strike="noStrike" cap="none" normalizeH="0" baseline="0">
                          <a:ln>
                            <a:noFill/>
                          </a:ln>
                          <a:effectLst/>
                          <a:latin typeface="+mn-lt"/>
                        </a:rPr>
                        <a:t>id-late</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a:ln>
                            <a:noFill/>
                          </a:ln>
                          <a:effectLst/>
                          <a:latin typeface="+mn-lt"/>
                        </a:rPr>
                        <a:t>Northen regions of Kazakhstan </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1945</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2</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ru-RU" sz="1000" i="1" dirty="0">
                          <a:ln>
                            <a:noFill/>
                          </a:ln>
                          <a:effectLst/>
                          <a:sym typeface="+mn-ea"/>
                        </a:rPr>
                        <a:t>Shortandinka</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Mid-late</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Northen regions of Kazakhstan </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1951</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3</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a:ln>
                            <a:noFill/>
                          </a:ln>
                          <a:solidFill>
                            <a:schemeClr val="tx1"/>
                          </a:solidFill>
                          <a:effectLst/>
                          <a:latin typeface="+mn-lt"/>
                        </a:rPr>
                        <a:t>Snegurka</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Mid-late</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Northen regions of Kazakhstan </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1957</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4</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a:ln>
                            <a:noFill/>
                          </a:ln>
                          <a:effectLst/>
                          <a:latin typeface="+mn-lt"/>
                        </a:rPr>
                        <a:t>Tselinogradka</a:t>
                      </a:r>
                      <a:endParaRPr kumimoji="0" lang="en-US" alt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Mid-late</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a:ln>
                            <a:noFill/>
                          </a:ln>
                          <a:effectLst/>
                          <a:latin typeface="+mn-lt"/>
                        </a:rPr>
                        <a:t>Tselinograd region </a:t>
                      </a:r>
                      <a:endParaRPr kumimoji="0" lang="en-US" alt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1967</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5</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a:ln>
                            <a:noFill/>
                          </a:ln>
                          <a:effectLst/>
                          <a:latin typeface="+mn-lt"/>
                        </a:rPr>
                        <a:t>Pirotriks </a:t>
                      </a:r>
                      <a:r>
                        <a:rPr kumimoji="0" lang="ru-RU" sz="1000" b="0" i="1" u="none" strike="noStrike" cap="none" normalizeH="0" baseline="0">
                          <a:ln>
                            <a:noFill/>
                          </a:ln>
                          <a:effectLst/>
                          <a:latin typeface="+mn-lt"/>
                        </a:rPr>
                        <a:t>28</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Mid-late</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a:ln>
                            <a:noFill/>
                          </a:ln>
                          <a:effectLst/>
                          <a:latin typeface="+mn-lt"/>
                        </a:rPr>
                        <a:t>Novosibirsk region </a:t>
                      </a:r>
                      <a:r>
                        <a:rPr kumimoji="0" lang="ru-RU" sz="1000" b="0" i="1" u="none" strike="noStrike" cap="none" normalizeH="0" baseline="0" dirty="0">
                          <a:ln>
                            <a:noFill/>
                          </a:ln>
                          <a:effectLst/>
                          <a:latin typeface="+mn-lt"/>
                        </a:rPr>
                        <a:t>(</a:t>
                      </a:r>
                      <a:r>
                        <a:rPr kumimoji="0" lang="en-US" altLang="ru-RU" sz="1000" b="0" i="1" u="none" strike="noStrike" cap="none" normalizeH="0" baseline="0" dirty="0">
                          <a:ln>
                            <a:noFill/>
                          </a:ln>
                          <a:effectLst/>
                          <a:latin typeface="+mn-lt"/>
                        </a:rPr>
                        <a:t>Russia</a:t>
                      </a:r>
                      <a:r>
                        <a:rPr kumimoji="0" lang="ru-RU" sz="1000" b="0" i="1" u="none" strike="noStrike" cap="none" normalizeH="0" baseline="0" dirty="0">
                          <a:ln>
                            <a:noFill/>
                          </a:ln>
                          <a:effectLst/>
                          <a:latin typeface="+mn-lt"/>
                        </a:rPr>
                        <a:t>)</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1973</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6</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ru-RU" sz="1000" i="1" dirty="0">
                          <a:ln>
                            <a:noFill/>
                          </a:ln>
                          <a:effectLst/>
                          <a:sym typeface="+mn-ea"/>
                        </a:rPr>
                        <a:t>Shortandinskaya</a:t>
                      </a:r>
                      <a:r>
                        <a:rPr kumimoji="0" lang="ru-RU" sz="1000" b="0" i="1" u="none" strike="noStrike" cap="none" normalizeH="0" baseline="0" dirty="0" err="1">
                          <a:ln>
                            <a:noFill/>
                          </a:ln>
                          <a:effectLst/>
                          <a:latin typeface="+mn-lt"/>
                        </a:rPr>
                        <a:t>я</a:t>
                      </a:r>
                      <a:r>
                        <a:rPr kumimoji="0" lang="ru-RU" sz="1000" b="0" i="1" u="none" strike="noStrike" cap="none" normalizeH="0" baseline="0" dirty="0">
                          <a:ln>
                            <a:noFill/>
                          </a:ln>
                          <a:effectLst/>
                          <a:latin typeface="+mn-lt"/>
                        </a:rPr>
                        <a:t> 25</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Mid-late</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a:ln>
                            <a:noFill/>
                          </a:ln>
                          <a:effectLst/>
                          <a:latin typeface="+mn-lt"/>
                        </a:rPr>
                        <a:t>Turgai region </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1976</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7</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ru-RU" sz="1000" i="1">
                          <a:ln>
                            <a:noFill/>
                          </a:ln>
                          <a:effectLst/>
                          <a:sym typeface="+mn-ea"/>
                        </a:rPr>
                        <a:t>Tselinnaya</a:t>
                      </a:r>
                      <a:r>
                        <a:rPr kumimoji="0" lang="ru-RU" sz="1000" b="0" i="1" u="none" strike="noStrike" cap="none" normalizeH="0" baseline="0">
                          <a:ln>
                            <a:noFill/>
                          </a:ln>
                          <a:effectLst/>
                          <a:latin typeface="+mn-lt"/>
                        </a:rPr>
                        <a:t> 20</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Mid-late</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Altai region (</a:t>
                      </a:r>
                      <a:r>
                        <a:rPr kumimoji="0" lang="en-US" altLang="ru-RU" sz="1000" b="0" i="1" u="none" strike="noStrike" cap="none" normalizeH="0" baseline="0" dirty="0">
                          <a:ln>
                            <a:noFill/>
                          </a:ln>
                          <a:effectLst/>
                          <a:latin typeface="+mn-lt"/>
                        </a:rPr>
                        <a:t>Russia</a:t>
                      </a:r>
                      <a:r>
                        <a:rPr kumimoji="0" lang="ru-RU" sz="1000" b="0" i="1" u="none" strike="noStrike" cap="none" normalizeH="0" baseline="0" dirty="0">
                          <a:ln>
                            <a:noFill/>
                          </a:ln>
                          <a:effectLst/>
                          <a:latin typeface="+mn-lt"/>
                        </a:rPr>
                        <a:t>)</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1978</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8</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ru-RU" sz="1000" i="1">
                          <a:ln>
                            <a:noFill/>
                          </a:ln>
                          <a:effectLst/>
                          <a:sym typeface="+mn-ea"/>
                        </a:rPr>
                        <a:t>Tselinnaya</a:t>
                      </a:r>
                      <a:r>
                        <a:rPr kumimoji="0" lang="ru-RU" sz="1000" b="0" i="1" u="none" strike="noStrike" cap="none" normalizeH="0" baseline="0">
                          <a:ln>
                            <a:noFill/>
                          </a:ln>
                          <a:effectLst/>
                          <a:latin typeface="+mn-lt"/>
                        </a:rPr>
                        <a:t> 21</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Mid-late</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a:ln>
                            <a:noFill/>
                          </a:ln>
                          <a:effectLst/>
                          <a:latin typeface="+mn-lt"/>
                        </a:rPr>
                        <a:t>Kostanai and East-Kazakhstan regions </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1980</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23368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9</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ru-RU" sz="1000" i="1">
                          <a:ln>
                            <a:noFill/>
                          </a:ln>
                          <a:effectLst/>
                          <a:sym typeface="+mn-ea"/>
                        </a:rPr>
                        <a:t>Tselinnaya</a:t>
                      </a:r>
                      <a:r>
                        <a:rPr kumimoji="0" lang="ru-RU" sz="1000" b="0" i="1" u="none" strike="noStrike" cap="none" normalizeH="0" baseline="0">
                          <a:ln>
                            <a:noFill/>
                          </a:ln>
                          <a:effectLst/>
                          <a:latin typeface="+mn-lt"/>
                        </a:rPr>
                        <a:t> 26</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mid-season</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Omsk (Russia) and East Kazakhstan region</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1986</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23368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10</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ru-RU" sz="1000" i="1">
                          <a:ln>
                            <a:noFill/>
                          </a:ln>
                          <a:effectLst/>
                          <a:sym typeface="+mn-ea"/>
                        </a:rPr>
                        <a:t>Tselinnaya </a:t>
                      </a:r>
                      <a:r>
                        <a:rPr kumimoji="0" lang="ru-RU" sz="1000" b="0" i="1" u="none" strike="noStrike" cap="none" normalizeH="0" baseline="0">
                          <a:ln>
                            <a:noFill/>
                          </a:ln>
                          <a:effectLst/>
                          <a:latin typeface="+mn-lt"/>
                        </a:rPr>
                        <a:t>60</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ru-RU" sz="1000" i="1" dirty="0">
                          <a:ln>
                            <a:noFill/>
                          </a:ln>
                          <a:effectLst/>
                          <a:sym typeface="+mn-ea"/>
                        </a:rPr>
                        <a:t>mid-season</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Altai </a:t>
                      </a:r>
                      <a:r>
                        <a:rPr kumimoji="0" lang="en-US" altLang="ru-RU" sz="1000" b="0" i="1" u="none" strike="noStrike" cap="none" normalizeH="0" baseline="0" dirty="0">
                          <a:ln>
                            <a:noFill/>
                          </a:ln>
                          <a:effectLst/>
                          <a:latin typeface="+mn-lt"/>
                        </a:rPr>
                        <a:t>region</a:t>
                      </a:r>
                      <a:r>
                        <a:rPr kumimoji="0" lang="ru-RU" sz="1000" b="0" i="1" u="none" strike="noStrike" cap="none" normalizeH="0" baseline="0" dirty="0">
                          <a:ln>
                            <a:noFill/>
                          </a:ln>
                          <a:effectLst/>
                          <a:latin typeface="+mn-lt"/>
                        </a:rPr>
                        <a:t> (Russia)</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1988</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215304">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11</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ru-RU" sz="1000" i="1">
                          <a:ln>
                            <a:noFill/>
                          </a:ln>
                          <a:effectLst/>
                          <a:sym typeface="+mn-ea"/>
                        </a:rPr>
                        <a:t>Tselinnaya yubileinaya</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Mid-late</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Akmola, North Kazakhstan, Kostanay, Pavlodar regions.</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1988</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12</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a:ln>
                            <a:noFill/>
                          </a:ln>
                          <a:effectLst/>
                          <a:latin typeface="+mn-lt"/>
                        </a:rPr>
                        <a:t>Eritrospermum </a:t>
                      </a:r>
                      <a:r>
                        <a:rPr kumimoji="0" lang="ru-RU" sz="1000" b="0" i="1" u="none" strike="noStrike" cap="none" normalizeH="0" baseline="0">
                          <a:ln>
                            <a:noFill/>
                          </a:ln>
                          <a:effectLst/>
                          <a:latin typeface="+mn-lt"/>
                        </a:rPr>
                        <a:t>35</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Mid-late</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Akmola, Kostanay, North Kazakhstan, Karaganda region</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1991</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13</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ru-RU" sz="1000" i="1">
                          <a:ln>
                            <a:noFill/>
                          </a:ln>
                          <a:effectLst/>
                          <a:sym typeface="+mn-ea"/>
                        </a:rPr>
                        <a:t>Tselinnaya</a:t>
                      </a:r>
                      <a:r>
                        <a:rPr kumimoji="0" lang="ru-RU" sz="1000" b="0" i="1" u="none" strike="noStrike" cap="none" normalizeH="0" baseline="0" dirty="0">
                          <a:ln>
                            <a:noFill/>
                          </a:ln>
                          <a:effectLst/>
                          <a:latin typeface="+mn-lt"/>
                        </a:rPr>
                        <a:t> 24</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Mid-late</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ru-RU" sz="1000" i="1" dirty="0">
                          <a:ln>
                            <a:noFill/>
                          </a:ln>
                          <a:effectLst/>
                          <a:sym typeface="+mn-ea"/>
                        </a:rPr>
                        <a:t>Akmola </a:t>
                      </a:r>
                      <a:r>
                        <a:rPr lang="en-US" altLang="ru-RU" sz="1000" i="1" dirty="0">
                          <a:ln>
                            <a:noFill/>
                          </a:ln>
                          <a:effectLst/>
                          <a:sym typeface="+mn-ea"/>
                        </a:rPr>
                        <a:t>region </a:t>
                      </a:r>
                      <a:endParaRPr kumimoji="0" lang="en-US" altLang="ru-RU" sz="1000" b="0" i="1" u="none" strike="noStrike" cap="none" normalizeH="0" baseline="0" dirty="0">
                        <a:ln>
                          <a:noFill/>
                        </a:ln>
                        <a:solidFill>
                          <a:schemeClr val="tx1"/>
                        </a:solidFill>
                        <a:effectLst/>
                        <a:latin typeface="+mn-lt"/>
                        <a:sym typeface="+mn-ea"/>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1993</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14</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a:ln>
                            <a:noFill/>
                          </a:ln>
                          <a:effectLst/>
                          <a:latin typeface="+mn-lt"/>
                        </a:rPr>
                        <a:t>Tselinnaya</a:t>
                      </a:r>
                      <a:r>
                        <a:rPr kumimoji="0" lang="ru-RU" sz="1000" b="0" i="1" u="none" strike="noStrike" cap="none" normalizeH="0" baseline="0">
                          <a:ln>
                            <a:noFill/>
                          </a:ln>
                          <a:effectLst/>
                          <a:latin typeface="+mn-lt"/>
                        </a:rPr>
                        <a:t> 3с</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mid-season</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Akmola, North Kazakhstan, Kostanay regions</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1996</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15</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err="1">
                          <a:ln>
                            <a:noFill/>
                          </a:ln>
                          <a:effectLst/>
                          <a:latin typeface="+mn-lt"/>
                        </a:rPr>
                        <a:t>Akmola</a:t>
                      </a:r>
                      <a:r>
                        <a:rPr kumimoji="0" lang="ru-RU" sz="1000" b="0" i="1" u="none" strike="noStrike" cap="none" normalizeH="0" baseline="0" dirty="0">
                          <a:ln>
                            <a:noFill/>
                          </a:ln>
                          <a:effectLst/>
                          <a:latin typeface="+mn-lt"/>
                        </a:rPr>
                        <a:t> 2</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mid-season</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ru-RU" sz="1000" i="1">
                          <a:ln>
                            <a:noFill/>
                          </a:ln>
                          <a:effectLst/>
                          <a:sym typeface="+mn-ea"/>
                        </a:rPr>
                        <a:t>Akmola, North Kazakhstan regions</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1998</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16</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a:ln>
                            <a:noFill/>
                          </a:ln>
                          <a:effectLst/>
                          <a:latin typeface="+mn-lt"/>
                        </a:rPr>
                        <a:t>Kenzhegali</a:t>
                      </a:r>
                      <a:endParaRPr kumimoji="0" lang="en-US" alt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Mid-late</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ru-RU" sz="1000" i="1" dirty="0">
                          <a:ln>
                            <a:noFill/>
                          </a:ln>
                          <a:effectLst/>
                          <a:sym typeface="+mn-ea"/>
                        </a:rPr>
                        <a:t>Akmola </a:t>
                      </a:r>
                      <a:r>
                        <a:rPr lang="en-US" altLang="ru-RU" sz="1000" i="1" dirty="0">
                          <a:ln>
                            <a:noFill/>
                          </a:ln>
                          <a:effectLst/>
                          <a:sym typeface="+mn-ea"/>
                        </a:rPr>
                        <a:t>region </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1998</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17</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ru-RU" sz="1000" i="1" dirty="0">
                          <a:ln>
                            <a:noFill/>
                          </a:ln>
                          <a:effectLst/>
                          <a:sym typeface="+mn-ea"/>
                        </a:rPr>
                        <a:t>Astana</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Mid-late</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ru-RU" sz="1000" i="1">
                          <a:ln>
                            <a:noFill/>
                          </a:ln>
                          <a:effectLst/>
                          <a:sym typeface="+mn-ea"/>
                        </a:rPr>
                        <a:t>Akmola, North Kazakhstan regions</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2004</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18</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ru-RU" sz="1000" i="1" dirty="0">
                          <a:ln>
                            <a:noFill/>
                          </a:ln>
                          <a:effectLst/>
                          <a:sym typeface="+mn-ea"/>
                        </a:rPr>
                        <a:t>Shortandinskaya</a:t>
                      </a:r>
                      <a:r>
                        <a:rPr kumimoji="0" lang="ru-RU" sz="1000" b="0" i="1" u="none" strike="noStrike" cap="none" normalizeH="0" baseline="0" dirty="0">
                          <a:ln>
                            <a:noFill/>
                          </a:ln>
                          <a:effectLst/>
                          <a:latin typeface="+mn-lt"/>
                        </a:rPr>
                        <a:t> 95 </a:t>
                      </a:r>
                      <a:r>
                        <a:rPr kumimoji="0" lang="en-US" altLang="ru-RU" sz="1000" b="0" i="1" u="none" strike="noStrike" cap="none" normalizeH="0" baseline="0" dirty="0">
                          <a:ln>
                            <a:noFill/>
                          </a:ln>
                          <a:effectLst/>
                          <a:latin typeface="+mn-lt"/>
                        </a:rPr>
                        <a:t>uluchshennaya</a:t>
                      </a:r>
                      <a:endParaRPr kumimoji="0" lang="en-US" alt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Mid-late</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ru-RU" sz="1000" i="1">
                          <a:ln>
                            <a:noFill/>
                          </a:ln>
                          <a:effectLst/>
                          <a:sym typeface="+mn-ea"/>
                        </a:rPr>
                        <a:t>Akmola, North Kazakhstan regions</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2006</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19</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a:ln>
                            <a:noFill/>
                          </a:ln>
                          <a:effectLst/>
                          <a:latin typeface="+mn-lt"/>
                        </a:rPr>
                        <a:t>Astana</a:t>
                      </a:r>
                      <a:r>
                        <a:rPr kumimoji="0" lang="ru-RU" sz="1000" b="0" i="1" u="none" strike="noStrike" cap="none" normalizeH="0" baseline="0" dirty="0">
                          <a:ln>
                            <a:noFill/>
                          </a:ln>
                          <a:effectLst/>
                          <a:latin typeface="+mn-lt"/>
                        </a:rPr>
                        <a:t> 2</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mid-season</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North Kazakhstan, East Kazakhstan regions</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2008</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19367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20</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err="1">
                          <a:ln>
                            <a:noFill/>
                          </a:ln>
                          <a:effectLst/>
                          <a:latin typeface="+mn-lt"/>
                        </a:rPr>
                        <a:t>Baiterek </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mid-season</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ru-RU" sz="1000" i="1" dirty="0">
                          <a:ln>
                            <a:noFill/>
                          </a:ln>
                          <a:effectLst/>
                          <a:sym typeface="+mn-ea"/>
                        </a:rPr>
                        <a:t>East Kazakhstan region</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2008</a:t>
                      </a:r>
                      <a:endParaRPr kumimoji="0" lang="ru-RU" sz="1000" b="0" i="1" u="none" strike="noStrike" cap="none" normalizeH="0" baseline="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cs typeface="Times New Roman" panose="02020603050405020304" pitchFamily="18" charset="0"/>
                        </a:rPr>
                        <a:t>21</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a:ln>
                            <a:noFill/>
                          </a:ln>
                          <a:effectLst/>
                          <a:latin typeface="+mn-lt"/>
                        </a:rPr>
                        <a:t>Tselina</a:t>
                      </a:r>
                      <a:r>
                        <a:rPr kumimoji="0" lang="ru-RU" sz="1000" b="0" i="1" u="none" strike="noStrike" cap="none" normalizeH="0" baseline="0" dirty="0">
                          <a:ln>
                            <a:noFill/>
                          </a:ln>
                          <a:effectLst/>
                          <a:latin typeface="+mn-lt"/>
                        </a:rPr>
                        <a:t> 50</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mid-season</a:t>
                      </a:r>
                      <a:endParaRPr kumimoji="0" lang="ru-RU" sz="1000" b="0" i="1" u="none" strike="noStrike" cap="none" normalizeH="0" baseline="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Akmola, Karaganda regions</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2010</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2"/>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cs typeface="Times New Roman" panose="02020603050405020304" pitchFamily="18" charset="0"/>
                        </a:rPr>
                        <a:t>22</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ru-RU" sz="1000" i="1" dirty="0">
                          <a:ln>
                            <a:noFill/>
                          </a:ln>
                          <a:effectLst/>
                          <a:sym typeface="+mn-ea"/>
                        </a:rPr>
                        <a:t>Shortandinskaya</a:t>
                      </a:r>
                      <a:r>
                        <a:rPr kumimoji="0" lang="ru-RU" sz="1000" b="0" i="1" u="none" strike="noStrike" cap="none" normalizeH="0" baseline="0" dirty="0">
                          <a:ln>
                            <a:noFill/>
                          </a:ln>
                          <a:effectLst/>
                          <a:latin typeface="+mn-lt"/>
                        </a:rPr>
                        <a:t> 2007</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mid-season</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West Kazakhstan</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effectLst/>
                          <a:latin typeface="+mn-lt"/>
                        </a:rPr>
                        <a:t>2012</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3"/>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cs typeface="Times New Roman" panose="02020603050405020304" pitchFamily="18" charset="0"/>
                        </a:rPr>
                        <a:t>23</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err="1">
                          <a:ln>
                            <a:noFill/>
                          </a:ln>
                          <a:effectLst/>
                          <a:latin typeface="+mn-lt"/>
                        </a:rPr>
                        <a:t>Asyl sapa </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000" b="0" i="1" u="none" strike="noStrike" cap="none" normalizeH="0" baseline="0" dirty="0">
                          <a:ln>
                            <a:noFill/>
                          </a:ln>
                          <a:effectLst/>
                          <a:latin typeface="+mn-lt"/>
                        </a:rPr>
                        <a:t>mid-season</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ru-RU" sz="1000" i="1">
                          <a:ln>
                            <a:noFill/>
                          </a:ln>
                          <a:effectLst/>
                          <a:sym typeface="+mn-ea"/>
                        </a:rPr>
                        <a:t>Akmola, North Kazakhstan, Kostanay regions</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000" b="0" i="1" u="none" strike="noStrike" cap="none" normalizeH="0" baseline="0" dirty="0">
                          <a:ln>
                            <a:noFill/>
                          </a:ln>
                          <a:effectLst/>
                          <a:latin typeface="+mn-lt"/>
                        </a:rPr>
                        <a:t>2015</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4"/>
                  </a:ext>
                </a:extLst>
              </a:tr>
              <a:tr h="233680">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cs typeface="Times New Roman" panose="02020603050405020304" pitchFamily="18" charset="0"/>
                        </a:rPr>
                        <a:t>24</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a:ln>
                            <a:noFill/>
                          </a:ln>
                          <a:effectLst/>
                          <a:latin typeface="+mn-lt"/>
                        </a:rPr>
                        <a:t>Shortandinskaya</a:t>
                      </a:r>
                      <a:r>
                        <a:rPr kumimoji="0" lang="ru-RU" sz="1000" b="0" i="1" u="none" strike="noStrike" cap="none" normalizeH="0" baseline="0" dirty="0">
                          <a:ln>
                            <a:noFill/>
                          </a:ln>
                          <a:effectLst/>
                          <a:latin typeface="+mn-lt"/>
                        </a:rPr>
                        <a:t> 2012</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ru-RU" sz="1000" b="0" i="1" u="none" strike="noStrike" cap="none" normalizeH="0" baseline="0" dirty="0">
                          <a:ln>
                            <a:noFill/>
                          </a:ln>
                          <a:effectLst/>
                          <a:latin typeface="+mn-lt"/>
                        </a:rPr>
                        <a:t>mid-early</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a:ln>
                            <a:noFill/>
                          </a:ln>
                          <a:effectLst/>
                          <a:latin typeface="+mn-lt"/>
                        </a:rPr>
                        <a:t>Akmola, Kostanay, Pavlodar, North Kazakhstan</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000" b="0" i="1" u="none" strike="noStrike" cap="none" normalizeH="0" baseline="0" dirty="0">
                          <a:ln>
                            <a:noFill/>
                          </a:ln>
                          <a:effectLst/>
                          <a:latin typeface="+mn-lt"/>
                        </a:rPr>
                        <a:t>2015</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5"/>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cs typeface="Times New Roman" panose="02020603050405020304" pitchFamily="18" charset="0"/>
                        </a:rPr>
                        <a:t>25</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000" b="0" i="1" u="none" strike="noStrike" cap="none" normalizeH="0" baseline="0" dirty="0">
                          <a:ln>
                            <a:noFill/>
                          </a:ln>
                          <a:effectLst/>
                          <a:latin typeface="+mn-lt"/>
                        </a:rPr>
                        <a:t>Tauelsizdik 20</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ru-RU" sz="1000" b="0" i="1" u="none" strike="noStrike" cap="none" normalizeH="0" baseline="0" dirty="0">
                          <a:ln>
                            <a:noFill/>
                          </a:ln>
                          <a:effectLst/>
                          <a:latin typeface="+mn-lt"/>
                        </a:rPr>
                        <a:t>mid-early</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ru-RU" sz="1000" i="1">
                          <a:ln>
                            <a:noFill/>
                          </a:ln>
                          <a:effectLst/>
                          <a:sym typeface="+mn-ea"/>
                        </a:rPr>
                        <a:t>Akmola, Kostanay, North Kazakhstan</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000" b="0" i="1" u="none" strike="noStrike" cap="none" normalizeH="0" baseline="0" dirty="0">
                          <a:ln>
                            <a:noFill/>
                          </a:ln>
                          <a:effectLst/>
                          <a:latin typeface="+mn-lt"/>
                        </a:rPr>
                        <a:t>2016</a:t>
                      </a:r>
                      <a:endParaRPr kumimoji="0" lang="ru-RU" sz="1000" b="0" i="1" u="none" strike="noStrike" cap="none" normalizeH="0" baseline="0" dirty="0">
                        <a:ln>
                          <a:noFill/>
                        </a:ln>
                        <a:solidFill>
                          <a:schemeClr val="tx1"/>
                        </a:solidFill>
                        <a:effectLst/>
                        <a:latin typeface="+mn-lt"/>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6"/>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cs typeface="Times New Roman" panose="02020603050405020304" pitchFamily="18" charset="0"/>
                        </a:rPr>
                        <a:t>26</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000" b="0" i="1" u="none" strike="noStrike" cap="none" normalizeH="0" baseline="0" dirty="0">
                          <a:ln>
                            <a:noFill/>
                          </a:ln>
                          <a:solidFill>
                            <a:schemeClr val="tx1"/>
                          </a:solidFill>
                          <a:effectLst/>
                          <a:latin typeface="+mn-lt"/>
                          <a:cs typeface="Times New Roman" panose="02020603050405020304" pitchFamily="18" charset="0"/>
                        </a:rPr>
                        <a:t>Oral</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ru-RU" sz="1000" i="1">
                          <a:ln>
                            <a:noFill/>
                          </a:ln>
                          <a:effectLst/>
                          <a:sym typeface="+mn-ea"/>
                        </a:rPr>
                        <a:t>mid-season</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ru-RU" sz="1000" i="1" dirty="0">
                          <a:ln>
                            <a:noFill/>
                          </a:ln>
                          <a:effectLst/>
                          <a:sym typeface="+mn-ea"/>
                        </a:rPr>
                        <a:t>West Kazakhstan</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2016</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7"/>
                  </a:ext>
                </a:extLst>
              </a:tr>
              <a:tr h="22997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cs typeface="Times New Roman" panose="02020603050405020304" pitchFamily="18" charset="0"/>
                        </a:rPr>
                        <a:t>27</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err="1">
                          <a:ln>
                            <a:noFill/>
                          </a:ln>
                          <a:solidFill>
                            <a:schemeClr val="tx1"/>
                          </a:solidFill>
                          <a:effectLst/>
                          <a:latin typeface="+mn-lt"/>
                          <a:cs typeface="Times New Roman" panose="02020603050405020304" pitchFamily="18" charset="0"/>
                        </a:rPr>
                        <a:t>Шортандинская</a:t>
                      </a:r>
                      <a:r>
                        <a:rPr kumimoji="0" lang="ru-RU" sz="1000" b="0" i="1" u="none" strike="noStrike" cap="none" normalizeH="0" baseline="0" dirty="0">
                          <a:ln>
                            <a:noFill/>
                          </a:ln>
                          <a:solidFill>
                            <a:schemeClr val="tx1"/>
                          </a:solidFill>
                          <a:effectLst/>
                          <a:latin typeface="+mn-lt"/>
                          <a:cs typeface="Times New Roman" panose="02020603050405020304" pitchFamily="18" charset="0"/>
                        </a:rPr>
                        <a:t> 2014</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1000" b="0" i="1" u="none" strike="noStrike" cap="none" normalizeH="0" baseline="0" dirty="0">
                          <a:ln>
                            <a:noFill/>
                          </a:ln>
                          <a:effectLst/>
                          <a:latin typeface="+mn-lt"/>
                        </a:rPr>
                        <a:t>среднеспелый</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ru-RU" sz="1000" b="0" i="1" u="none" strike="noStrike" cap="none" normalizeH="0" baseline="0" dirty="0" err="1">
                          <a:ln>
                            <a:noFill/>
                          </a:ln>
                          <a:effectLst/>
                          <a:latin typeface="+mn-lt"/>
                        </a:rPr>
                        <a:t>Акмолинская</a:t>
                      </a:r>
                      <a:r>
                        <a:rPr kumimoji="0" lang="ru-RU" sz="1000" b="0" i="1" u="none" strike="noStrike" cap="none" normalizeH="0" baseline="0" dirty="0">
                          <a:ln>
                            <a:noFill/>
                          </a:ln>
                          <a:effectLst/>
                          <a:latin typeface="+mn-lt"/>
                        </a:rPr>
                        <a:t>, </a:t>
                      </a:r>
                      <a:r>
                        <a:rPr kumimoji="0" lang="ru-RU" sz="1000" b="0" i="1" u="none" strike="noStrike" cap="none" normalizeH="0" baseline="0" dirty="0" err="1">
                          <a:ln>
                            <a:noFill/>
                          </a:ln>
                          <a:effectLst/>
                          <a:latin typeface="+mn-lt"/>
                        </a:rPr>
                        <a:t>Костанайская</a:t>
                      </a:r>
                      <a:r>
                        <a:rPr kumimoji="0" lang="ru-RU" sz="1000" b="0" i="1" u="none" strike="noStrike" cap="none" normalizeH="0" baseline="0" dirty="0">
                          <a:ln>
                            <a:noFill/>
                          </a:ln>
                          <a:effectLst/>
                          <a:latin typeface="+mn-lt"/>
                        </a:rPr>
                        <a:t>, Северо-Казахстанская области</a:t>
                      </a:r>
                      <a:endParaRPr kumimoji="0" lang="ru-RU" sz="1000" b="0" i="1" u="none" strike="noStrike" cap="none" normalizeH="0" baseline="0" dirty="0">
                        <a:ln>
                          <a:noFill/>
                        </a:ln>
                        <a:solidFill>
                          <a:schemeClr val="tx1"/>
                        </a:solidFill>
                        <a:effectLst/>
                        <a:latin typeface="+mn-lt"/>
                        <a:cs typeface="Times New Roman" panose="02020603050405020304" pitchFamily="18" charset="0"/>
                      </a:endParaRP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ru-RU" sz="1000" b="0" i="1" u="none" strike="noStrike" cap="none" normalizeH="0" baseline="0" dirty="0">
                          <a:ln>
                            <a:noFill/>
                          </a:ln>
                          <a:solidFill>
                            <a:schemeClr val="tx1"/>
                          </a:solidFill>
                          <a:effectLst/>
                          <a:latin typeface="+mn-lt"/>
                        </a:rPr>
                        <a:t>2017</a:t>
                      </a:r>
                    </a:p>
                  </a:txBody>
                  <a:tcPr marL="91433" marR="91433" marT="45703" marB="4570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28"/>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68313" y="115888"/>
            <a:ext cx="8229600" cy="595312"/>
          </a:xfrm>
        </p:spPr>
        <p:txBody>
          <a:bodyPr>
            <a:normAutofit fontScale="90000"/>
          </a:bodyPr>
          <a:lstStyle/>
          <a:p>
            <a:pPr eaLnBrk="1" hangingPunct="1">
              <a:defRPr/>
            </a:pPr>
            <a:r>
              <a:rPr lang="ru-RU" sz="2000" b="1" dirty="0">
                <a:solidFill>
                  <a:srgbClr val="663300"/>
                </a:solidFill>
                <a:effectLst>
                  <a:outerShdw blurRad="38100" dist="38100" dir="2700000" algn="tl">
                    <a:srgbClr val="C0C0C0"/>
                  </a:outerShdw>
                </a:effectLst>
              </a:rPr>
              <a:t>Areas of admission of varieties included in the State Register of Breeding Achievements of the Republic of Kazakhstan</a:t>
            </a:r>
          </a:p>
        </p:txBody>
      </p:sp>
      <p:graphicFrame>
        <p:nvGraphicFramePr>
          <p:cNvPr id="33795" name="Object 3"/>
          <p:cNvGraphicFramePr>
            <a:graphicFrameLocks noGrp="1" noChangeAspect="1"/>
          </p:cNvGraphicFramePr>
          <p:nvPr>
            <p:ph idx="1"/>
          </p:nvPr>
        </p:nvGraphicFramePr>
        <p:xfrm>
          <a:off x="122238" y="1039813"/>
          <a:ext cx="8893175" cy="4614862"/>
        </p:xfrm>
        <a:graphic>
          <a:graphicData uri="http://schemas.openxmlformats.org/presentationml/2006/ole">
            <mc:AlternateContent xmlns:mc="http://schemas.openxmlformats.org/markup-compatibility/2006">
              <mc:Choice xmlns:v="urn:schemas-microsoft-com:vml" Requires="v">
                <p:oleObj spid="_x0000_s8227" name="Фотография Photo Editor" r:id="rId3" imgW="6296025" imgH="3267075" progId="">
                  <p:embed/>
                </p:oleObj>
              </mc:Choice>
              <mc:Fallback>
                <p:oleObj name="Фотография Photo Editor" r:id="rId3" imgW="6296025" imgH="3267075" progId="">
                  <p:embed/>
                  <p:pic>
                    <p:nvPicPr>
                      <p:cNvPr id="0" name="Изображение 82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238" y="1039813"/>
                        <a:ext cx="8893175" cy="461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3796" name="Text Box 4"/>
          <p:cNvSpPr txBox="1">
            <a:spLocks noChangeArrowheads="1"/>
          </p:cNvSpPr>
          <p:nvPr/>
        </p:nvSpPr>
        <p:spPr bwMode="auto">
          <a:xfrm>
            <a:off x="0" y="5964238"/>
            <a:ext cx="914400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ru-RU" b="1" dirty="0">
                <a:solidFill>
                  <a:srgbClr val="0000CC"/>
                </a:solidFill>
                <a:latin typeface="Times New Roman" panose="02020603050405020304" pitchFamily="18" charset="0"/>
              </a:rPr>
              <a:t>Ц 26</a:t>
            </a:r>
            <a:r>
              <a:rPr lang="ru-RU" b="1" dirty="0">
                <a:latin typeface="Times New Roman" panose="02020603050405020304" pitchFamily="18" charset="0"/>
              </a:rPr>
              <a:t> - </a:t>
            </a:r>
            <a:r>
              <a:rPr lang="en-US" altLang="ru-RU" b="1" dirty="0">
                <a:latin typeface="Times New Roman" panose="02020603050405020304" pitchFamily="18" charset="0"/>
              </a:rPr>
              <a:t>Tselinnaya</a:t>
            </a:r>
            <a:r>
              <a:rPr lang="ru-RU" b="1" dirty="0">
                <a:latin typeface="Times New Roman" panose="02020603050405020304" pitchFamily="18" charset="0"/>
              </a:rPr>
              <a:t> 26, </a:t>
            </a:r>
            <a:r>
              <a:rPr lang="ru-RU" b="1" dirty="0">
                <a:solidFill>
                  <a:srgbClr val="0000CC"/>
                </a:solidFill>
                <a:latin typeface="Times New Roman" panose="02020603050405020304" pitchFamily="18" charset="0"/>
              </a:rPr>
              <a:t>Ц </a:t>
            </a:r>
            <a:r>
              <a:rPr lang="ru-RU" b="1" dirty="0" err="1">
                <a:solidFill>
                  <a:srgbClr val="0000CC"/>
                </a:solidFill>
                <a:latin typeface="Times New Roman" panose="02020603050405020304" pitchFamily="18" charset="0"/>
              </a:rPr>
              <a:t>юб</a:t>
            </a:r>
            <a:r>
              <a:rPr lang="ru-RU" b="1" dirty="0">
                <a:latin typeface="Times New Roman" panose="02020603050405020304" pitchFamily="18" charset="0"/>
              </a:rPr>
              <a:t> – </a:t>
            </a:r>
            <a:r>
              <a:rPr lang="en-US" altLang="ru-RU" b="1" dirty="0">
                <a:latin typeface="Times New Roman" panose="02020603050405020304" pitchFamily="18" charset="0"/>
                <a:sym typeface="+mn-ea"/>
              </a:rPr>
              <a:t>Tselinnaya yubileinaya</a:t>
            </a:r>
            <a:r>
              <a:rPr lang="ru-RU" b="1" dirty="0">
                <a:latin typeface="Times New Roman" panose="02020603050405020304" pitchFamily="18" charset="0"/>
              </a:rPr>
              <a:t>, </a:t>
            </a:r>
            <a:r>
              <a:rPr lang="ru-RU" b="1" dirty="0">
                <a:solidFill>
                  <a:srgbClr val="0000CC"/>
                </a:solidFill>
                <a:latin typeface="Times New Roman" panose="02020603050405020304" pitchFamily="18" charset="0"/>
              </a:rPr>
              <a:t>Эр 35</a:t>
            </a:r>
            <a:r>
              <a:rPr lang="ru-RU" b="1" dirty="0">
                <a:latin typeface="Times New Roman" panose="02020603050405020304" pitchFamily="18" charset="0"/>
              </a:rPr>
              <a:t> – </a:t>
            </a:r>
            <a:r>
              <a:rPr lang="en-US" altLang="ru-RU" b="1" dirty="0">
                <a:latin typeface="Times New Roman" panose="02020603050405020304" pitchFamily="18" charset="0"/>
              </a:rPr>
              <a:t>Eritrospermum</a:t>
            </a:r>
            <a:r>
              <a:rPr lang="ru-RU" b="1" dirty="0">
                <a:latin typeface="Times New Roman" panose="02020603050405020304" pitchFamily="18" charset="0"/>
              </a:rPr>
              <a:t> 35,     </a:t>
            </a:r>
            <a:r>
              <a:rPr lang="ru-RU" b="1" dirty="0">
                <a:solidFill>
                  <a:srgbClr val="0000CC"/>
                </a:solidFill>
                <a:latin typeface="Times New Roman" panose="02020603050405020304" pitchFamily="18" charset="0"/>
              </a:rPr>
              <a:t>Ц 24</a:t>
            </a:r>
            <a:r>
              <a:rPr lang="ru-RU" b="1" dirty="0">
                <a:latin typeface="Times New Roman" panose="02020603050405020304" pitchFamily="18" charset="0"/>
              </a:rPr>
              <a:t> – </a:t>
            </a:r>
            <a:r>
              <a:rPr lang="en-US" altLang="ru-RU" b="1" dirty="0">
                <a:latin typeface="Times New Roman" panose="02020603050405020304" pitchFamily="18" charset="0"/>
                <a:sym typeface="+mn-ea"/>
              </a:rPr>
              <a:t>Tselinnaya</a:t>
            </a:r>
            <a:r>
              <a:rPr lang="ru-RU" b="1" dirty="0">
                <a:latin typeface="Times New Roman" panose="02020603050405020304" pitchFamily="18" charset="0"/>
              </a:rPr>
              <a:t> 24, </a:t>
            </a:r>
            <a:r>
              <a:rPr lang="ru-RU" b="1" dirty="0">
                <a:solidFill>
                  <a:srgbClr val="0000CC"/>
                </a:solidFill>
                <a:latin typeface="Times New Roman" panose="02020603050405020304" pitchFamily="18" charset="0"/>
              </a:rPr>
              <a:t>Ц 3с</a:t>
            </a:r>
            <a:r>
              <a:rPr lang="ru-RU" b="1" dirty="0">
                <a:latin typeface="Times New Roman" panose="02020603050405020304" pitchFamily="18" charset="0"/>
              </a:rPr>
              <a:t> – </a:t>
            </a:r>
            <a:r>
              <a:rPr lang="en-US" altLang="ru-RU" b="1" dirty="0">
                <a:latin typeface="Times New Roman" panose="02020603050405020304" pitchFamily="18" charset="0"/>
                <a:sym typeface="+mn-ea"/>
              </a:rPr>
              <a:t>Tselinnaya</a:t>
            </a:r>
            <a:r>
              <a:rPr lang="ru-RU" b="1" dirty="0">
                <a:latin typeface="Times New Roman" panose="02020603050405020304" pitchFamily="18" charset="0"/>
              </a:rPr>
              <a:t> 3с,</a:t>
            </a:r>
            <a:r>
              <a:rPr lang="ru-RU" b="1" dirty="0">
                <a:solidFill>
                  <a:srgbClr val="0000CC"/>
                </a:solidFill>
                <a:latin typeface="Times New Roman" panose="02020603050405020304" pitchFamily="18" charset="0"/>
              </a:rPr>
              <a:t> Ак</a:t>
            </a:r>
            <a:r>
              <a:rPr lang="ru-RU" b="1" dirty="0">
                <a:latin typeface="Times New Roman" panose="02020603050405020304" pitchFamily="18" charset="0"/>
              </a:rPr>
              <a:t> – </a:t>
            </a:r>
            <a:r>
              <a:rPr lang="en-US" altLang="ru-RU" b="1" dirty="0">
                <a:latin typeface="Times New Roman" panose="02020603050405020304" pitchFamily="18" charset="0"/>
              </a:rPr>
              <a:t>Akmola</a:t>
            </a:r>
            <a:r>
              <a:rPr lang="ru-RU" b="1" dirty="0">
                <a:latin typeface="Times New Roman" panose="02020603050405020304" pitchFamily="18" charset="0"/>
              </a:rPr>
              <a:t> 2, </a:t>
            </a:r>
            <a:r>
              <a:rPr lang="ru-RU" b="1" dirty="0">
                <a:solidFill>
                  <a:srgbClr val="0000CC"/>
                </a:solidFill>
                <a:latin typeface="Times New Roman" panose="02020603050405020304" pitchFamily="18" charset="0"/>
              </a:rPr>
              <a:t>К</a:t>
            </a:r>
            <a:r>
              <a:rPr lang="ru-RU" b="1" dirty="0">
                <a:latin typeface="Times New Roman" panose="02020603050405020304" pitchFamily="18" charset="0"/>
              </a:rPr>
              <a:t> – </a:t>
            </a:r>
            <a:r>
              <a:rPr lang="en-US" altLang="ru-RU" b="1" dirty="0">
                <a:latin typeface="Times New Roman" panose="02020603050405020304" pitchFamily="18" charset="0"/>
              </a:rPr>
              <a:t>Kenzhegali</a:t>
            </a:r>
            <a:r>
              <a:rPr lang="ru-RU" b="1" dirty="0">
                <a:latin typeface="Times New Roman" panose="02020603050405020304" pitchFamily="18" charset="0"/>
              </a:rPr>
              <a:t>,  </a:t>
            </a:r>
            <a:r>
              <a:rPr lang="ru-RU" b="1" dirty="0">
                <a:solidFill>
                  <a:srgbClr val="0000CC"/>
                </a:solidFill>
                <a:latin typeface="Times New Roman" panose="02020603050405020304" pitchFamily="18" charset="0"/>
              </a:rPr>
              <a:t>Ас</a:t>
            </a:r>
            <a:r>
              <a:rPr lang="ru-RU" b="1" dirty="0">
                <a:latin typeface="Times New Roman" panose="02020603050405020304" pitchFamily="18" charset="0"/>
              </a:rPr>
              <a:t> – </a:t>
            </a:r>
            <a:r>
              <a:rPr lang="en-US" altLang="ru-RU" b="1" dirty="0">
                <a:latin typeface="Times New Roman" panose="02020603050405020304" pitchFamily="18" charset="0"/>
              </a:rPr>
              <a:t>Astana</a:t>
            </a:r>
            <a:r>
              <a:rPr lang="ru-RU" b="1" dirty="0">
                <a:latin typeface="Times New Roman" panose="02020603050405020304" pitchFamily="18" charset="0"/>
              </a:rPr>
              <a:t>, </a:t>
            </a:r>
            <a:r>
              <a:rPr lang="ru-RU" b="1" dirty="0">
                <a:solidFill>
                  <a:srgbClr val="0000CC"/>
                </a:solidFill>
                <a:latin typeface="Times New Roman" panose="02020603050405020304" pitchFamily="18" charset="0"/>
              </a:rPr>
              <a:t>Ш 95 </a:t>
            </a:r>
            <a:r>
              <a:rPr lang="en-US" altLang="ru-RU" b="1" dirty="0">
                <a:solidFill>
                  <a:srgbClr val="0000CC"/>
                </a:solidFill>
                <a:latin typeface="Times New Roman" panose="02020603050405020304" pitchFamily="18" charset="0"/>
              </a:rPr>
              <a:t>ul</a:t>
            </a:r>
            <a:r>
              <a:rPr lang="ru-RU" b="1" dirty="0">
                <a:latin typeface="Times New Roman" panose="02020603050405020304" pitchFamily="18" charset="0"/>
              </a:rPr>
              <a:t> – </a:t>
            </a:r>
            <a:r>
              <a:rPr lang="en-US" altLang="ru-RU" b="1" dirty="0">
                <a:latin typeface="Times New Roman" panose="02020603050405020304" pitchFamily="18" charset="0"/>
              </a:rPr>
              <a:t>Shortandinskaya</a:t>
            </a:r>
            <a:r>
              <a:rPr lang="ru-RU" b="1" dirty="0">
                <a:latin typeface="Times New Roman" panose="02020603050405020304" pitchFamily="18" charset="0"/>
              </a:rPr>
              <a:t> 95 </a:t>
            </a:r>
            <a:r>
              <a:rPr lang="en-US" altLang="ru-RU" b="1" dirty="0">
                <a:latin typeface="Times New Roman" panose="02020603050405020304" pitchFamily="18" charset="0"/>
              </a:rPr>
              <a:t>uluchshennaya</a:t>
            </a:r>
            <a:r>
              <a:rPr lang="ru-RU" b="1" dirty="0">
                <a:latin typeface="Times New Roman" panose="02020603050405020304" pitchFamily="18" charset="0"/>
              </a:rPr>
              <a:t>, </a:t>
            </a:r>
            <a:r>
              <a:rPr lang="ru-RU" b="1" dirty="0">
                <a:solidFill>
                  <a:srgbClr val="0033CC"/>
                </a:solidFill>
                <a:latin typeface="Times New Roman" panose="02020603050405020304" pitchFamily="18" charset="0"/>
              </a:rPr>
              <a:t>Ш 2007 </a:t>
            </a:r>
            <a:r>
              <a:rPr lang="ru-RU" b="1" dirty="0">
                <a:latin typeface="Times New Roman" panose="02020603050405020304" pitchFamily="18" charset="0"/>
              </a:rPr>
              <a:t>– </a:t>
            </a:r>
            <a:r>
              <a:rPr lang="en-US" altLang="ru-RU" b="1" dirty="0">
                <a:latin typeface="Times New Roman" panose="02020603050405020304" pitchFamily="18" charset="0"/>
                <a:sym typeface="+mn-ea"/>
              </a:rPr>
              <a:t>Shortandinskaya</a:t>
            </a:r>
            <a:r>
              <a:rPr lang="ru-RU" b="1" dirty="0">
                <a:latin typeface="Times New Roman" panose="02020603050405020304" pitchFamily="18" charset="0"/>
              </a:rPr>
              <a:t> 2007</a:t>
            </a:r>
          </a:p>
        </p:txBody>
      </p:sp>
      <p:sp>
        <p:nvSpPr>
          <p:cNvPr id="40965" name="Text Box 5"/>
          <p:cNvSpPr txBox="1">
            <a:spLocks noChangeArrowheads="1"/>
          </p:cNvSpPr>
          <p:nvPr/>
        </p:nvSpPr>
        <p:spPr bwMode="auto">
          <a:xfrm>
            <a:off x="3995738" y="808038"/>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Ц 26</a:t>
            </a:r>
          </a:p>
        </p:txBody>
      </p:sp>
      <p:sp>
        <p:nvSpPr>
          <p:cNvPr id="40966" name="Text Box 6"/>
          <p:cNvSpPr txBox="1">
            <a:spLocks noChangeArrowheads="1"/>
          </p:cNvSpPr>
          <p:nvPr/>
        </p:nvSpPr>
        <p:spPr bwMode="auto">
          <a:xfrm>
            <a:off x="7308850" y="2709863"/>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Ц 26</a:t>
            </a:r>
          </a:p>
        </p:txBody>
      </p:sp>
      <p:sp>
        <p:nvSpPr>
          <p:cNvPr id="40967" name="Text Box 7"/>
          <p:cNvSpPr txBox="1">
            <a:spLocks noChangeArrowheads="1"/>
          </p:cNvSpPr>
          <p:nvPr/>
        </p:nvSpPr>
        <p:spPr bwMode="auto">
          <a:xfrm>
            <a:off x="4903788" y="1023938"/>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Ц юб</a:t>
            </a:r>
          </a:p>
        </p:txBody>
      </p:sp>
      <p:sp>
        <p:nvSpPr>
          <p:cNvPr id="40968" name="Text Box 8"/>
          <p:cNvSpPr txBox="1">
            <a:spLocks noChangeArrowheads="1"/>
          </p:cNvSpPr>
          <p:nvPr/>
        </p:nvSpPr>
        <p:spPr bwMode="auto">
          <a:xfrm>
            <a:off x="3752850" y="1974850"/>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Ц юб</a:t>
            </a:r>
          </a:p>
        </p:txBody>
      </p:sp>
      <p:sp>
        <p:nvSpPr>
          <p:cNvPr id="40969" name="Text Box 9"/>
          <p:cNvSpPr txBox="1">
            <a:spLocks noChangeArrowheads="1"/>
          </p:cNvSpPr>
          <p:nvPr/>
        </p:nvSpPr>
        <p:spPr bwMode="auto">
          <a:xfrm>
            <a:off x="4760913" y="2078038"/>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Ц юб</a:t>
            </a:r>
          </a:p>
        </p:txBody>
      </p:sp>
      <p:sp>
        <p:nvSpPr>
          <p:cNvPr id="40970" name="Text Box 10"/>
          <p:cNvSpPr txBox="1">
            <a:spLocks noChangeArrowheads="1"/>
          </p:cNvSpPr>
          <p:nvPr/>
        </p:nvSpPr>
        <p:spPr bwMode="auto">
          <a:xfrm>
            <a:off x="5765800" y="1570038"/>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Ц юб</a:t>
            </a:r>
          </a:p>
        </p:txBody>
      </p:sp>
      <p:sp>
        <p:nvSpPr>
          <p:cNvPr id="40971" name="Text Box 11"/>
          <p:cNvSpPr txBox="1">
            <a:spLocks noChangeArrowheads="1"/>
          </p:cNvSpPr>
          <p:nvPr/>
        </p:nvSpPr>
        <p:spPr bwMode="auto">
          <a:xfrm>
            <a:off x="5175250" y="2868613"/>
            <a:ext cx="533400" cy="244475"/>
          </a:xfrm>
          <a:prstGeom prst="rect">
            <a:avLst/>
          </a:prstGeom>
          <a:noFill/>
          <a:ln w="9525">
            <a:noFill/>
            <a:miter lim="800000"/>
          </a:ln>
          <a:effectLst/>
        </p:spPr>
        <p:txBody>
          <a:bodyPr>
            <a:spAutoFit/>
          </a:bodyPr>
          <a:lstStyle/>
          <a:p>
            <a:pPr algn="ctr">
              <a:spcBef>
                <a:spcPct val="50000"/>
              </a:spcBef>
              <a:defRPr/>
            </a:pPr>
            <a:r>
              <a:rPr lang="ru-RU" sz="1000" b="1" dirty="0">
                <a:solidFill>
                  <a:srgbClr val="0000CC"/>
                </a:solidFill>
                <a:effectLst>
                  <a:outerShdw blurRad="38100" dist="38100" dir="2700000" algn="tl">
                    <a:srgbClr val="C0C0C0"/>
                  </a:outerShdw>
                </a:effectLst>
                <a:latin typeface="Arial" panose="020B0604020202020204" pitchFamily="34" charset="0"/>
              </a:rPr>
              <a:t>Эр 35</a:t>
            </a:r>
          </a:p>
        </p:txBody>
      </p:sp>
      <p:sp>
        <p:nvSpPr>
          <p:cNvPr id="40972" name="Text Box 12"/>
          <p:cNvSpPr txBox="1">
            <a:spLocks noChangeArrowheads="1"/>
          </p:cNvSpPr>
          <p:nvPr/>
        </p:nvSpPr>
        <p:spPr bwMode="auto">
          <a:xfrm>
            <a:off x="4829175" y="1903413"/>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Эр 35</a:t>
            </a:r>
          </a:p>
        </p:txBody>
      </p:sp>
      <p:sp>
        <p:nvSpPr>
          <p:cNvPr id="40973" name="Text Box 13"/>
          <p:cNvSpPr txBox="1">
            <a:spLocks noChangeArrowheads="1"/>
          </p:cNvSpPr>
          <p:nvPr/>
        </p:nvSpPr>
        <p:spPr bwMode="auto">
          <a:xfrm>
            <a:off x="4932363" y="1355725"/>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Эр 35</a:t>
            </a:r>
          </a:p>
        </p:txBody>
      </p:sp>
      <p:sp>
        <p:nvSpPr>
          <p:cNvPr id="40974" name="Text Box 14"/>
          <p:cNvSpPr txBox="1">
            <a:spLocks noChangeArrowheads="1"/>
          </p:cNvSpPr>
          <p:nvPr/>
        </p:nvSpPr>
        <p:spPr bwMode="auto">
          <a:xfrm>
            <a:off x="5159375" y="1787525"/>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Ц 24</a:t>
            </a:r>
          </a:p>
        </p:txBody>
      </p:sp>
      <p:sp>
        <p:nvSpPr>
          <p:cNvPr id="40975" name="Text Box 15"/>
          <p:cNvSpPr txBox="1">
            <a:spLocks noChangeArrowheads="1"/>
          </p:cNvSpPr>
          <p:nvPr/>
        </p:nvSpPr>
        <p:spPr bwMode="auto">
          <a:xfrm>
            <a:off x="4679950" y="2233613"/>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Ц 3с</a:t>
            </a:r>
          </a:p>
        </p:txBody>
      </p:sp>
      <p:sp>
        <p:nvSpPr>
          <p:cNvPr id="40976" name="Text Box 16"/>
          <p:cNvSpPr txBox="1">
            <a:spLocks noChangeArrowheads="1"/>
          </p:cNvSpPr>
          <p:nvPr/>
        </p:nvSpPr>
        <p:spPr bwMode="auto">
          <a:xfrm>
            <a:off x="4427538" y="1009650"/>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Ц 3с</a:t>
            </a:r>
          </a:p>
        </p:txBody>
      </p:sp>
      <p:sp>
        <p:nvSpPr>
          <p:cNvPr id="40977" name="Text Box 17"/>
          <p:cNvSpPr txBox="1">
            <a:spLocks noChangeArrowheads="1"/>
          </p:cNvSpPr>
          <p:nvPr/>
        </p:nvSpPr>
        <p:spPr bwMode="auto">
          <a:xfrm>
            <a:off x="3492500" y="1773238"/>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Ц 3с</a:t>
            </a:r>
          </a:p>
        </p:txBody>
      </p:sp>
      <p:sp>
        <p:nvSpPr>
          <p:cNvPr id="40978" name="Text Box 18"/>
          <p:cNvSpPr txBox="1">
            <a:spLocks noChangeArrowheads="1"/>
          </p:cNvSpPr>
          <p:nvPr/>
        </p:nvSpPr>
        <p:spPr bwMode="auto">
          <a:xfrm>
            <a:off x="4918075" y="2363788"/>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Ак 2</a:t>
            </a:r>
          </a:p>
        </p:txBody>
      </p:sp>
      <p:sp>
        <p:nvSpPr>
          <p:cNvPr id="40979" name="Text Box 19"/>
          <p:cNvSpPr txBox="1">
            <a:spLocks noChangeArrowheads="1"/>
          </p:cNvSpPr>
          <p:nvPr/>
        </p:nvSpPr>
        <p:spPr bwMode="auto">
          <a:xfrm>
            <a:off x="5183188" y="2435225"/>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К</a:t>
            </a:r>
          </a:p>
        </p:txBody>
      </p:sp>
      <p:sp>
        <p:nvSpPr>
          <p:cNvPr id="40980" name="Text Box 20"/>
          <p:cNvSpPr txBox="1">
            <a:spLocks noChangeArrowheads="1"/>
          </p:cNvSpPr>
          <p:nvPr/>
        </p:nvSpPr>
        <p:spPr bwMode="auto">
          <a:xfrm>
            <a:off x="5408613" y="2333625"/>
            <a:ext cx="533400"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Ас</a:t>
            </a:r>
          </a:p>
        </p:txBody>
      </p:sp>
      <p:sp>
        <p:nvSpPr>
          <p:cNvPr id="40981" name="Text Box 21"/>
          <p:cNvSpPr txBox="1">
            <a:spLocks noChangeArrowheads="1"/>
          </p:cNvSpPr>
          <p:nvPr/>
        </p:nvSpPr>
        <p:spPr bwMode="auto">
          <a:xfrm>
            <a:off x="5424488" y="2162175"/>
            <a:ext cx="792162" cy="244475"/>
          </a:xfrm>
          <a:prstGeom prst="rect">
            <a:avLst/>
          </a:prstGeom>
          <a:noFill/>
          <a:ln w="9525">
            <a:noFill/>
            <a:miter lim="800000"/>
          </a:ln>
          <a:effectLst/>
        </p:spPr>
        <p:txBody>
          <a:bodyPr>
            <a:spAutoFit/>
          </a:bodyPr>
          <a:lstStyle/>
          <a:p>
            <a:pPr algn="ctr">
              <a:spcBef>
                <a:spcPct val="50000"/>
              </a:spcBef>
              <a:defRPr/>
            </a:pPr>
            <a:r>
              <a:rPr lang="ru-RU" sz="1000" b="1" dirty="0">
                <a:solidFill>
                  <a:srgbClr val="0000CC"/>
                </a:solidFill>
                <a:effectLst>
                  <a:outerShdw blurRad="38100" dist="38100" dir="2700000" algn="tl">
                    <a:srgbClr val="C0C0C0"/>
                  </a:outerShdw>
                </a:effectLst>
                <a:latin typeface="Arial" panose="020B0604020202020204" pitchFamily="34" charset="0"/>
              </a:rPr>
              <a:t>Ш 95 </a:t>
            </a:r>
            <a:r>
              <a:rPr lang="ru-RU" sz="1000" b="1" dirty="0" err="1">
                <a:solidFill>
                  <a:srgbClr val="0000CC"/>
                </a:solidFill>
                <a:effectLst>
                  <a:outerShdw blurRad="38100" dist="38100" dir="2700000" algn="tl">
                    <a:srgbClr val="C0C0C0"/>
                  </a:outerShdw>
                </a:effectLst>
                <a:latin typeface="Arial" panose="020B0604020202020204" pitchFamily="34" charset="0"/>
              </a:rPr>
              <a:t>ул</a:t>
            </a:r>
            <a:endParaRPr lang="ru-RU" sz="1000" b="1" dirty="0">
              <a:solidFill>
                <a:srgbClr val="0000CC"/>
              </a:solidFill>
              <a:effectLst>
                <a:outerShdw blurRad="38100" dist="38100" dir="2700000" algn="tl">
                  <a:srgbClr val="C0C0C0"/>
                </a:outerShdw>
              </a:effectLst>
              <a:latin typeface="Arial" panose="020B0604020202020204" pitchFamily="34" charset="0"/>
            </a:endParaRPr>
          </a:p>
        </p:txBody>
      </p:sp>
      <p:sp>
        <p:nvSpPr>
          <p:cNvPr id="40982" name="Text Box 22"/>
          <p:cNvSpPr txBox="1">
            <a:spLocks noChangeArrowheads="1"/>
          </p:cNvSpPr>
          <p:nvPr/>
        </p:nvSpPr>
        <p:spPr bwMode="auto">
          <a:xfrm>
            <a:off x="4141788" y="1370013"/>
            <a:ext cx="792162" cy="244475"/>
          </a:xfrm>
          <a:prstGeom prst="rect">
            <a:avLst/>
          </a:prstGeom>
          <a:noFill/>
          <a:ln w="9525">
            <a:noFill/>
            <a:miter lim="800000"/>
          </a:ln>
          <a:effectLst/>
        </p:spPr>
        <p:txBody>
          <a:bodyPr>
            <a:spAutoFit/>
          </a:bodyPr>
          <a:lstStyle/>
          <a:p>
            <a:pPr algn="ctr">
              <a:spcBef>
                <a:spcPct val="50000"/>
              </a:spcBef>
              <a:defRPr/>
            </a:pPr>
            <a:r>
              <a:rPr lang="ru-RU" sz="1000" b="1">
                <a:solidFill>
                  <a:srgbClr val="0000CC"/>
                </a:solidFill>
                <a:effectLst>
                  <a:outerShdw blurRad="38100" dist="38100" dir="2700000" algn="tl">
                    <a:srgbClr val="C0C0C0"/>
                  </a:outerShdw>
                </a:effectLst>
                <a:latin typeface="Arial" panose="020B0604020202020204" pitchFamily="34" charset="0"/>
              </a:rPr>
              <a:t>Ш 95 ул</a:t>
            </a:r>
          </a:p>
        </p:txBody>
      </p:sp>
      <p:sp>
        <p:nvSpPr>
          <p:cNvPr id="2" name="Прямоугольник 1"/>
          <p:cNvSpPr/>
          <p:nvPr/>
        </p:nvSpPr>
        <p:spPr>
          <a:xfrm>
            <a:off x="1331640" y="2271196"/>
            <a:ext cx="716863" cy="261610"/>
          </a:xfrm>
          <a:prstGeom prst="rect">
            <a:avLst/>
          </a:prstGeom>
        </p:spPr>
        <p:txBody>
          <a:bodyPr wrap="none">
            <a:spAutoFit/>
          </a:bodyPr>
          <a:lstStyle/>
          <a:p>
            <a:r>
              <a:rPr lang="ru-RU" sz="1050" b="1" dirty="0">
                <a:solidFill>
                  <a:srgbClr val="0033CC"/>
                </a:solidFill>
                <a:latin typeface="Arial" panose="020B0604020202020204" pitchFamily="34" charset="0"/>
                <a:cs typeface="Arial" panose="020B0604020202020204" pitchFamily="34" charset="0"/>
              </a:rPr>
              <a:t>Ш 2007 </a:t>
            </a:r>
            <a:endParaRPr lang="ru-RU" sz="1050" dirty="0">
              <a:latin typeface="Arial" panose="020B0604020202020204" pitchFamily="34" charset="0"/>
              <a:cs typeface="Arial" panose="020B0604020202020204" pitchFamily="34"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87624" y="25284"/>
            <a:ext cx="6408712" cy="645160"/>
          </a:xfrm>
          <a:prstGeom prst="rect">
            <a:avLst/>
          </a:prstGeom>
        </p:spPr>
        <p:txBody>
          <a:bodyPr wrap="square">
            <a:spAutoFit/>
          </a:bodyPr>
          <a:lstStyle/>
          <a:p>
            <a:pPr algn="ctr"/>
            <a:r>
              <a:rPr lang="ru-RU" b="1" dirty="0">
                <a:latin typeface="Arial" panose="020B0604020202020204" pitchFamily="34" charset="0"/>
                <a:cs typeface="Arial" panose="020B0604020202020204" pitchFamily="34" charset="0"/>
              </a:rPr>
              <a:t>Current state of grain production of the Republic of Kazakhstan</a:t>
            </a:r>
          </a:p>
        </p:txBody>
      </p:sp>
      <p:sp>
        <p:nvSpPr>
          <p:cNvPr id="3" name="Прямоугольник 2"/>
          <p:cNvSpPr/>
          <p:nvPr/>
        </p:nvSpPr>
        <p:spPr>
          <a:xfrm>
            <a:off x="323528" y="535044"/>
            <a:ext cx="8640960" cy="5754370"/>
          </a:xfrm>
          <a:prstGeom prst="rect">
            <a:avLst/>
          </a:prstGeom>
        </p:spPr>
        <p:txBody>
          <a:bodyPr wrap="square">
            <a:spAutoFit/>
          </a:bodyPr>
          <a:lstStyle/>
          <a:p>
            <a:pPr marL="285750" indent="-285750" algn="just">
              <a:buFont typeface="Wingdings" panose="05000000000000000000" pitchFamily="2" charset="2"/>
              <a:buChar char="Ø"/>
            </a:pPr>
            <a:r>
              <a:rPr lang="ru-RU" sz="1600" dirty="0">
                <a:latin typeface="Arial" panose="020B0604020202020204" pitchFamily="34" charset="0"/>
                <a:ea typeface="Calibri" panose="020F0502020204030204" pitchFamily="34" charset="0"/>
                <a:cs typeface="Arial" panose="020B0604020202020204" pitchFamily="34" charset="0"/>
              </a:rPr>
              <a:t>Key indicators characterizing the state of the grain industry of the Republic of Kazakhstan in 2019 are: gross harvest of cereals - 16.5 million tons, including wheat - 11,4 million tons, barley - 3.8 million tons, oats - 0,27 million tons, rye - 0.02 million tons. Domestic grain consumption is about 10 million tons. including for seeds 2.3 million tons, for nutrition 2,6 million tons for feed 5.0 million tons. This not only guarantees self-sufficiency in grain, but also creates prerequisites for the development of the livestock industry and high export potential.</a:t>
            </a:r>
          </a:p>
          <a:p>
            <a:pPr marL="285750" indent="-285750" algn="just">
              <a:buFont typeface="Wingdings" panose="05000000000000000000" pitchFamily="2" charset="2"/>
              <a:buChar char="Ø"/>
            </a:pPr>
            <a:endParaRPr lang="ru-RU"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Font typeface="Wingdings" panose="05000000000000000000" pitchFamily="2" charset="2"/>
              <a:buChar char="Ø"/>
            </a:pPr>
            <a:r>
              <a:rPr lang="ru-RU" sz="1600" dirty="0">
                <a:latin typeface="Arial" panose="020B0604020202020204" pitchFamily="34" charset="0"/>
                <a:ea typeface="Calibri" panose="020F0502020204030204" pitchFamily="34" charset="0"/>
                <a:cs typeface="Arial" panose="020B0604020202020204" pitchFamily="34" charset="0"/>
              </a:rPr>
              <a:t>Spring and winter wheat are cultivated in Kazakhstan. Mostly winter wheat is grown in the south of the country. The area under this crop reached 549 thousand hectares in 2019, which is 4.8% of the total wheat area, and gross fees were at the level of 1 million tons or 8.7% of the total volume of wheat grain produced.</a:t>
            </a:r>
          </a:p>
          <a:p>
            <a:pPr marL="285750" indent="-285750" algn="just">
              <a:buFont typeface="Wingdings" panose="05000000000000000000" pitchFamily="2" charset="2"/>
              <a:buChar char="Ø"/>
            </a:pPr>
            <a:endParaRPr lang="ru-RU"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Font typeface="Wingdings" panose="05000000000000000000" pitchFamily="2" charset="2"/>
              <a:buChar char="Ø"/>
            </a:pPr>
            <a:r>
              <a:rPr lang="ru-RU" sz="1600" dirty="0">
                <a:latin typeface="Arial" panose="020B0604020202020204" pitchFamily="34" charset="0"/>
                <a:ea typeface="Calibri" panose="020F0502020204030204" pitchFamily="34" charset="0"/>
                <a:cs typeface="Arial" panose="020B0604020202020204" pitchFamily="34" charset="0"/>
              </a:rPr>
              <a:t>World wheat production according to the International Grain Council (IGC), in the 2017/2018 marketing year amounted to 762 million tons, and in the 2018/2019 marketing year it amounted to 732 million tons, that is, there is a decrease in grain production by 30 million tons. Based on data received from the UN Food and Agriculture Organization (FAO), wheat currently accounts for one third of global trade in cereals. According to analysts, doubling the volume of world wheat trade, which is expected in the next 40 years, will put additional cargo on the shoulders of major exporters, including Russia, the USA, the EU, Canada, Ukraine, Argentina, Australia and Kazakhstan.</a:t>
            </a:r>
          </a:p>
          <a:p>
            <a:pPr marL="285750" indent="-285750" algn="just">
              <a:buFont typeface="Wingdings" panose="05000000000000000000" pitchFamily="2" charset="2"/>
              <a:buChar char="Ø"/>
            </a:pPr>
            <a:endParaRPr lang="ru-RU" sz="1600" dirty="0">
              <a:latin typeface="Arial" panose="020B0604020202020204" pitchFamily="34" charset="0"/>
              <a:ea typeface="Calibri" panose="020F0502020204030204" pitchFamily="34" charset="0"/>
              <a:cs typeface="Arial" panose="020B0604020202020204" pitchFamily="34" charset="0"/>
            </a:endParaRPr>
          </a:p>
          <a:p>
            <a:pPr marL="285750" indent="-285750" algn="just">
              <a:buFont typeface="Wingdings" panose="05000000000000000000" pitchFamily="2" charset="2"/>
              <a:buChar char="Ø"/>
            </a:pPr>
            <a:endParaRPr lang="ru-RU" sz="1600" dirty="0">
              <a:latin typeface="Arial" panose="020B0604020202020204" pitchFamily="34" charset="0"/>
              <a:cs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normAutofit fontScale="90000"/>
          </a:bodyPr>
          <a:lstStyle/>
          <a:p>
            <a:r>
              <a:rPr lang="ru-RU" dirty="0"/>
              <a:t>THANK YOU FOR ATTENTION  !!!</a:t>
            </a:r>
            <a:br>
              <a:rPr lang="ru-RU" dirty="0"/>
            </a:br>
            <a:endParaRPr lang="ru-RU" dirty="0"/>
          </a:p>
        </p:txBody>
      </p:sp>
      <p:sp>
        <p:nvSpPr>
          <p:cNvPr id="41988" name="Rectangle 4"/>
          <p:cNvSpPr>
            <a:spLocks noChangeArrowheads="1"/>
          </p:cNvSpPr>
          <p:nvPr/>
        </p:nvSpPr>
        <p:spPr bwMode="auto">
          <a:xfrm>
            <a:off x="446088" y="2781300"/>
            <a:ext cx="8229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a:solidFill>
                  <a:srgbClr val="0000FF"/>
                </a:solidFill>
                <a:latin typeface="Arial Black" panose="020B0A04020102020204" pitchFamily="34" charset="0"/>
              </a:rPr>
              <a:t>Благодарю за внимание</a:t>
            </a:r>
          </a:p>
        </p:txBody>
      </p:sp>
      <p:pic>
        <p:nvPicPr>
          <p:cNvPr id="34820" name="Picture 3" descr="IMG_08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268760"/>
            <a:ext cx="8712968" cy="5328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47000"/>
                                  </p:iterate>
                                  <p:childTnLst>
                                    <p:set>
                                      <p:cBhvr>
                                        <p:cTn id="6" dur="1" fill="hold">
                                          <p:stCondLst>
                                            <p:cond delay="0"/>
                                          </p:stCondLst>
                                        </p:cTn>
                                        <p:tgtEl>
                                          <p:spTgt spid="41988"/>
                                        </p:tgtEl>
                                        <p:attrNameLst>
                                          <p:attrName>style.visibility</p:attrName>
                                        </p:attrNameLst>
                                      </p:cBhvr>
                                      <p:to>
                                        <p:strVal val="visible"/>
                                      </p:to>
                                    </p:set>
                                    <p:set>
                                      <p:cBhvr>
                                        <p:cTn id="7" dur="228" fill="hold">
                                          <p:stCondLst>
                                            <p:cond delay="0"/>
                                          </p:stCondLst>
                                        </p:cTn>
                                        <p:tgtEl>
                                          <p:spTgt spid="41988"/>
                                        </p:tgtEl>
                                        <p:attrNameLst>
                                          <p:attrName>style.rotation</p:attrName>
                                        </p:attrNameLst>
                                      </p:cBhvr>
                                      <p:to>
                                        <p:strVal val="-45.0"/>
                                      </p:to>
                                    </p:set>
                                    <p:anim calcmode="lin" valueType="num">
                                      <p:cBhvr>
                                        <p:cTn id="8" dur="228" fill="hold">
                                          <p:stCondLst>
                                            <p:cond delay="228"/>
                                          </p:stCondLst>
                                        </p:cTn>
                                        <p:tgtEl>
                                          <p:spTgt spid="41988"/>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41988"/>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41988"/>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41988"/>
                                        </p:tgtEl>
                                        <p:attrNameLst>
                                          <p:attrName>ppt_y</p:attrName>
                                        </p:attrNameLst>
                                      </p:cBhvr>
                                      <p:tavLst>
                                        <p:tav tm="0">
                                          <p:val>
                                            <p:strVal val="#ppt_y-(0.354*#ppt_w-0.172*#ppt_h)"/>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ind.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6632"/>
            <a:ext cx="8686800" cy="838200"/>
          </a:xfrm>
        </p:spPr>
        <p:txBody>
          <a:bodyPr>
            <a:noAutofit/>
          </a:bodyPr>
          <a:lstStyle/>
          <a:p>
            <a:pPr algn="ctr"/>
            <a:r>
              <a:rPr lang="ru-RU" sz="2800" dirty="0"/>
              <a:t>Priority areas of spring soft wheat </a:t>
            </a:r>
            <a:r>
              <a:rPr lang="en-US" altLang="ru-RU" sz="2800" dirty="0"/>
              <a:t>BREEDING</a:t>
            </a:r>
          </a:p>
        </p:txBody>
      </p:sp>
      <p:graphicFrame>
        <p:nvGraphicFramePr>
          <p:cNvPr id="4" name="Объект 3"/>
          <p:cNvGraphicFramePr>
            <a:graphicFrameLocks noGrp="1"/>
          </p:cNvGraphicFramePr>
          <p:nvPr>
            <p:ph idx="1"/>
          </p:nvPr>
        </p:nvGraphicFramePr>
        <p:xfrm>
          <a:off x="457200" y="1752600"/>
          <a:ext cx="8229600" cy="4373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Oval 4"/>
          <p:cNvSpPr>
            <a:spLocks noChangeArrowheads="1"/>
          </p:cNvSpPr>
          <p:nvPr/>
        </p:nvSpPr>
        <p:spPr bwMode="auto">
          <a:xfrm>
            <a:off x="179883" y="5876925"/>
            <a:ext cx="1871663" cy="647700"/>
          </a:xfrm>
          <a:prstGeom prst="ellipse">
            <a:avLst/>
          </a:prstGeom>
          <a:gradFill rotWithShape="1">
            <a:gsLst>
              <a:gs pos="0">
                <a:schemeClr val="bg1"/>
              </a:gs>
              <a:gs pos="100000">
                <a:srgbClr val="FFCC00"/>
              </a:gs>
            </a:gsLst>
            <a:path path="shape">
              <a:fillToRect l="50000" t="50000" r="50000" b="50000"/>
            </a:path>
          </a:gradFill>
          <a:ln w="9525">
            <a:solidFill>
              <a:srgbClr val="FF6600"/>
            </a:solidFill>
            <a:round/>
          </a:ln>
        </p:spPr>
        <p:txBody>
          <a:bodyPr wrap="none" anchor="ctr"/>
          <a:lstStyle/>
          <a:p>
            <a:pPr algn="ctr"/>
            <a:r>
              <a:rPr lang="en-US" altLang="ru-RU" sz="1300" b="1" dirty="0"/>
              <a:t>D</a:t>
            </a:r>
            <a:r>
              <a:rPr lang="ru-RU" sz="1300" b="1" dirty="0"/>
              <a:t>rought resistance</a:t>
            </a:r>
          </a:p>
        </p:txBody>
      </p:sp>
      <p:sp>
        <p:nvSpPr>
          <p:cNvPr id="6" name="Oval 5"/>
          <p:cNvSpPr>
            <a:spLocks noChangeArrowheads="1"/>
          </p:cNvSpPr>
          <p:nvPr/>
        </p:nvSpPr>
        <p:spPr bwMode="auto">
          <a:xfrm>
            <a:off x="2483768" y="5876925"/>
            <a:ext cx="1871663" cy="647700"/>
          </a:xfrm>
          <a:prstGeom prst="ellipse">
            <a:avLst/>
          </a:prstGeom>
          <a:gradFill rotWithShape="1">
            <a:gsLst>
              <a:gs pos="0">
                <a:schemeClr val="bg1"/>
              </a:gs>
              <a:gs pos="100000">
                <a:srgbClr val="FFCC00"/>
              </a:gs>
            </a:gsLst>
            <a:path path="shape">
              <a:fillToRect l="50000" t="50000" r="50000" b="50000"/>
            </a:path>
          </a:gradFill>
          <a:ln w="9525">
            <a:solidFill>
              <a:srgbClr val="FF6600"/>
            </a:solidFill>
            <a:round/>
          </a:ln>
        </p:spPr>
        <p:txBody>
          <a:bodyPr wrap="none" anchor="ctr"/>
          <a:lstStyle/>
          <a:p>
            <a:pPr algn="ctr"/>
            <a:r>
              <a:rPr lang="ru-RU" sz="1300" b="1" dirty="0"/>
              <a:t>Resistance to</a:t>
            </a:r>
          </a:p>
          <a:p>
            <a:pPr algn="ctr"/>
            <a:r>
              <a:rPr lang="ru-RU" sz="1300" b="1" dirty="0"/>
              <a:t>lodging</a:t>
            </a:r>
          </a:p>
        </p:txBody>
      </p:sp>
      <p:sp>
        <p:nvSpPr>
          <p:cNvPr id="7" name="Oval 6"/>
          <p:cNvSpPr>
            <a:spLocks noChangeArrowheads="1"/>
          </p:cNvSpPr>
          <p:nvPr/>
        </p:nvSpPr>
        <p:spPr bwMode="auto">
          <a:xfrm>
            <a:off x="4962859" y="5869244"/>
            <a:ext cx="1871663" cy="647700"/>
          </a:xfrm>
          <a:prstGeom prst="ellipse">
            <a:avLst/>
          </a:prstGeom>
          <a:gradFill rotWithShape="1">
            <a:gsLst>
              <a:gs pos="0">
                <a:schemeClr val="bg1"/>
              </a:gs>
              <a:gs pos="100000">
                <a:srgbClr val="FFCC00"/>
              </a:gs>
            </a:gsLst>
            <a:path path="shape">
              <a:fillToRect l="50000" t="50000" r="50000" b="50000"/>
            </a:path>
          </a:gradFill>
          <a:ln w="9525">
            <a:solidFill>
              <a:srgbClr val="FF6600"/>
            </a:solidFill>
            <a:round/>
          </a:ln>
        </p:spPr>
        <p:txBody>
          <a:bodyPr wrap="none" anchor="ctr"/>
          <a:lstStyle/>
          <a:p>
            <a:pPr algn="ctr"/>
            <a:r>
              <a:rPr lang="ru-RU" sz="1600" b="1" dirty="0"/>
              <a:t>Diseases</a:t>
            </a:r>
          </a:p>
        </p:txBody>
      </p:sp>
      <p:sp>
        <p:nvSpPr>
          <p:cNvPr id="8" name="Oval 7"/>
          <p:cNvSpPr>
            <a:spLocks noChangeArrowheads="1"/>
          </p:cNvSpPr>
          <p:nvPr/>
        </p:nvSpPr>
        <p:spPr bwMode="auto">
          <a:xfrm>
            <a:off x="7092280" y="5848350"/>
            <a:ext cx="1871662" cy="647700"/>
          </a:xfrm>
          <a:prstGeom prst="ellipse">
            <a:avLst/>
          </a:prstGeom>
          <a:gradFill rotWithShape="1">
            <a:gsLst>
              <a:gs pos="0">
                <a:schemeClr val="bg1"/>
              </a:gs>
              <a:gs pos="100000">
                <a:srgbClr val="FFCC00"/>
              </a:gs>
            </a:gsLst>
            <a:path path="shape">
              <a:fillToRect l="50000" t="50000" r="50000" b="50000"/>
            </a:path>
          </a:gradFill>
          <a:ln w="9525">
            <a:solidFill>
              <a:srgbClr val="FF6600"/>
            </a:solidFill>
            <a:round/>
          </a:ln>
        </p:spPr>
        <p:txBody>
          <a:bodyPr wrap="none" anchor="ctr"/>
          <a:lstStyle/>
          <a:p>
            <a:pPr algn="ctr"/>
            <a:r>
              <a:rPr lang="ru-RU" sz="1600" b="1" dirty="0"/>
              <a:t>Pests</a:t>
            </a:r>
          </a:p>
        </p:txBody>
      </p:sp>
      <p:sp>
        <p:nvSpPr>
          <p:cNvPr id="9" name="Line 17"/>
          <p:cNvSpPr>
            <a:spLocks noChangeShapeType="1"/>
          </p:cNvSpPr>
          <p:nvPr/>
        </p:nvSpPr>
        <p:spPr bwMode="auto">
          <a:xfrm flipH="1">
            <a:off x="1115712" y="4993866"/>
            <a:ext cx="935833" cy="854483"/>
          </a:xfrm>
          <a:prstGeom prst="line">
            <a:avLst/>
          </a:prstGeom>
          <a:noFill/>
          <a:ln w="28575">
            <a:solidFill>
              <a:srgbClr val="FF6600"/>
            </a:solidFill>
            <a:rou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10" name="Line 17"/>
          <p:cNvSpPr>
            <a:spLocks noChangeShapeType="1"/>
          </p:cNvSpPr>
          <p:nvPr/>
        </p:nvSpPr>
        <p:spPr bwMode="auto">
          <a:xfrm>
            <a:off x="2051546" y="4993867"/>
            <a:ext cx="1368052" cy="854484"/>
          </a:xfrm>
          <a:prstGeom prst="line">
            <a:avLst/>
          </a:prstGeom>
          <a:noFill/>
          <a:ln w="28575">
            <a:solidFill>
              <a:srgbClr val="FF6600"/>
            </a:solidFill>
            <a:rou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11" name="Line 17"/>
          <p:cNvSpPr>
            <a:spLocks noChangeShapeType="1"/>
          </p:cNvSpPr>
          <p:nvPr/>
        </p:nvSpPr>
        <p:spPr bwMode="auto">
          <a:xfrm flipH="1">
            <a:off x="5898688" y="4993867"/>
            <a:ext cx="1193591" cy="854484"/>
          </a:xfrm>
          <a:prstGeom prst="line">
            <a:avLst/>
          </a:prstGeom>
          <a:noFill/>
          <a:ln w="28575">
            <a:solidFill>
              <a:srgbClr val="FF6600"/>
            </a:solidFill>
            <a:round/>
            <a:tailEnd type="stealth" w="lg" len="lg"/>
          </a:ln>
          <a:extLst>
            <a:ext uri="{909E8E84-426E-40DD-AFC4-6F175D3DCCD1}">
              <a14:hiddenFill xmlns:a14="http://schemas.microsoft.com/office/drawing/2010/main">
                <a:noFill/>
              </a14:hiddenFill>
            </a:ext>
          </a:extLst>
        </p:spPr>
        <p:txBody>
          <a:bodyPr/>
          <a:lstStyle/>
          <a:p>
            <a:endParaRPr lang="ru-RU"/>
          </a:p>
        </p:txBody>
      </p:sp>
      <p:sp>
        <p:nvSpPr>
          <p:cNvPr id="12" name="Line 17"/>
          <p:cNvSpPr>
            <a:spLocks noChangeShapeType="1"/>
          </p:cNvSpPr>
          <p:nvPr/>
        </p:nvSpPr>
        <p:spPr bwMode="auto">
          <a:xfrm>
            <a:off x="7092280" y="4993867"/>
            <a:ext cx="935831" cy="854483"/>
          </a:xfrm>
          <a:prstGeom prst="line">
            <a:avLst/>
          </a:prstGeom>
          <a:noFill/>
          <a:ln w="28575">
            <a:solidFill>
              <a:srgbClr val="FF6600"/>
            </a:solidFill>
            <a:round/>
            <a:tailEnd type="stealth" w="lg" len="lg"/>
          </a:ln>
          <a:extLst>
            <a:ext uri="{909E8E84-426E-40DD-AFC4-6F175D3DCCD1}">
              <a14:hiddenFill xmlns:a14="http://schemas.microsoft.com/office/drawing/2010/main">
                <a:noFill/>
              </a14:hiddenFill>
            </a:ext>
          </a:extLst>
        </p:spPr>
        <p:txBody>
          <a:bodyPr/>
          <a:lstStyle/>
          <a:p>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32656"/>
            <a:ext cx="8884096" cy="838200"/>
          </a:xfrm>
        </p:spPr>
        <p:txBody>
          <a:bodyPr>
            <a:noAutofit/>
          </a:bodyPr>
          <a:lstStyle/>
          <a:p>
            <a:pPr algn="ctr"/>
            <a:r>
              <a:rPr lang="ru-RU" sz="2800" dirty="0"/>
              <a:t>ANNUAL Volumes of breeding material to be processed</a:t>
            </a:r>
          </a:p>
        </p:txBody>
      </p:sp>
      <p:graphicFrame>
        <p:nvGraphicFramePr>
          <p:cNvPr id="6" name="Group 3"/>
          <p:cNvGraphicFramePr/>
          <p:nvPr/>
        </p:nvGraphicFramePr>
        <p:xfrm>
          <a:off x="362767" y="1412768"/>
          <a:ext cx="8385696" cy="5112575"/>
        </p:xfrm>
        <a:graphic>
          <a:graphicData uri="http://schemas.openxmlformats.org/drawingml/2006/table">
            <a:tbl>
              <a:tblPr/>
              <a:tblGrid>
                <a:gridCol w="2974787">
                  <a:extLst>
                    <a:ext uri="{9D8B030D-6E8A-4147-A177-3AD203B41FA5}">
                      <a16:colId xmlns:a16="http://schemas.microsoft.com/office/drawing/2014/main" val="20000"/>
                    </a:ext>
                  </a:extLst>
                </a:gridCol>
                <a:gridCol w="1777754">
                  <a:extLst>
                    <a:ext uri="{9D8B030D-6E8A-4147-A177-3AD203B41FA5}">
                      <a16:colId xmlns:a16="http://schemas.microsoft.com/office/drawing/2014/main" val="20001"/>
                    </a:ext>
                  </a:extLst>
                </a:gridCol>
                <a:gridCol w="1816578">
                  <a:extLst>
                    <a:ext uri="{9D8B030D-6E8A-4147-A177-3AD203B41FA5}">
                      <a16:colId xmlns:a16="http://schemas.microsoft.com/office/drawing/2014/main" val="20002"/>
                    </a:ext>
                  </a:extLst>
                </a:gridCol>
                <a:gridCol w="1816577">
                  <a:extLst>
                    <a:ext uri="{9D8B030D-6E8A-4147-A177-3AD203B41FA5}">
                      <a16:colId xmlns:a16="http://schemas.microsoft.com/office/drawing/2014/main" val="20003"/>
                    </a:ext>
                  </a:extLst>
                </a:gridCol>
              </a:tblGrid>
              <a:tr h="643319">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Nurseries</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dirty="0">
                          <a:ln>
                            <a:noFill/>
                          </a:ln>
                          <a:solidFill>
                            <a:srgbClr val="7030A0"/>
                          </a:solidFill>
                          <a:effectLst/>
                          <a:latin typeface="Arial" panose="020B0604020202020204" pitchFamily="34" charset="0"/>
                          <a:cs typeface="Times New Roman" panose="02020603050405020304" pitchFamily="18" charset="0"/>
                        </a:rPr>
                        <a:t>Plot area, m2</a:t>
                      </a: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Frequency </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Number of samples</a:t>
                      </a:r>
                    </a:p>
                  </a:txBody>
                  <a:tcPr marT="45709" marB="45709"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7243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Hybridization </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5</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2 срока</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rPr>
                        <a:t>123</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37243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Hybrid</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1-5</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1</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rPr>
                        <a:t>           1085</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37243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SP-1</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1</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1</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rPr>
                        <a:t>12466</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37243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SP-2</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2-5</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1</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rPr>
                        <a:t>1378</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37243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KP</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12</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2</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rPr>
                        <a:t>103</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37243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PSI</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24</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2</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rPr>
                        <a:t>71</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r h="37243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Demonstration</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24</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2</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rPr>
                        <a:t>42</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r h="37243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KSI   (fallow land)</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24</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4</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rPr>
                        <a:t>52</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8"/>
                  </a:ext>
                </a:extLst>
              </a:tr>
              <a:tr h="372438">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33350" algn="l"/>
                          <a:tab pos="512445" algn="ctr"/>
                        </a:tabLst>
                      </a:pPr>
                      <a:r>
                        <a:rPr lang="en-US" sz="1600" b="1">
                          <a:ln>
                            <a:noFill/>
                          </a:ln>
                          <a:solidFill>
                            <a:srgbClr val="7030A0"/>
                          </a:solidFill>
                          <a:effectLst/>
                          <a:latin typeface="Arial" panose="020B0604020202020204" pitchFamily="34" charset="0"/>
                          <a:cs typeface="Times New Roman" panose="02020603050405020304" pitchFamily="18" charset="0"/>
                          <a:sym typeface="+mn-ea"/>
                        </a:rPr>
                        <a:t>KSI</a:t>
                      </a: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 	(stubble)</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24</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2</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rPr>
                        <a:t>52</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9"/>
                  </a:ext>
                </a:extLst>
              </a:tr>
              <a:tr h="372438">
                <a:tc>
                  <a:txBody>
                    <a:bodyPr/>
                    <a:lstStyle/>
                    <a:p>
                      <a:pPr marL="0" marR="0" lvl="0" indent="0" algn="l" defTabSz="914400" rtl="0" eaLnBrk="1" fontAlgn="base" latinLnBrk="0" hangingPunct="1">
                        <a:lnSpc>
                          <a:spcPct val="100000"/>
                        </a:lnSpc>
                        <a:spcBef>
                          <a:spcPct val="0"/>
                        </a:spcBef>
                        <a:spcAft>
                          <a:spcPct val="0"/>
                        </a:spcAft>
                        <a:buClrTx/>
                        <a:buSzTx/>
                        <a:buFontTx/>
                        <a:buNone/>
                      </a:pPr>
                      <a:r>
                        <a:rPr lang="en-US" sz="1600" b="1">
                          <a:ln>
                            <a:noFill/>
                          </a:ln>
                          <a:solidFill>
                            <a:srgbClr val="7030A0"/>
                          </a:solidFill>
                          <a:effectLst/>
                          <a:latin typeface="Arial" panose="020B0604020202020204" pitchFamily="34" charset="0"/>
                          <a:cs typeface="Times New Roman" panose="02020603050405020304" pitchFamily="18" charset="0"/>
                          <a:sym typeface="+mn-ea"/>
                        </a:rPr>
                        <a:t>KSI </a:t>
                      </a: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 III field)</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24</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2</a:t>
                      </a:r>
                      <a:endParaRPr kumimoji="0" lang="en-US"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rPr>
                        <a:t>52</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0"/>
                  </a:ext>
                </a:extLst>
              </a:tr>
              <a:tr h="37243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Small reproduction</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rPr>
                        <a:t>3</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1"/>
                  </a:ext>
                </a:extLst>
              </a:tr>
              <a:tr h="372438">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ru-RU"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Total</a:t>
                      </a:r>
                      <a:r>
                        <a:rPr kumimoji="0" lang="ru-RU" sz="1600" b="1" i="0" u="none" strike="noStrike" cap="none" normalizeH="0" baseline="0" dirty="0">
                          <a:ln>
                            <a:noFill/>
                          </a:ln>
                          <a:solidFill>
                            <a:srgbClr val="7030A0"/>
                          </a:solidFill>
                          <a:effectLst/>
                          <a:latin typeface="Arial" panose="020B0604020202020204" pitchFamily="34" charset="0"/>
                          <a:cs typeface="Times New Roman" panose="02020603050405020304" pitchFamily="18" charset="0"/>
                        </a:rPr>
                        <a:t>:</a:t>
                      </a:r>
                      <a:endParaRPr kumimoji="0" lang="ru-RU" sz="1600" b="1" i="0" u="none" strike="noStrike" cap="none" normalizeH="0" baseline="0" dirty="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a:ln>
                            <a:noFill/>
                          </a:ln>
                          <a:solidFill>
                            <a:srgbClr val="7030A0"/>
                          </a:solidFill>
                          <a:effectLst/>
                          <a:latin typeface="Arial" panose="020B0604020202020204" pitchFamily="34" charset="0"/>
                          <a:cs typeface="Times New Roman" panose="02020603050405020304" pitchFamily="18" charset="0"/>
                        </a:rPr>
                        <a:t>-</a:t>
                      </a:r>
                      <a:endParaRPr kumimoji="0" lang="en-US" sz="1600" b="1" i="0" u="none" strike="noStrike" cap="none" normalizeH="0" baseline="0">
                        <a:ln>
                          <a:noFill/>
                        </a:ln>
                        <a:solidFill>
                          <a:srgbClr val="7030A0"/>
                        </a:solidFill>
                        <a:effectLst/>
                        <a:latin typeface="Arial" panose="020B0604020202020204" pitchFamily="34" charset="0"/>
                      </a:endParaRP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sz="1600" b="1" i="0" u="none" strike="noStrike" cap="none" normalizeH="0" baseline="0" dirty="0">
                          <a:ln>
                            <a:noFill/>
                          </a:ln>
                          <a:solidFill>
                            <a:srgbClr val="7030A0"/>
                          </a:solidFill>
                          <a:effectLst/>
                          <a:latin typeface="Arial" panose="020B0604020202020204" pitchFamily="34" charset="0"/>
                        </a:rPr>
                        <a:t>15281</a:t>
                      </a:r>
                    </a:p>
                  </a:txBody>
                  <a:tcPr marT="45709" marB="4570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8640"/>
            <a:ext cx="8686800" cy="838200"/>
          </a:xfrm>
        </p:spPr>
        <p:txBody>
          <a:bodyPr>
            <a:normAutofit fontScale="90000"/>
          </a:bodyPr>
          <a:lstStyle/>
          <a:p>
            <a:pPr algn="ctr"/>
            <a:r>
              <a:rPr lang="ru-RU" dirty="0"/>
              <a:t>Hybridization of wheat in the greenhouse</a:t>
            </a: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5536" y="1340768"/>
            <a:ext cx="8352928" cy="5112568"/>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88640"/>
            <a:ext cx="8686800" cy="838200"/>
          </a:xfrm>
        </p:spPr>
        <p:txBody>
          <a:bodyPr>
            <a:normAutofit/>
          </a:bodyPr>
          <a:lstStyle/>
          <a:p>
            <a:pPr algn="ctr"/>
            <a:r>
              <a:rPr lang="ru-RU" dirty="0"/>
              <a:t>Hybridization nursery </a:t>
            </a:r>
          </a:p>
        </p:txBody>
      </p:sp>
      <p:pic>
        <p:nvPicPr>
          <p:cNvPr id="2077" name="Picture 29" descr="20180711_1025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248" y="1340768"/>
            <a:ext cx="7992888" cy="5112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nvPr>
        </p:nvSpPr>
        <p:spPr/>
        <p:txBody>
          <a:bodyPr/>
          <a:lstStyle/>
          <a:p>
            <a:pPr eaLnBrk="1" hangingPunct="1"/>
            <a:endParaRPr lang="ru-RU"/>
          </a:p>
        </p:txBody>
      </p:sp>
      <p:graphicFrame>
        <p:nvGraphicFramePr>
          <p:cNvPr id="3074" name="Object 3"/>
          <p:cNvGraphicFramePr>
            <a:graphicFrameLocks noGrp="1" noChangeAspect="1"/>
          </p:cNvGraphicFramePr>
          <p:nvPr>
            <p:ph idx="1"/>
          </p:nvPr>
        </p:nvGraphicFramePr>
        <p:xfrm>
          <a:off x="-2273300" y="-2167255"/>
          <a:ext cx="10738485" cy="8363585"/>
        </p:xfrm>
        <a:graphic>
          <a:graphicData uri="http://schemas.openxmlformats.org/presentationml/2006/ole">
            <mc:AlternateContent xmlns:mc="http://schemas.openxmlformats.org/markup-compatibility/2006">
              <mc:Choice xmlns:v="urn:schemas-microsoft-com:vml" Requires="v">
                <p:oleObj spid="_x0000_s10261" name="Диаграмма" r:id="rId3" imgW="6045200" imgH="4787900" progId="Excel.Sheet.8">
                  <p:embed/>
                </p:oleObj>
              </mc:Choice>
              <mc:Fallback>
                <p:oleObj name="Диаграмма" r:id="rId3" imgW="6045200" imgH="4787900" progId="Excel.Sheet.8">
                  <p:embed/>
                  <p:pic>
                    <p:nvPicPr>
                      <p:cNvPr id="0" name="Изображение 10257"/>
                      <p:cNvPicPr>
                        <a:picLocks noRot="1" noChangeAspect="1" noChangeArrowheads="1"/>
                      </p:cNvPicPr>
                      <p:nvPr/>
                    </p:nvPicPr>
                    <p:blipFill>
                      <a:blip r:embed="rId4"/>
                      <a:srcRect/>
                      <a:stretch>
                        <a:fillRect/>
                      </a:stretch>
                    </p:blipFill>
                    <p:spPr bwMode="auto">
                      <a:xfrm>
                        <a:off x="-2273300" y="-2167255"/>
                        <a:ext cx="10738485" cy="8363585"/>
                      </a:xfrm>
                      <a:prstGeom prst="rect">
                        <a:avLst/>
                      </a:prstGeom>
                      <a:noFill/>
                      <a:ln>
                        <a:noFill/>
                      </a:ln>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1">
                            <a:solidFill>
                              <a:srgbClr val="FFFFFF"/>
                            </a:solidFill>
                            <a:miter lim="800000"/>
                            <a:headEnd/>
                            <a:tailEnd/>
                          </a14:hiddenLine>
                        </a:ext>
                      </a:extLst>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Диаграмма 1"/>
          <p:cNvGraphicFramePr/>
          <p:nvPr/>
        </p:nvGraphicFramePr>
        <p:xfrm>
          <a:off x="35496" y="0"/>
          <a:ext cx="9108504"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5383"/>
            <a:ext cx="9108504" cy="5908040"/>
          </a:xfrm>
          <a:prstGeom prst="rect">
            <a:avLst/>
          </a:prstGeom>
        </p:spPr>
        <p:txBody>
          <a:bodyPr wrap="square">
            <a:spAutoFit/>
          </a:bodyPr>
          <a:lstStyle/>
          <a:p>
            <a:pPr>
              <a:defRPr/>
            </a:pPr>
            <a:endParaRPr lang="ru-RU" b="1" u="sng" dirty="0">
              <a:solidFill>
                <a:srgbClr val="C00000"/>
              </a:solidFill>
              <a:cs typeface="Times New Roman" panose="02020603050405020304" pitchFamily="18" charset="0"/>
            </a:endParaRPr>
          </a:p>
          <a:p>
            <a:pPr>
              <a:defRPr/>
            </a:pPr>
            <a:r>
              <a:rPr lang="ru-RU" b="1" dirty="0">
                <a:solidFill>
                  <a:srgbClr val="C00000"/>
                </a:solidFill>
                <a:cs typeface="Times New Roman" panose="02020603050405020304" pitchFamily="18" charset="0"/>
              </a:rPr>
              <a:t>           RESEARCH OBJECTIVES:</a:t>
            </a:r>
          </a:p>
          <a:p>
            <a:pPr>
              <a:defRPr/>
            </a:pPr>
            <a:endParaRPr lang="ru-RU" b="1" dirty="0">
              <a:solidFill>
                <a:srgbClr val="C00000"/>
              </a:solidFill>
              <a:cs typeface="Times New Roman" panose="02020603050405020304" pitchFamily="18" charset="0"/>
            </a:endParaRPr>
          </a:p>
          <a:p>
            <a:pPr>
              <a:defRPr/>
            </a:pPr>
            <a:r>
              <a:rPr lang="ru-RU" b="1" dirty="0">
                <a:solidFill>
                  <a:srgbClr val="C00000"/>
                </a:solidFill>
                <a:cs typeface="Times New Roman" panose="02020603050405020304" pitchFamily="18" charset="0"/>
              </a:rPr>
              <a:t>  Replenishment of the varietal and species potential of the genera Triticum, new varieties and hybrids of various ecological and geographical origin through mutual exchange with the National Research University of Kazakhstan and Russia, International Centers;</a:t>
            </a:r>
          </a:p>
          <a:p>
            <a:pPr>
              <a:defRPr/>
            </a:pPr>
            <a:endParaRPr lang="ru-RU" b="1" dirty="0">
              <a:solidFill>
                <a:srgbClr val="C00000"/>
              </a:solidFill>
              <a:cs typeface="Times New Roman" panose="02020603050405020304" pitchFamily="18" charset="0"/>
            </a:endParaRPr>
          </a:p>
          <a:p>
            <a:pPr>
              <a:defRPr/>
            </a:pPr>
            <a:r>
              <a:rPr lang="ru-RU" b="1" dirty="0">
                <a:solidFill>
                  <a:srgbClr val="C00000"/>
                </a:solidFill>
                <a:cs typeface="Times New Roman" panose="02020603050405020304" pitchFamily="18" charset="0"/>
              </a:rPr>
              <a:t>2. Comprehensive study of the identification of sources of biological and economically valuable properties and traits (early maturity, productivity, quality, resistance to drought, diseases, pests), compilation of trait collections, catalogs.</a:t>
            </a:r>
          </a:p>
          <a:p>
            <a:pPr>
              <a:defRPr/>
            </a:pPr>
            <a:endParaRPr lang="ru-RU" b="1" dirty="0">
              <a:solidFill>
                <a:srgbClr val="C00000"/>
              </a:solidFill>
              <a:cs typeface="Times New Roman" panose="02020603050405020304" pitchFamily="18" charset="0"/>
            </a:endParaRPr>
          </a:p>
          <a:p>
            <a:pPr>
              <a:defRPr/>
            </a:pPr>
            <a:r>
              <a:rPr lang="ru-RU" b="1" dirty="0">
                <a:solidFill>
                  <a:srgbClr val="C00000"/>
                </a:solidFill>
                <a:cs typeface="Times New Roman" panose="02020603050405020304" pitchFamily="18" charset="0"/>
              </a:rPr>
              <a:t>3. Documenting the exploration of spring soft wheat in the main areas of research - replenishment, study, conservation.</a:t>
            </a:r>
          </a:p>
          <a:p>
            <a:pPr>
              <a:defRPr/>
            </a:pPr>
            <a:endParaRPr lang="ru-RU" b="1" dirty="0">
              <a:solidFill>
                <a:srgbClr val="C00000"/>
              </a:solidFill>
              <a:cs typeface="Times New Roman" panose="02020603050405020304" pitchFamily="18" charset="0"/>
            </a:endParaRPr>
          </a:p>
          <a:p>
            <a:pPr>
              <a:defRPr/>
            </a:pPr>
            <a:r>
              <a:rPr lang="ru-RU" b="1" dirty="0">
                <a:solidFill>
                  <a:srgbClr val="C00000"/>
                </a:solidFill>
                <a:cs typeface="Times New Roman" panose="02020603050405020304" pitchFamily="18" charset="0"/>
              </a:rPr>
              <a:t>4. Use and provision of RU with sources of economically valuable properties and traits, widespread use in breeding programs when creating a new source material.</a:t>
            </a:r>
          </a:p>
          <a:p>
            <a:pPr>
              <a:defRPr/>
            </a:pPr>
            <a:endParaRPr lang="ru-RU" b="1" dirty="0">
              <a:solidFill>
                <a:srgbClr val="C00000"/>
              </a:solidFill>
              <a:cs typeface="Times New Roman" panose="02020603050405020304" pitchFamily="18" charset="0"/>
            </a:endParaRPr>
          </a:p>
          <a:p>
            <a:pPr>
              <a:defRPr/>
            </a:pPr>
            <a:r>
              <a:rPr lang="ru-RU" b="1" dirty="0">
                <a:solidFill>
                  <a:srgbClr val="C00000"/>
                </a:solidFill>
                <a:cs typeface="Times New Roman" panose="02020603050405020304" pitchFamily="18" charset="0"/>
              </a:rPr>
              <a:t>5. Storage and maintenance of the viability of the gene pool of grain crops by replanting during short-term and medium-term storage.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188640"/>
            <a:ext cx="7585720" cy="492664"/>
          </a:xfrm>
        </p:spPr>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marL="0" indent="0" algn="ctr" eaLnBrk="1" fontAlgn="auto" hangingPunct="1">
              <a:spcAft>
                <a:spcPts val="0"/>
              </a:spcAft>
              <a:buNone/>
              <a:defRPr/>
            </a:pPr>
            <a:r>
              <a:rPr lang="ru-RU" sz="2800" cap="all" dirty="0">
                <a:solidFill>
                  <a:schemeClr val="tx1"/>
                </a:solidFill>
                <a:effectLst>
                  <a:outerShdw blurRad="19685" dist="12700" dir="5400000" algn="tl" rotWithShape="0">
                    <a:schemeClr val="accent1">
                      <a:satMod val="130000"/>
                      <a:alpha val="60000"/>
                    </a:schemeClr>
                  </a:outerShdw>
                </a:effectLst>
                <a:latin typeface="Times New Roman" panose="02020603050405020304" pitchFamily="18" charset="0"/>
                <a:cs typeface="Times New Roman" panose="02020603050405020304" pitchFamily="18" charset="0"/>
              </a:rPr>
              <a:t>Storage and documentation</a:t>
            </a:r>
          </a:p>
        </p:txBody>
      </p:sp>
      <p:sp>
        <p:nvSpPr>
          <p:cNvPr id="3" name="Прямоугольник 2"/>
          <p:cNvSpPr/>
          <p:nvPr/>
        </p:nvSpPr>
        <p:spPr>
          <a:xfrm>
            <a:off x="198422" y="1124744"/>
            <a:ext cx="8857108" cy="3784600"/>
          </a:xfrm>
          <a:prstGeom prst="rect">
            <a:avLst/>
          </a:prstGeom>
        </p:spPr>
        <p:txBody>
          <a:bodyPr wrap="square">
            <a:spAutoFit/>
          </a:bodyPr>
          <a:lstStyle/>
          <a:p>
            <a:pPr marL="342900" indent="-342900" algn="just">
              <a:buFont typeface="Wingdings" panose="05000000000000000000" pitchFamily="2" charset="2"/>
              <a:buChar char="v"/>
            </a:pPr>
            <a:r>
              <a:rPr lang="ru-RU" sz="2400" dirty="0">
                <a:latin typeface="Times New Roman" panose="02020603050405020304" pitchFamily="18" charset="0"/>
                <a:cs typeface="Times New Roman" panose="02020603050405020304" pitchFamily="18" charset="0"/>
              </a:rPr>
              <a:t>The viability of 350 samples of spring wheat was monitored. The average germination rate of grain seeds below 40% was 23.4% of samples, from 40 to 60% - 76.6% of samples.</a:t>
            </a:r>
          </a:p>
          <a:p>
            <a:pPr marL="342900" indent="-342900" algn="just">
              <a:buFont typeface="Wingdings" panose="05000000000000000000" pitchFamily="2" charset="2"/>
              <a:buChar char="v"/>
            </a:pPr>
            <a:r>
              <a:rPr lang="ru-RU" sz="2400" dirty="0">
                <a:latin typeface="Times New Roman" panose="02020603050405020304" pitchFamily="18" charset="0"/>
                <a:cs typeface="Times New Roman" panose="02020603050405020304" pitchFamily="18" charset="0"/>
              </a:rPr>
              <a:t> </a:t>
            </a:r>
            <a:r>
              <a:rPr sz="2400" dirty="0">
                <a:latin typeface="Times New Roman" panose="02020603050405020304" pitchFamily="18" charset="0"/>
                <a:cs typeface="Times New Roman" panose="02020603050405020304" pitchFamily="18" charset="0"/>
              </a:rPr>
              <a:t>270 wheat samples were sown in the field. In terms of germination and varietal purity, all samples are assigned to class 1 of the seed standard.</a:t>
            </a:r>
          </a:p>
          <a:p>
            <a:pPr marL="342900" indent="-342900" algn="just">
              <a:buFont typeface="Wingdings" panose="05000000000000000000" pitchFamily="2" charset="2"/>
              <a:buChar char="v"/>
            </a:pPr>
            <a:r>
              <a:rPr lang="ru-RU" sz="2400" dirty="0">
                <a:latin typeface="Times New Roman" panose="02020603050405020304" pitchFamily="18" charset="0"/>
                <a:cs typeface="Times New Roman" panose="02020603050405020304" pitchFamily="18" charset="0"/>
              </a:rPr>
              <a:t>Maintenance: for short-term storage about 4 500, for medium-term storage 960 samples of breeding interest for further work.</a:t>
            </a:r>
          </a:p>
          <a:p>
            <a:pPr marL="342900" indent="-342900" algn="just">
              <a:buFont typeface="Wingdings" panose="05000000000000000000" pitchFamily="2" charset="2"/>
              <a:buChar char="v"/>
            </a:pPr>
            <a:r>
              <a:rPr lang="ru-RU" sz="2400" dirty="0">
                <a:latin typeface="Times New Roman" panose="02020603050405020304" pitchFamily="18" charset="0"/>
                <a:cs typeface="Times New Roman" panose="02020603050405020304" pitchFamily="18" charset="0"/>
              </a:rPr>
              <a:t>Documentation of 70 samples of grain crops was carried out.</a:t>
            </a:r>
          </a:p>
          <a:p>
            <a:pPr marL="342900" indent="-342900" algn="just">
              <a:buFont typeface="Wingdings" panose="05000000000000000000" pitchFamily="2" charset="2"/>
              <a:buChar char="v"/>
            </a:pPr>
            <a:r>
              <a:rPr lang="ru-RU" sz="2400" dirty="0">
                <a:latin typeface="Times New Roman" panose="02020603050405020304" pitchFamily="18" charset="0"/>
                <a:cs typeface="Times New Roman" panose="02020603050405020304" pitchFamily="18" charset="0"/>
              </a:rPr>
              <a:t>International cooperation on creative agreements has continued.</a:t>
            </a:r>
          </a:p>
        </p:txBody>
      </p:sp>
      <p:pic>
        <p:nvPicPr>
          <p:cNvPr id="4" name="Рисунок 3" descr="Эмблема_2"/>
          <p:cNvPicPr/>
          <p:nvPr/>
        </p:nvPicPr>
        <p:blipFill>
          <a:blip r:embed="rId2" cstate="print">
            <a:lum contrast="20000"/>
            <a:extLst>
              <a:ext uri="{28A0092B-C50C-407E-A947-70E740481C1C}">
                <a14:useLocalDpi xmlns:a14="http://schemas.microsoft.com/office/drawing/2010/main" val="0"/>
              </a:ext>
            </a:extLst>
          </a:blip>
          <a:srcRect/>
          <a:stretch>
            <a:fillRect/>
          </a:stretch>
        </p:blipFill>
        <p:spPr bwMode="auto">
          <a:xfrm>
            <a:off x="7640" y="0"/>
            <a:ext cx="936365" cy="941365"/>
          </a:xfrm>
          <a:prstGeom prst="rect">
            <a:avLst/>
          </a:prstGeom>
          <a:noFill/>
          <a:ln>
            <a:noFill/>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тека">
  <a:themeElements>
    <a:clrScheme name="Аптека">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Аптека">
      <a:majorFont>
        <a:latin typeface="Book Antiqua"/>
        <a:ea typeface=""/>
        <a:cs typeface=""/>
        <a:font script="Jpan" typeface="HGS明朝B"/>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Аптека">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Apothecary</Template>
  <TotalTime>1</TotalTime>
  <Words>1279</Words>
  <Application>Microsoft Office PowerPoint</Application>
  <PresentationFormat>Экран (4:3)</PresentationFormat>
  <Paragraphs>344</Paragraphs>
  <Slides>17</Slides>
  <Notes>0</Notes>
  <HiddenSlides>0</HiddenSlides>
  <MMClips>0</MMClips>
  <ScaleCrop>false</ScaleCrop>
  <HeadingPairs>
    <vt:vector size="8" baseType="variant">
      <vt:variant>
        <vt:lpstr>Использованные шрифты</vt:lpstr>
      </vt:variant>
      <vt:variant>
        <vt:i4>7</vt:i4>
      </vt:variant>
      <vt:variant>
        <vt:lpstr>Тема</vt:lpstr>
      </vt:variant>
      <vt:variant>
        <vt:i4>1</vt:i4>
      </vt:variant>
      <vt:variant>
        <vt:lpstr>Внедренные серверы OLE</vt:lpstr>
      </vt:variant>
      <vt:variant>
        <vt:i4>2</vt:i4>
      </vt:variant>
      <vt:variant>
        <vt:lpstr>Заголовки слайдов</vt:lpstr>
      </vt:variant>
      <vt:variant>
        <vt:i4>17</vt:i4>
      </vt:variant>
    </vt:vector>
  </HeadingPairs>
  <TitlesOfParts>
    <vt:vector size="27" baseType="lpstr">
      <vt:lpstr>Arial</vt:lpstr>
      <vt:lpstr>Arial Black</vt:lpstr>
      <vt:lpstr>Book Antiqua</vt:lpstr>
      <vt:lpstr>Calibri</vt:lpstr>
      <vt:lpstr>Century Gothic</vt:lpstr>
      <vt:lpstr>Times New Roman</vt:lpstr>
      <vt:lpstr>Wingdings</vt:lpstr>
      <vt:lpstr>Аптека</vt:lpstr>
      <vt:lpstr>Диаграмма</vt:lpstr>
      <vt:lpstr>Фотография Photo Editor</vt:lpstr>
      <vt:lpstr>Achievements and Prospects of Spring Soft Wheat BREEDING in A.I. Barayev SPCGF</vt:lpstr>
      <vt:lpstr>Priority areas of spring soft wheat BREEDING</vt:lpstr>
      <vt:lpstr>ANNUAL Volumes of breeding material to be processed</vt:lpstr>
      <vt:lpstr>Hybridization of wheat in the greenhouse</vt:lpstr>
      <vt:lpstr>Hybridization nursery </vt:lpstr>
      <vt:lpstr>Презентация PowerPoint</vt:lpstr>
      <vt:lpstr>Презентация PowerPoint</vt:lpstr>
      <vt:lpstr>Презентация PowerPoint</vt:lpstr>
      <vt:lpstr>Storage and documentation</vt:lpstr>
      <vt:lpstr>Презентация PowerPoint</vt:lpstr>
      <vt:lpstr>Sowing of the breeding nursery, ссфк-7 </vt:lpstr>
      <vt:lpstr>Harvesting of nurseries by combine WINTERSTEIGER</vt:lpstr>
      <vt:lpstr>Sown areas of spring wheat varieties of breeding OF LLP "SPCGF named after A.I. Barayev" in 2020 (thousand hectares)</vt:lpstr>
      <vt:lpstr>Презентация PowerPoint</vt:lpstr>
      <vt:lpstr>Areas of admission of varieties included in the State Register of Breeding Achievements of the Republic of Kazakhstan</vt:lpstr>
      <vt:lpstr>Презентация PowerPoint</vt:lpstr>
      <vt:lpstr>THANK YOU FOR ATTENTION  !!!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71</cp:revision>
  <cp:lastPrinted>2017-03-01T05:04:00Z</cp:lastPrinted>
  <dcterms:created xsi:type="dcterms:W3CDTF">2017-02-28T08:17:00Z</dcterms:created>
  <dcterms:modified xsi:type="dcterms:W3CDTF">2020-10-08T06:51:06Z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1049-11.2.0.9684</vt:lpwstr>
  </property>
</Properties>
</file>