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03" r:id="rId1"/>
    <p:sldMasterId id="2147483917" r:id="rId2"/>
    <p:sldMasterId id="2147483962" r:id="rId3"/>
  </p:sldMasterIdLst>
  <p:notesMasterIdLst>
    <p:notesMasterId r:id="rId19"/>
  </p:notesMasterIdLst>
  <p:handoutMasterIdLst>
    <p:handoutMasterId r:id="rId20"/>
  </p:handoutMasterIdLst>
  <p:sldIdLst>
    <p:sldId id="694" r:id="rId4"/>
    <p:sldId id="777" r:id="rId5"/>
    <p:sldId id="778" r:id="rId6"/>
    <p:sldId id="755" r:id="rId7"/>
    <p:sldId id="781" r:id="rId8"/>
    <p:sldId id="782" r:id="rId9"/>
    <p:sldId id="783" r:id="rId10"/>
    <p:sldId id="784" r:id="rId11"/>
    <p:sldId id="770" r:id="rId12"/>
    <p:sldId id="785" r:id="rId13"/>
    <p:sldId id="786" r:id="rId14"/>
    <p:sldId id="759" r:id="rId15"/>
    <p:sldId id="787" r:id="rId16"/>
    <p:sldId id="788" r:id="rId17"/>
    <p:sldId id="789" r:id="rId18"/>
  </p:sldIdLst>
  <p:sldSz cx="12192000" cy="6858000"/>
  <p:notesSz cx="6797675" cy="9926638"/>
  <p:custDataLst>
    <p:tags r:id="rId21"/>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z Kairat" initials="KK"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68A4"/>
    <a:srgbClr val="F2F2F2"/>
    <a:srgbClr val="AEB3B9"/>
    <a:srgbClr val="DEE6EF"/>
    <a:srgbClr val="BFBFBF"/>
    <a:srgbClr val="F79646"/>
    <a:srgbClr val="984807"/>
    <a:srgbClr val="F5F8FA"/>
    <a:srgbClr val="FFFFFF"/>
    <a:srgbClr val="5A80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Средний стиль 3 — акцент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481" autoAdjust="0"/>
    <p:restoredTop sz="88779" autoAdjust="0"/>
  </p:normalViewPr>
  <p:slideViewPr>
    <p:cSldViewPr snapToGrid="0">
      <p:cViewPr varScale="1">
        <p:scale>
          <a:sx n="62" d="100"/>
          <a:sy n="62" d="100"/>
        </p:scale>
        <p:origin x="1002" y="66"/>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056"/>
          </a:xfrm>
          <a:prstGeom prst="rect">
            <a:avLst/>
          </a:prstGeom>
        </p:spPr>
        <p:txBody>
          <a:bodyPr vert="horz" lIns="91312" tIns="45656" rIns="91312" bIns="45656" rtlCol="0"/>
          <a:lstStyle>
            <a:lvl1pPr algn="l">
              <a:defRPr sz="1200"/>
            </a:lvl1pPr>
          </a:lstStyle>
          <a:p>
            <a:endParaRPr lang="ru-RU"/>
          </a:p>
        </p:txBody>
      </p:sp>
      <p:sp>
        <p:nvSpPr>
          <p:cNvPr id="3" name="Дата 2"/>
          <p:cNvSpPr>
            <a:spLocks noGrp="1"/>
          </p:cNvSpPr>
          <p:nvPr>
            <p:ph type="dt" sz="quarter" idx="1"/>
          </p:nvPr>
        </p:nvSpPr>
        <p:spPr>
          <a:xfrm>
            <a:off x="3850443" y="0"/>
            <a:ext cx="2945659" cy="498056"/>
          </a:xfrm>
          <a:prstGeom prst="rect">
            <a:avLst/>
          </a:prstGeom>
        </p:spPr>
        <p:txBody>
          <a:bodyPr vert="horz" lIns="91312" tIns="45656" rIns="91312" bIns="45656" rtlCol="0"/>
          <a:lstStyle>
            <a:lvl1pPr algn="r">
              <a:defRPr sz="1200"/>
            </a:lvl1pPr>
          </a:lstStyle>
          <a:p>
            <a:fld id="{AE548275-EB7F-4ED2-B9BC-966B5A869E14}" type="datetimeFigureOut">
              <a:rPr lang="ru-RU" smtClean="0"/>
              <a:pPr/>
              <a:t>13.10.2020</a:t>
            </a:fld>
            <a:endParaRPr lang="ru-RU"/>
          </a:p>
        </p:txBody>
      </p:sp>
      <p:sp>
        <p:nvSpPr>
          <p:cNvPr id="4" name="Нижний колонтитул 3"/>
          <p:cNvSpPr>
            <a:spLocks noGrp="1"/>
          </p:cNvSpPr>
          <p:nvPr>
            <p:ph type="ftr" sz="quarter" idx="2"/>
          </p:nvPr>
        </p:nvSpPr>
        <p:spPr>
          <a:xfrm>
            <a:off x="1" y="9428584"/>
            <a:ext cx="2945659" cy="498055"/>
          </a:xfrm>
          <a:prstGeom prst="rect">
            <a:avLst/>
          </a:prstGeom>
        </p:spPr>
        <p:txBody>
          <a:bodyPr vert="horz" lIns="91312" tIns="45656" rIns="91312" bIns="45656" rtlCol="0" anchor="b"/>
          <a:lstStyle>
            <a:lvl1pPr algn="l">
              <a:defRPr sz="1200"/>
            </a:lvl1pPr>
          </a:lstStyle>
          <a:p>
            <a:endParaRPr lang="ru-RU"/>
          </a:p>
        </p:txBody>
      </p:sp>
      <p:sp>
        <p:nvSpPr>
          <p:cNvPr id="6" name="Номер слайда 5"/>
          <p:cNvSpPr>
            <a:spLocks noGrp="1"/>
          </p:cNvSpPr>
          <p:nvPr>
            <p:ph type="sldNum" sz="quarter" idx="3"/>
          </p:nvPr>
        </p:nvSpPr>
        <p:spPr>
          <a:xfrm>
            <a:off x="3850443" y="9428584"/>
            <a:ext cx="2945659" cy="498055"/>
          </a:xfrm>
          <a:prstGeom prst="rect">
            <a:avLst/>
          </a:prstGeom>
        </p:spPr>
        <p:txBody>
          <a:bodyPr vert="horz" lIns="91312" tIns="45656" rIns="91312" bIns="45656" rtlCol="0" anchor="b"/>
          <a:lstStyle>
            <a:lvl1pPr algn="r">
              <a:defRPr sz="1200"/>
            </a:lvl1pPr>
          </a:lstStyle>
          <a:p>
            <a:fld id="{BE2C7F52-0192-4F22-8A2B-7940A35CC6CA}" type="slidenum">
              <a:rPr lang="ru-RU" smtClean="0"/>
              <a:pPr/>
              <a:t>‹#›</a:t>
            </a:fld>
            <a:endParaRPr lang="ru-RU"/>
          </a:p>
        </p:txBody>
      </p:sp>
    </p:spTree>
    <p:extLst>
      <p:ext uri="{BB962C8B-B14F-4D97-AF65-F5344CB8AC3E}">
        <p14:creationId xmlns:p14="http://schemas.microsoft.com/office/powerpoint/2010/main" val="238989313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0"/>
            <a:ext cx="2945659" cy="498056"/>
          </a:xfrm>
          <a:prstGeom prst="rect">
            <a:avLst/>
          </a:prstGeom>
        </p:spPr>
        <p:txBody>
          <a:bodyPr vert="horz" lIns="91312" tIns="45656" rIns="91312" bIns="45656" rtlCol="0"/>
          <a:lstStyle>
            <a:lvl1pPr algn="l">
              <a:defRPr sz="1200"/>
            </a:lvl1pPr>
          </a:lstStyle>
          <a:p>
            <a:endParaRPr lang="ru-RU"/>
          </a:p>
        </p:txBody>
      </p:sp>
      <p:sp>
        <p:nvSpPr>
          <p:cNvPr id="3" name="Дата 2"/>
          <p:cNvSpPr>
            <a:spLocks noGrp="1"/>
          </p:cNvSpPr>
          <p:nvPr>
            <p:ph type="dt" idx="1"/>
          </p:nvPr>
        </p:nvSpPr>
        <p:spPr>
          <a:xfrm>
            <a:off x="3850443" y="0"/>
            <a:ext cx="2945659" cy="498056"/>
          </a:xfrm>
          <a:prstGeom prst="rect">
            <a:avLst/>
          </a:prstGeom>
        </p:spPr>
        <p:txBody>
          <a:bodyPr vert="horz" lIns="91312" tIns="45656" rIns="91312" bIns="45656" rtlCol="0"/>
          <a:lstStyle>
            <a:lvl1pPr algn="r">
              <a:defRPr sz="1200"/>
            </a:lvl1pPr>
          </a:lstStyle>
          <a:p>
            <a:fld id="{FD4190EE-05A2-491A-A144-44200E2E09D2}" type="datetimeFigureOut">
              <a:rPr lang="ru-RU" smtClean="0"/>
              <a:pPr/>
              <a:t>13.10.2020</a:t>
            </a:fld>
            <a:endParaRPr lang="ru-RU"/>
          </a:p>
        </p:txBody>
      </p:sp>
      <p:sp>
        <p:nvSpPr>
          <p:cNvPr id="4" name="Образ слайда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312" tIns="45656" rIns="91312" bIns="45656" rtlCol="0" anchor="ctr"/>
          <a:lstStyle/>
          <a:p>
            <a:endParaRPr lang="ru-RU"/>
          </a:p>
        </p:txBody>
      </p:sp>
      <p:sp>
        <p:nvSpPr>
          <p:cNvPr id="5" name="Заметки 4"/>
          <p:cNvSpPr>
            <a:spLocks noGrp="1"/>
          </p:cNvSpPr>
          <p:nvPr>
            <p:ph type="body" sz="quarter" idx="3"/>
          </p:nvPr>
        </p:nvSpPr>
        <p:spPr>
          <a:xfrm>
            <a:off x="679768" y="4777195"/>
            <a:ext cx="5438140" cy="3908613"/>
          </a:xfrm>
          <a:prstGeom prst="rect">
            <a:avLst/>
          </a:prstGeom>
        </p:spPr>
        <p:txBody>
          <a:bodyPr vert="horz" lIns="91312" tIns="45656" rIns="91312" bIns="45656"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9428584"/>
            <a:ext cx="2945659" cy="498055"/>
          </a:xfrm>
          <a:prstGeom prst="rect">
            <a:avLst/>
          </a:prstGeom>
        </p:spPr>
        <p:txBody>
          <a:bodyPr vert="horz" lIns="91312" tIns="45656" rIns="91312" bIns="45656"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4"/>
            <a:ext cx="2945659" cy="498055"/>
          </a:xfrm>
          <a:prstGeom prst="rect">
            <a:avLst/>
          </a:prstGeom>
        </p:spPr>
        <p:txBody>
          <a:bodyPr vert="horz" lIns="91312" tIns="45656" rIns="91312" bIns="45656" rtlCol="0" anchor="b"/>
          <a:lstStyle>
            <a:lvl1pPr algn="r">
              <a:defRPr sz="1200"/>
            </a:lvl1pPr>
          </a:lstStyle>
          <a:p>
            <a:fld id="{70500453-5DF1-402C-B500-3537D6D9B1F5}" type="slidenum">
              <a:rPr lang="ru-RU" smtClean="0"/>
              <a:pPr/>
              <a:t>‹#›</a:t>
            </a:fld>
            <a:endParaRPr lang="ru-RU"/>
          </a:p>
        </p:txBody>
      </p:sp>
    </p:spTree>
    <p:extLst>
      <p:ext uri="{BB962C8B-B14F-4D97-AF65-F5344CB8AC3E}">
        <p14:creationId xmlns:p14="http://schemas.microsoft.com/office/powerpoint/2010/main" val="365796584"/>
      </p:ext>
    </p:extLst>
  </p:cSld>
  <p:clrMap bg1="lt1" tx1="dk1" bg2="lt2" tx2="dk2" accent1="accent1" accent2="accent2" accent3="accent3" accent4="accent4" accent5="accent5" accent6="accent6" hlink="hlink" folHlink="folHlink"/>
  <p:hf hdr="0" ftr="0" dt="0"/>
  <p:notesStyle>
    <a:lvl1pPr marL="0" algn="l" defTabSz="372986" rtl="0" eaLnBrk="1" latinLnBrk="0" hangingPunct="1">
      <a:defRPr sz="489" kern="1200">
        <a:solidFill>
          <a:schemeClr val="tx1"/>
        </a:solidFill>
        <a:latin typeface="+mn-lt"/>
        <a:ea typeface="+mn-ea"/>
        <a:cs typeface="+mn-cs"/>
      </a:defRPr>
    </a:lvl1pPr>
    <a:lvl2pPr marL="186493" algn="l" defTabSz="372986" rtl="0" eaLnBrk="1" latinLnBrk="0" hangingPunct="1">
      <a:defRPr sz="489" kern="1200">
        <a:solidFill>
          <a:schemeClr val="tx1"/>
        </a:solidFill>
        <a:latin typeface="+mn-lt"/>
        <a:ea typeface="+mn-ea"/>
        <a:cs typeface="+mn-cs"/>
      </a:defRPr>
    </a:lvl2pPr>
    <a:lvl3pPr marL="372986" algn="l" defTabSz="372986" rtl="0" eaLnBrk="1" latinLnBrk="0" hangingPunct="1">
      <a:defRPr sz="489" kern="1200">
        <a:solidFill>
          <a:schemeClr val="tx1"/>
        </a:solidFill>
        <a:latin typeface="+mn-lt"/>
        <a:ea typeface="+mn-ea"/>
        <a:cs typeface="+mn-cs"/>
      </a:defRPr>
    </a:lvl3pPr>
    <a:lvl4pPr marL="559480" algn="l" defTabSz="372986" rtl="0" eaLnBrk="1" latinLnBrk="0" hangingPunct="1">
      <a:defRPr sz="489" kern="1200">
        <a:solidFill>
          <a:schemeClr val="tx1"/>
        </a:solidFill>
        <a:latin typeface="+mn-lt"/>
        <a:ea typeface="+mn-ea"/>
        <a:cs typeface="+mn-cs"/>
      </a:defRPr>
    </a:lvl4pPr>
    <a:lvl5pPr marL="745973" algn="l" defTabSz="372986" rtl="0" eaLnBrk="1" latinLnBrk="0" hangingPunct="1">
      <a:defRPr sz="489" kern="1200">
        <a:solidFill>
          <a:schemeClr val="tx1"/>
        </a:solidFill>
        <a:latin typeface="+mn-lt"/>
        <a:ea typeface="+mn-ea"/>
        <a:cs typeface="+mn-cs"/>
      </a:defRPr>
    </a:lvl5pPr>
    <a:lvl6pPr marL="932466" algn="l" defTabSz="372986" rtl="0" eaLnBrk="1" latinLnBrk="0" hangingPunct="1">
      <a:defRPr sz="489" kern="1200">
        <a:solidFill>
          <a:schemeClr val="tx1"/>
        </a:solidFill>
        <a:latin typeface="+mn-lt"/>
        <a:ea typeface="+mn-ea"/>
        <a:cs typeface="+mn-cs"/>
      </a:defRPr>
    </a:lvl6pPr>
    <a:lvl7pPr marL="1118960" algn="l" defTabSz="372986" rtl="0" eaLnBrk="1" latinLnBrk="0" hangingPunct="1">
      <a:defRPr sz="489" kern="1200">
        <a:solidFill>
          <a:schemeClr val="tx1"/>
        </a:solidFill>
        <a:latin typeface="+mn-lt"/>
        <a:ea typeface="+mn-ea"/>
        <a:cs typeface="+mn-cs"/>
      </a:defRPr>
    </a:lvl7pPr>
    <a:lvl8pPr marL="1305453" algn="l" defTabSz="372986" rtl="0" eaLnBrk="1" latinLnBrk="0" hangingPunct="1">
      <a:defRPr sz="489" kern="1200">
        <a:solidFill>
          <a:schemeClr val="tx1"/>
        </a:solidFill>
        <a:latin typeface="+mn-lt"/>
        <a:ea typeface="+mn-ea"/>
        <a:cs typeface="+mn-cs"/>
      </a:defRPr>
    </a:lvl8pPr>
    <a:lvl9pPr marL="1491947" algn="l" defTabSz="372986" rtl="0" eaLnBrk="1" latinLnBrk="0" hangingPunct="1">
      <a:defRPr sz="48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371681" rtl="0" eaLnBrk="1" fontAlgn="auto" latinLnBrk="0" hangingPunct="1">
              <a:lnSpc>
                <a:spcPct val="100000"/>
              </a:lnSpc>
              <a:spcBef>
                <a:spcPts val="0"/>
              </a:spcBef>
              <a:spcAft>
                <a:spcPts val="0"/>
              </a:spcAft>
              <a:buClrTx/>
              <a:buSzTx/>
              <a:buFontTx/>
              <a:buNone/>
              <a:tabLst/>
              <a:defRPr/>
            </a:pPr>
            <a:fld id="{70500453-5DF1-402C-B500-3537D6D9B1F5}" type="slidenum">
              <a:rPr kumimoji="0" lang="ru-RU" sz="1200" b="0" i="0" u="none" strike="noStrike" kern="1200" cap="none" spc="0" normalizeH="0" baseline="0" noProof="0">
                <a:ln>
                  <a:noFill/>
                </a:ln>
                <a:solidFill>
                  <a:prstClr val="black"/>
                </a:solidFill>
                <a:effectLst/>
                <a:uLnTx/>
                <a:uFillTx/>
                <a:latin typeface="Calibri"/>
                <a:ea typeface="+mn-ea"/>
                <a:cs typeface="+mn-cs"/>
              </a:rPr>
              <a:pPr marL="0" marR="0" lvl="0" indent="0" algn="r" defTabSz="371681" rtl="0" eaLnBrk="1" fontAlgn="auto" latinLnBrk="0" hangingPunct="1">
                <a:lnSpc>
                  <a:spcPct val="100000"/>
                </a:lnSpc>
                <a:spcBef>
                  <a:spcPts val="0"/>
                </a:spcBef>
                <a:spcAft>
                  <a:spcPts val="0"/>
                </a:spcAft>
                <a:buClrTx/>
                <a:buSzTx/>
                <a:buFontTx/>
                <a:buNone/>
                <a:tabLst/>
                <a:defRPr/>
              </a:pPr>
              <a:t>2</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57824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19804636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marL="0" marR="0" lvl="0" indent="0" algn="r" defTabSz="372986" rtl="0" eaLnBrk="1" fontAlgn="auto" latinLnBrk="0" hangingPunct="1">
              <a:lnSpc>
                <a:spcPct val="100000"/>
              </a:lnSpc>
              <a:spcBef>
                <a:spcPts val="0"/>
              </a:spcBef>
              <a:spcAft>
                <a:spcPts val="0"/>
              </a:spcAft>
              <a:buClrTx/>
              <a:buSzTx/>
              <a:buFontTx/>
              <a:buNone/>
              <a:tabLst/>
              <a:defRPr/>
            </a:pPr>
            <a:fld id="{70500453-5DF1-402C-B500-3537D6D9B1F5}" type="slidenum">
              <a:rPr kumimoji="0" lang="ru-RU"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72986" rtl="0" eaLnBrk="1" fontAlgn="auto" latinLnBrk="0" hangingPunct="1">
                <a:lnSpc>
                  <a:spcPct val="100000"/>
                </a:lnSpc>
                <a:spcBef>
                  <a:spcPts val="0"/>
                </a:spcBef>
                <a:spcAft>
                  <a:spcPts val="0"/>
                </a:spcAft>
                <a:buClrTx/>
                <a:buSzTx/>
                <a:buFontTx/>
                <a:buNone/>
                <a:tabLst/>
                <a:defRPr/>
              </a:pPr>
              <a:t>9</a:t>
            </a:fld>
            <a:endParaRPr kumimoji="0" lang="ru-RU"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2672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pPr marL="0" marR="0" lvl="0" indent="0" algn="r" defTabSz="371681" rtl="0" eaLnBrk="1" fontAlgn="auto" latinLnBrk="0" hangingPunct="1">
              <a:lnSpc>
                <a:spcPct val="100000"/>
              </a:lnSpc>
              <a:spcBef>
                <a:spcPts val="0"/>
              </a:spcBef>
              <a:spcAft>
                <a:spcPts val="0"/>
              </a:spcAft>
              <a:buClrTx/>
              <a:buSzTx/>
              <a:buFontTx/>
              <a:buNone/>
              <a:tabLst/>
              <a:defRPr/>
            </a:pPr>
            <a:fld id="{337314B3-DFFB-47A6-8BC4-C0D333D4A9CB}" type="slidenum">
              <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rPr>
              <a:pPr marL="0" marR="0" lvl="0" indent="0" algn="r" defTabSz="371681" rtl="0" eaLnBrk="1" fontAlgn="auto" latinLnBrk="0" hangingPunct="1">
                <a:lnSpc>
                  <a:spcPct val="100000"/>
                </a:lnSpc>
                <a:spcBef>
                  <a:spcPts val="0"/>
                </a:spcBef>
                <a:spcAft>
                  <a:spcPts val="0"/>
                </a:spcAft>
                <a:buClrTx/>
                <a:buSzTx/>
                <a:buFontTx/>
                <a:buNone/>
                <a:tabLst/>
                <a:defRPr/>
              </a:pPr>
              <a:t>15</a:t>
            </a:fld>
            <a:endParaRPr kumimoji="0" lang="en-US" altLang="zh-CN"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219138" name="Rectangle 7"/>
          <p:cNvSpPr txBox="1">
            <a:spLocks noGrp="1" noChangeArrowheads="1"/>
          </p:cNvSpPr>
          <p:nvPr/>
        </p:nvSpPr>
        <p:spPr bwMode="auto">
          <a:xfrm>
            <a:off x="3753336" y="9311394"/>
            <a:ext cx="2871371" cy="49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92" tIns="45097" rIns="90192" bIns="45097" anchor="b"/>
          <a:lstStyle>
            <a:lvl1pPr algn="l">
              <a:defRPr>
                <a:solidFill>
                  <a:schemeClr val="tx1"/>
                </a:solidFill>
                <a:latin typeface="Arial" charset="0"/>
                <a:ea typeface="宋体" pitchFamily="2" charset="-122"/>
              </a:defRPr>
            </a:lvl1pPr>
            <a:lvl2pPr marL="742950" indent="-285750" algn="l">
              <a:defRPr>
                <a:solidFill>
                  <a:schemeClr val="tx1"/>
                </a:solidFill>
                <a:latin typeface="Arial" charset="0"/>
                <a:ea typeface="宋体" pitchFamily="2" charset="-122"/>
              </a:defRPr>
            </a:lvl2pPr>
            <a:lvl3pPr marL="1143000" indent="-228600" algn="l">
              <a:defRPr>
                <a:solidFill>
                  <a:schemeClr val="tx1"/>
                </a:solidFill>
                <a:latin typeface="Arial" charset="0"/>
                <a:ea typeface="宋体" pitchFamily="2" charset="-122"/>
              </a:defRPr>
            </a:lvl3pPr>
            <a:lvl4pPr marL="1600200" indent="-228600" algn="l">
              <a:defRPr>
                <a:solidFill>
                  <a:schemeClr val="tx1"/>
                </a:solidFill>
                <a:latin typeface="Arial" charset="0"/>
                <a:ea typeface="宋体" pitchFamily="2" charset="-122"/>
              </a:defRPr>
            </a:lvl4pPr>
            <a:lvl5pPr marL="2057400" indent="-228600" algn="l">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marL="0" marR="0" lvl="0" indent="0" algn="r" defTabSz="371681" rtl="0" eaLnBrk="1" fontAlgn="auto" latinLnBrk="0" hangingPunct="1">
              <a:lnSpc>
                <a:spcPct val="100000"/>
              </a:lnSpc>
              <a:spcBef>
                <a:spcPts val="0"/>
              </a:spcBef>
              <a:spcAft>
                <a:spcPts val="0"/>
              </a:spcAft>
              <a:buClrTx/>
              <a:buSzTx/>
              <a:buFontTx/>
              <a:buNone/>
              <a:tabLst/>
              <a:defRPr/>
            </a:pPr>
            <a:fld id="{7A53F4A3-E802-426E-A3E1-DA2A42993F21}" type="slidenum">
              <a:rPr kumimoji="0" lang="en-US" altLang="zh-CN" sz="1200" b="0" i="0" u="none" strike="noStrike" kern="1200" cap="none" spc="0" normalizeH="0" baseline="0" noProof="0">
                <a:ln>
                  <a:noFill/>
                </a:ln>
                <a:solidFill>
                  <a:prstClr val="black"/>
                </a:solidFill>
                <a:effectLst/>
                <a:uLnTx/>
                <a:uFillTx/>
                <a:latin typeface="Arial" charset="0"/>
                <a:ea typeface="宋体" pitchFamily="2" charset="-122"/>
                <a:cs typeface="+mn-cs"/>
              </a:rPr>
              <a:pPr marL="0" marR="0" lvl="0" indent="0" algn="r" defTabSz="371681" rtl="0" eaLnBrk="1" fontAlgn="auto" latinLnBrk="0" hangingPunct="1">
                <a:lnSpc>
                  <a:spcPct val="100000"/>
                </a:lnSpc>
                <a:spcBef>
                  <a:spcPts val="0"/>
                </a:spcBef>
                <a:spcAft>
                  <a:spcPts val="0"/>
                </a:spcAft>
                <a:buClrTx/>
                <a:buSzTx/>
                <a:buFontTx/>
                <a:buNone/>
                <a:tabLst/>
                <a:defRPr/>
              </a:pPr>
              <a:t>15</a:t>
            </a:fld>
            <a:endParaRPr kumimoji="0" lang="en-US" altLang="zh-CN" sz="1200" b="0" i="0" u="none" strike="noStrike" kern="1200" cap="none" spc="0" normalizeH="0" baseline="0" noProof="0">
              <a:ln>
                <a:noFill/>
              </a:ln>
              <a:solidFill>
                <a:prstClr val="black"/>
              </a:solidFill>
              <a:effectLst/>
              <a:uLnTx/>
              <a:uFillTx/>
              <a:latin typeface="Arial" charset="0"/>
              <a:ea typeface="宋体" pitchFamily="2" charset="-122"/>
              <a:cs typeface="+mn-cs"/>
            </a:endParaRPr>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p:txBody>
          <a:bodyPr/>
          <a:lstStyle/>
          <a:p>
            <a:pPr defTabSz="368930">
              <a:defRPr/>
            </a:pPr>
            <a:endParaRPr lang="ru-RU" dirty="0"/>
          </a:p>
        </p:txBody>
      </p:sp>
    </p:spTree>
    <p:extLst>
      <p:ext uri="{BB962C8B-B14F-4D97-AF65-F5344CB8AC3E}">
        <p14:creationId xmlns:p14="http://schemas.microsoft.com/office/powerpoint/2010/main" val="14144801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oleObject" Target="../embeddings/oleObject8.bin"/><Relationship Id="rId2" Type="http://schemas.openxmlformats.org/officeDocument/2006/relationships/tags" Target="../tags/tag8.xml"/><Relationship Id="rId1" Type="http://schemas.openxmlformats.org/officeDocument/2006/relationships/vmlDrawing" Target="../drawings/vmlDrawing3.vml"/><Relationship Id="rId6" Type="http://schemas.openxmlformats.org/officeDocument/2006/relationships/image" Target="../media/image4.emf"/><Relationship Id="rId5" Type="http://schemas.openxmlformats.org/officeDocument/2006/relationships/oleObject" Target="../embeddings/oleObject7.bin"/><Relationship Id="rId4"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oleObject" Target="../embeddings/oleObject10.bin"/><Relationship Id="rId2" Type="http://schemas.openxmlformats.org/officeDocument/2006/relationships/tags" Target="../tags/tag10.xml"/><Relationship Id="rId1" Type="http://schemas.openxmlformats.org/officeDocument/2006/relationships/vmlDrawing" Target="../drawings/vmlDrawing4.vml"/><Relationship Id="rId6" Type="http://schemas.openxmlformats.org/officeDocument/2006/relationships/image" Target="../media/image4.emf"/><Relationship Id="rId5" Type="http://schemas.openxmlformats.org/officeDocument/2006/relationships/oleObject" Target="../embeddings/oleObject9.bin"/><Relationship Id="rId4"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oleObject" Target="../embeddings/oleObject12.bin"/><Relationship Id="rId2" Type="http://schemas.openxmlformats.org/officeDocument/2006/relationships/tags" Target="../tags/tag12.xml"/><Relationship Id="rId1" Type="http://schemas.openxmlformats.org/officeDocument/2006/relationships/vmlDrawing" Target="../drawings/vmlDrawing5.vml"/><Relationship Id="rId6" Type="http://schemas.openxmlformats.org/officeDocument/2006/relationships/image" Target="../media/image4.emf"/><Relationship Id="rId5" Type="http://schemas.openxmlformats.org/officeDocument/2006/relationships/oleObject" Target="../embeddings/oleObject11.bin"/><Relationship Id="rId4"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oleObject" Target="../embeddings/oleObject14.bin"/><Relationship Id="rId2" Type="http://schemas.openxmlformats.org/officeDocument/2006/relationships/tags" Target="../tags/tag14.xml"/><Relationship Id="rId1" Type="http://schemas.openxmlformats.org/officeDocument/2006/relationships/vmlDrawing" Target="../drawings/vmlDrawing6.vml"/><Relationship Id="rId6" Type="http://schemas.openxmlformats.org/officeDocument/2006/relationships/image" Target="../media/image4.emf"/><Relationship Id="rId5" Type="http://schemas.openxmlformats.org/officeDocument/2006/relationships/oleObject" Target="../embeddings/oleObject13.bin"/><Relationship Id="rId4"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oleObject" Target="../embeddings/oleObject16.bin"/><Relationship Id="rId2" Type="http://schemas.openxmlformats.org/officeDocument/2006/relationships/tags" Target="../tags/tag16.xml"/><Relationship Id="rId1" Type="http://schemas.openxmlformats.org/officeDocument/2006/relationships/vmlDrawing" Target="../drawings/vmlDrawing7.vml"/><Relationship Id="rId6" Type="http://schemas.openxmlformats.org/officeDocument/2006/relationships/image" Target="../media/image4.emf"/><Relationship Id="rId5" Type="http://schemas.openxmlformats.org/officeDocument/2006/relationships/oleObject" Target="../embeddings/oleObject15.bin"/><Relationship Id="rId4"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oleObject" Target="../embeddings/oleObject18.bin"/><Relationship Id="rId2" Type="http://schemas.openxmlformats.org/officeDocument/2006/relationships/tags" Target="../tags/tag18.xml"/><Relationship Id="rId1" Type="http://schemas.openxmlformats.org/officeDocument/2006/relationships/vmlDrawing" Target="../drawings/vmlDrawing8.vml"/><Relationship Id="rId6" Type="http://schemas.openxmlformats.org/officeDocument/2006/relationships/image" Target="../media/image4.emf"/><Relationship Id="rId5" Type="http://schemas.openxmlformats.org/officeDocument/2006/relationships/oleObject" Target="../embeddings/oleObject17.bin"/><Relationship Id="rId4"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oleObject" Target="../embeddings/oleObject20.bin"/><Relationship Id="rId2" Type="http://schemas.openxmlformats.org/officeDocument/2006/relationships/tags" Target="../tags/tag20.xml"/><Relationship Id="rId1" Type="http://schemas.openxmlformats.org/officeDocument/2006/relationships/vmlDrawing" Target="../drawings/vmlDrawing9.vml"/><Relationship Id="rId6" Type="http://schemas.openxmlformats.org/officeDocument/2006/relationships/image" Target="../media/image4.emf"/><Relationship Id="rId5" Type="http://schemas.openxmlformats.org/officeDocument/2006/relationships/oleObject" Target="../embeddings/oleObject19.bin"/><Relationship Id="rId4"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23.xml"/><Relationship Id="rId7" Type="http://schemas.openxmlformats.org/officeDocument/2006/relationships/oleObject" Target="../embeddings/oleObject22.bin"/><Relationship Id="rId2" Type="http://schemas.openxmlformats.org/officeDocument/2006/relationships/tags" Target="../tags/tag22.xml"/><Relationship Id="rId1" Type="http://schemas.openxmlformats.org/officeDocument/2006/relationships/vmlDrawing" Target="../drawings/vmlDrawing10.vml"/><Relationship Id="rId6" Type="http://schemas.openxmlformats.org/officeDocument/2006/relationships/image" Target="../media/image4.emf"/><Relationship Id="rId5" Type="http://schemas.openxmlformats.org/officeDocument/2006/relationships/oleObject" Target="../embeddings/oleObject21.bin"/><Relationship Id="rId4"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4.xml"/><Relationship Id="rId1" Type="http://schemas.openxmlformats.org/officeDocument/2006/relationships/vmlDrawing" Target="../drawings/vmlDrawing11.vml"/><Relationship Id="rId5" Type="http://schemas.openxmlformats.org/officeDocument/2006/relationships/image" Target="../media/image4.emf"/><Relationship Id="rId4" Type="http://schemas.openxmlformats.org/officeDocument/2006/relationships/oleObject" Target="../embeddings/oleObject23.bin"/></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6256DD81-0B25-4AF6-9ACB-7281F3514A52}" type="datetimeFigureOut">
              <a:rPr lang="ru-RU" smtClean="0"/>
              <a:t>13.10.2020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503108313"/>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56DD81-0B25-4AF6-9ACB-7281F3514A52}" type="datetimeFigureOut">
              <a:rPr lang="ru-RU" smtClean="0"/>
              <a:t>13.10.2020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885390711"/>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256DD81-0B25-4AF6-9ACB-7281F3514A52}" type="datetimeFigureOut">
              <a:rPr lang="ru-RU" smtClean="0"/>
              <a:t>13.10.2020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659764878"/>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Обложка">
    <p:spTree>
      <p:nvGrpSpPr>
        <p:cNvPr id="1" name=""/>
        <p:cNvGrpSpPr/>
        <p:nvPr/>
      </p:nvGrpSpPr>
      <p:grpSpPr>
        <a:xfrm>
          <a:off x="0" y="0"/>
          <a:ext cx="0" cy="0"/>
          <a:chOff x="0" y="0"/>
          <a:chExt cx="0" cy="0"/>
        </a:xfrm>
      </p:grpSpPr>
      <p:sp>
        <p:nvSpPr>
          <p:cNvPr id="14" name="Заголовок 1"/>
          <p:cNvSpPr>
            <a:spLocks noGrp="1"/>
          </p:cNvSpPr>
          <p:nvPr>
            <p:ph type="ctrTitle" hasCustomPrompt="1"/>
          </p:nvPr>
        </p:nvSpPr>
        <p:spPr>
          <a:xfrm>
            <a:off x="736715" y="3136612"/>
            <a:ext cx="7661561" cy="584775"/>
          </a:xfrm>
          <a:prstGeom prst="rect">
            <a:avLst/>
          </a:prstGeom>
        </p:spPr>
        <p:txBody>
          <a:bodyPr wrap="square" anchor="ctr">
            <a:spAutoFit/>
          </a:bodyPr>
          <a:lstStyle>
            <a:lvl1pPr>
              <a:lnSpc>
                <a:spcPct val="100000"/>
              </a:lnSpc>
              <a:defRPr lang="en-GB" sz="3200" b="0" dirty="0">
                <a:solidFill>
                  <a:srgbClr val="2868A4"/>
                </a:solidFill>
                <a:latin typeface="+mn-lt"/>
                <a:ea typeface="+mn-ea"/>
                <a:cs typeface="+mn-cs"/>
              </a:defRPr>
            </a:lvl1pPr>
          </a:lstStyle>
          <a:p>
            <a:pPr marL="0" lvl="0" defTabSz="372986"/>
            <a:r>
              <a:rPr lang="ru-RU" dirty="0"/>
              <a:t>Наименование проекта</a:t>
            </a:r>
            <a:endParaRPr lang="en-GB" dirty="0"/>
          </a:p>
        </p:txBody>
      </p:sp>
      <p:sp>
        <p:nvSpPr>
          <p:cNvPr id="22" name="Подзаголовок 2">
            <a:extLst>
              <a:ext uri="{FF2B5EF4-FFF2-40B4-BE49-F238E27FC236}">
                <a16:creationId xmlns:a16="http://schemas.microsoft.com/office/drawing/2014/main" id="{538DCBED-2335-4678-8F83-B693E2206D5C}"/>
              </a:ext>
            </a:extLst>
          </p:cNvPr>
          <p:cNvSpPr>
            <a:spLocks noGrp="1"/>
          </p:cNvSpPr>
          <p:nvPr>
            <p:ph type="subTitle" idx="1" hasCustomPrompt="1"/>
          </p:nvPr>
        </p:nvSpPr>
        <p:spPr>
          <a:xfrm>
            <a:off x="736715" y="6010331"/>
            <a:ext cx="2539145" cy="306982"/>
          </a:xfrm>
          <a:prstGeom prst="rect">
            <a:avLst/>
          </a:prstGeom>
        </p:spPr>
        <p:txBody>
          <a:bodyPr anchor="ctr"/>
          <a:lstStyle>
            <a:lvl1pPr marL="0" indent="0">
              <a:buNone/>
              <a:defRPr lang="en-GB" sz="1600" b="0">
                <a:solidFill>
                  <a:schemeClr val="tx1">
                    <a:lumMod val="65000"/>
                    <a:lumOff val="35000"/>
                  </a:schemeClr>
                </a:solidFill>
                <a:latin typeface="Segoe UI Semilight" panose="020B0402040204020203" pitchFamily="34" charset="0"/>
                <a:ea typeface="+mj-ea"/>
                <a:cs typeface="Segoe UI Semilight" panose="020B0402040204020203" pitchFamily="34" charset="0"/>
              </a:defRPr>
            </a:lvl1pPr>
          </a:lstStyle>
          <a:p>
            <a:pPr marL="57159" lvl="0" indent="-285750">
              <a:lnSpc>
                <a:spcPct val="100000"/>
              </a:lnSpc>
              <a:spcBef>
                <a:spcPct val="0"/>
              </a:spcBef>
              <a:spcAft>
                <a:spcPts val="600"/>
              </a:spcAft>
            </a:pPr>
            <a:r>
              <a:rPr lang="ru-RU" dirty="0"/>
              <a:t>Дата</a:t>
            </a:r>
            <a:endParaRPr lang="en-GB" dirty="0"/>
          </a:p>
        </p:txBody>
      </p:sp>
    </p:spTree>
    <p:extLst>
      <p:ext uri="{BB962C8B-B14F-4D97-AF65-F5344CB8AC3E}">
        <p14:creationId xmlns:p14="http://schemas.microsoft.com/office/powerpoint/2010/main" val="2485050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без примечаний">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226234" y="212889"/>
            <a:ext cx="11702530" cy="565012"/>
          </a:xfrm>
          <a:prstGeom prst="rect">
            <a:avLst/>
          </a:prstGeom>
          <a:noFill/>
        </p:spPr>
        <p:txBody>
          <a:bodyPr vert="horz" lIns="91440" tIns="45720" rIns="91440" bIns="45720" rtlCol="0" anchor="ctr">
            <a:noAutofit/>
          </a:bodyPr>
          <a:lstStyle>
            <a:lvl1pPr marL="0" indent="0" algn="l">
              <a:lnSpc>
                <a:spcPct val="100000"/>
              </a:lnSpc>
              <a:defRPr sz="24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0" y="6600287"/>
            <a:ext cx="505403" cy="234470"/>
          </a:xfrm>
          <a:prstGeom prst="rect">
            <a:avLst/>
          </a:prstGeom>
        </p:spPr>
        <p:txBody>
          <a:bodyPr vert="horz" lIns="91440" tIns="45720" rIns="91440" bIns="45720" rtlCol="0" anchor="ctr"/>
          <a:lstStyle>
            <a:lvl1pPr algn="r">
              <a:defRPr sz="1100">
                <a:solidFill>
                  <a:schemeClr val="accent1"/>
                </a:solidFill>
              </a:defRPr>
            </a:lvl1pPr>
          </a:lstStyle>
          <a:p>
            <a:fld id="{CFCCB99F-92C9-44CB-BFF7-A591374D8AE5}" type="slidenum">
              <a:rPr lang="en-GB" smtClean="0"/>
              <a:pPr/>
              <a:t>‹#›</a:t>
            </a:fld>
            <a:endParaRPr lang="en-GB" dirty="0"/>
          </a:p>
        </p:txBody>
      </p:sp>
    </p:spTree>
    <p:extLst>
      <p:ext uri="{BB962C8B-B14F-4D97-AF65-F5344CB8AC3E}">
        <p14:creationId xmlns:p14="http://schemas.microsoft.com/office/powerpoint/2010/main" val="2972330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Заголовок раздела">
    <p:spTree>
      <p:nvGrpSpPr>
        <p:cNvPr id="1" name=""/>
        <p:cNvGrpSpPr/>
        <p:nvPr/>
      </p:nvGrpSpPr>
      <p:grpSpPr>
        <a:xfrm>
          <a:off x="0" y="0"/>
          <a:ext cx="0" cy="0"/>
          <a:chOff x="0" y="0"/>
          <a:chExt cx="0" cy="0"/>
        </a:xfrm>
      </p:grpSpPr>
      <p:sp>
        <p:nvSpPr>
          <p:cNvPr id="6" name="Прямоугольник 5"/>
          <p:cNvSpPr/>
          <p:nvPr/>
        </p:nvSpPr>
        <p:spPr>
          <a:xfrm>
            <a:off x="646121" y="517427"/>
            <a:ext cx="10894715"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635959" y="6357755"/>
            <a:ext cx="10920084"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509"/>
          </a:p>
        </p:txBody>
      </p:sp>
    </p:spTree>
    <p:extLst>
      <p:ext uri="{BB962C8B-B14F-4D97-AF65-F5344CB8AC3E}">
        <p14:creationId xmlns:p14="http://schemas.microsoft.com/office/powerpoint/2010/main" val="3429258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34"/>
            <a:ext cx="10363200" cy="1470025"/>
          </a:xfrm>
        </p:spPr>
        <p:txBody>
          <a:bodyPr/>
          <a:lstStyle/>
          <a:p>
            <a:r>
              <a:rPr lang="ru-RU"/>
              <a:t>Образец заголовка</a:t>
            </a:r>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342883" indent="0" algn="ctr">
              <a:buNone/>
              <a:defRPr>
                <a:solidFill>
                  <a:schemeClr val="tx1">
                    <a:tint val="75000"/>
                  </a:schemeClr>
                </a:solidFill>
              </a:defRPr>
            </a:lvl2pPr>
            <a:lvl3pPr marL="685766" indent="0" algn="ctr">
              <a:buNone/>
              <a:defRPr>
                <a:solidFill>
                  <a:schemeClr val="tx1">
                    <a:tint val="75000"/>
                  </a:schemeClr>
                </a:solidFill>
              </a:defRPr>
            </a:lvl3pPr>
            <a:lvl4pPr marL="1028648" indent="0" algn="ctr">
              <a:buNone/>
              <a:defRPr>
                <a:solidFill>
                  <a:schemeClr val="tx1">
                    <a:tint val="75000"/>
                  </a:schemeClr>
                </a:solidFill>
              </a:defRPr>
            </a:lvl4pPr>
            <a:lvl5pPr marL="1371532" indent="0" algn="ctr">
              <a:buNone/>
              <a:defRPr>
                <a:solidFill>
                  <a:schemeClr val="tx1">
                    <a:tint val="75000"/>
                  </a:schemeClr>
                </a:solidFill>
              </a:defRPr>
            </a:lvl5pPr>
            <a:lvl6pPr marL="1714415" indent="0" algn="ctr">
              <a:buNone/>
              <a:defRPr>
                <a:solidFill>
                  <a:schemeClr val="tx1">
                    <a:tint val="75000"/>
                  </a:schemeClr>
                </a:solidFill>
              </a:defRPr>
            </a:lvl6pPr>
            <a:lvl7pPr marL="2057297" indent="0" algn="ctr">
              <a:buNone/>
              <a:defRPr>
                <a:solidFill>
                  <a:schemeClr val="tx1">
                    <a:tint val="75000"/>
                  </a:schemeClr>
                </a:solidFill>
              </a:defRPr>
            </a:lvl7pPr>
            <a:lvl8pPr marL="2400180" indent="0" algn="ctr">
              <a:buNone/>
              <a:defRPr>
                <a:solidFill>
                  <a:schemeClr val="tx1">
                    <a:tint val="75000"/>
                  </a:schemeClr>
                </a:solidFill>
              </a:defRPr>
            </a:lvl8pPr>
            <a:lvl9pPr marL="2743063"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158915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633260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9"/>
            <a:ext cx="10363200" cy="1362075"/>
          </a:xfrm>
        </p:spPr>
        <p:txBody>
          <a:bodyPr anchor="t"/>
          <a:lstStyle>
            <a:lvl1pPr algn="l">
              <a:defRPr sz="3000" b="1" cap="all"/>
            </a:lvl1pPr>
          </a:lstStyle>
          <a:p>
            <a:r>
              <a:rPr lang="ru-RU"/>
              <a:t>Образец заголовка</a:t>
            </a:r>
          </a:p>
        </p:txBody>
      </p:sp>
      <p:sp>
        <p:nvSpPr>
          <p:cNvPr id="3" name="Текст 2"/>
          <p:cNvSpPr>
            <a:spLocks noGrp="1"/>
          </p:cNvSpPr>
          <p:nvPr>
            <p:ph type="body" idx="1"/>
          </p:nvPr>
        </p:nvSpPr>
        <p:spPr>
          <a:xfrm>
            <a:off x="963084" y="2906713"/>
            <a:ext cx="10363200" cy="1500187"/>
          </a:xfrm>
        </p:spPr>
        <p:txBody>
          <a:bodyPr anchor="b"/>
          <a:lstStyle>
            <a:lvl1pPr marL="0" indent="0">
              <a:buNone/>
              <a:defRPr sz="1500">
                <a:solidFill>
                  <a:schemeClr val="tx1">
                    <a:tint val="75000"/>
                  </a:schemeClr>
                </a:solidFill>
              </a:defRPr>
            </a:lvl1pPr>
            <a:lvl2pPr marL="342883" indent="0">
              <a:buNone/>
              <a:defRPr sz="1351">
                <a:solidFill>
                  <a:schemeClr val="tx1">
                    <a:tint val="75000"/>
                  </a:schemeClr>
                </a:solidFill>
              </a:defRPr>
            </a:lvl2pPr>
            <a:lvl3pPr marL="685766" indent="0">
              <a:buNone/>
              <a:defRPr sz="1200">
                <a:solidFill>
                  <a:schemeClr val="tx1">
                    <a:tint val="75000"/>
                  </a:schemeClr>
                </a:solidFill>
              </a:defRPr>
            </a:lvl3pPr>
            <a:lvl4pPr marL="1028648" indent="0">
              <a:buNone/>
              <a:defRPr sz="1051">
                <a:solidFill>
                  <a:schemeClr val="tx1">
                    <a:tint val="75000"/>
                  </a:schemeClr>
                </a:solidFill>
              </a:defRPr>
            </a:lvl4pPr>
            <a:lvl5pPr marL="1371532" indent="0">
              <a:buNone/>
              <a:defRPr sz="1051">
                <a:solidFill>
                  <a:schemeClr val="tx1">
                    <a:tint val="75000"/>
                  </a:schemeClr>
                </a:solidFill>
              </a:defRPr>
            </a:lvl5pPr>
            <a:lvl6pPr marL="1714415" indent="0">
              <a:buNone/>
              <a:defRPr sz="1051">
                <a:solidFill>
                  <a:schemeClr val="tx1">
                    <a:tint val="75000"/>
                  </a:schemeClr>
                </a:solidFill>
              </a:defRPr>
            </a:lvl6pPr>
            <a:lvl7pPr marL="2057297" indent="0">
              <a:buNone/>
              <a:defRPr sz="1051">
                <a:solidFill>
                  <a:schemeClr val="tx1">
                    <a:tint val="75000"/>
                  </a:schemeClr>
                </a:solidFill>
              </a:defRPr>
            </a:lvl7pPr>
            <a:lvl8pPr marL="2400180" indent="0">
              <a:buNone/>
              <a:defRPr sz="1051">
                <a:solidFill>
                  <a:schemeClr val="tx1">
                    <a:tint val="75000"/>
                  </a:schemeClr>
                </a:solidFill>
              </a:defRPr>
            </a:lvl8pPr>
            <a:lvl9pPr marL="2743063" indent="0">
              <a:buNone/>
              <a:defRPr sz="1051">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4205578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609600" y="1600206"/>
            <a:ext cx="5384800" cy="4525963"/>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97600" y="1600206"/>
            <a:ext cx="5384800" cy="4525963"/>
          </a:xfrm>
        </p:spPr>
        <p:txBody>
          <a:bodyPr/>
          <a:lstStyle>
            <a:lvl1pPr>
              <a:defRPr sz="2100"/>
            </a:lvl1pPr>
            <a:lvl2pPr>
              <a:defRPr sz="1800"/>
            </a:lvl2pPr>
            <a:lvl3pPr>
              <a:defRPr sz="1500"/>
            </a:lvl3pPr>
            <a:lvl4pPr>
              <a:defRPr sz="1351"/>
            </a:lvl4pPr>
            <a:lvl5pPr>
              <a:defRPr sz="1351"/>
            </a:lvl5pPr>
            <a:lvl6pPr>
              <a:defRPr sz="1351"/>
            </a:lvl6pPr>
            <a:lvl7pPr>
              <a:defRPr sz="1351"/>
            </a:lvl7pPr>
            <a:lvl8pPr>
              <a:defRPr sz="1351"/>
            </a:lvl8pPr>
            <a:lvl9pPr>
              <a:defRPr sz="1351"/>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2726599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609600" y="1535113"/>
            <a:ext cx="5386917" cy="639762"/>
          </a:xfrm>
        </p:spPr>
        <p:txBody>
          <a:bodyPr anchor="b"/>
          <a:lstStyle>
            <a:lvl1pPr marL="0" indent="0">
              <a:buNone/>
              <a:defRPr sz="1800" b="1"/>
            </a:lvl1pPr>
            <a:lvl2pPr marL="342883" indent="0">
              <a:buNone/>
              <a:defRPr sz="1500" b="1"/>
            </a:lvl2pPr>
            <a:lvl3pPr marL="685766" indent="0">
              <a:buNone/>
              <a:defRPr sz="1351" b="1"/>
            </a:lvl3pPr>
            <a:lvl4pPr marL="1028648"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3" indent="0">
              <a:buNone/>
              <a:defRPr sz="1200" b="1"/>
            </a:lvl9pPr>
          </a:lstStyle>
          <a:p>
            <a:pPr lvl="0"/>
            <a:r>
              <a:rPr lang="ru-RU"/>
              <a:t>Образец текста</a:t>
            </a:r>
          </a:p>
        </p:txBody>
      </p:sp>
      <p:sp>
        <p:nvSpPr>
          <p:cNvPr id="4" name="Объект 3"/>
          <p:cNvSpPr>
            <a:spLocks noGrp="1"/>
          </p:cNvSpPr>
          <p:nvPr>
            <p:ph sz="half" idx="2"/>
          </p:nvPr>
        </p:nvSpPr>
        <p:spPr>
          <a:xfrm>
            <a:off x="609600" y="2174875"/>
            <a:ext cx="5386917" cy="3951288"/>
          </a:xfrm>
        </p:spPr>
        <p:txBody>
          <a:bodyPr/>
          <a:lstStyle>
            <a:lvl1pPr>
              <a:defRPr sz="1800"/>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93373" y="1535113"/>
            <a:ext cx="5389033" cy="639762"/>
          </a:xfrm>
        </p:spPr>
        <p:txBody>
          <a:bodyPr anchor="b"/>
          <a:lstStyle>
            <a:lvl1pPr marL="0" indent="0">
              <a:buNone/>
              <a:defRPr sz="1800" b="1"/>
            </a:lvl1pPr>
            <a:lvl2pPr marL="342883" indent="0">
              <a:buNone/>
              <a:defRPr sz="1500" b="1"/>
            </a:lvl2pPr>
            <a:lvl3pPr marL="685766" indent="0">
              <a:buNone/>
              <a:defRPr sz="1351" b="1"/>
            </a:lvl3pPr>
            <a:lvl4pPr marL="1028648" indent="0">
              <a:buNone/>
              <a:defRPr sz="1200" b="1"/>
            </a:lvl4pPr>
            <a:lvl5pPr marL="1371532" indent="0">
              <a:buNone/>
              <a:defRPr sz="1200" b="1"/>
            </a:lvl5pPr>
            <a:lvl6pPr marL="1714415" indent="0">
              <a:buNone/>
              <a:defRPr sz="1200" b="1"/>
            </a:lvl6pPr>
            <a:lvl7pPr marL="2057297" indent="0">
              <a:buNone/>
              <a:defRPr sz="1200" b="1"/>
            </a:lvl7pPr>
            <a:lvl8pPr marL="2400180" indent="0">
              <a:buNone/>
              <a:defRPr sz="1200" b="1"/>
            </a:lvl8pPr>
            <a:lvl9pPr marL="2743063" indent="0">
              <a:buNone/>
              <a:defRPr sz="1200" b="1"/>
            </a:lvl9pPr>
          </a:lstStyle>
          <a:p>
            <a:pPr lvl="0"/>
            <a:r>
              <a:rPr lang="ru-RU"/>
              <a:t>Образец текста</a:t>
            </a:r>
          </a:p>
        </p:txBody>
      </p:sp>
      <p:sp>
        <p:nvSpPr>
          <p:cNvPr id="6" name="Объект 5"/>
          <p:cNvSpPr>
            <a:spLocks noGrp="1"/>
          </p:cNvSpPr>
          <p:nvPr>
            <p:ph sz="quarter" idx="4"/>
          </p:nvPr>
        </p:nvSpPr>
        <p:spPr>
          <a:xfrm>
            <a:off x="6193373" y="2174875"/>
            <a:ext cx="5389033" cy="3951288"/>
          </a:xfrm>
        </p:spPr>
        <p:txBody>
          <a:bodyPr/>
          <a:lstStyle>
            <a:lvl1pPr>
              <a:defRPr sz="1800"/>
            </a:lvl1pPr>
            <a:lvl2pPr>
              <a:defRPr sz="1500"/>
            </a:lvl2pPr>
            <a:lvl3pPr>
              <a:defRPr sz="1351"/>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193308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23F9C594-A5D6-4226-B0AD-065CA2FB22E0}" type="datetimeFigureOut">
              <a:rPr lang="ru-RU" smtClean="0"/>
              <a:t>13.10.2020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21426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0066677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9910691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1500" b="1"/>
            </a:lvl1pPr>
          </a:lstStyle>
          <a:p>
            <a:r>
              <a:rPr lang="ru-RU"/>
              <a:t>Образец заголовка</a:t>
            </a:r>
          </a:p>
        </p:txBody>
      </p:sp>
      <p:sp>
        <p:nvSpPr>
          <p:cNvPr id="3" name="Объект 2"/>
          <p:cNvSpPr>
            <a:spLocks noGrp="1"/>
          </p:cNvSpPr>
          <p:nvPr>
            <p:ph idx="1"/>
          </p:nvPr>
        </p:nvSpPr>
        <p:spPr>
          <a:xfrm>
            <a:off x="4766733" y="273059"/>
            <a:ext cx="6815667"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609603" y="1435103"/>
            <a:ext cx="4011084" cy="4691063"/>
          </a:xfrm>
        </p:spPr>
        <p:txBody>
          <a:bodyPr/>
          <a:lstStyle>
            <a:lvl1pPr marL="0" indent="0">
              <a:buNone/>
              <a:defRPr sz="1051"/>
            </a:lvl1pPr>
            <a:lvl2pPr marL="342883" indent="0">
              <a:buNone/>
              <a:defRPr sz="900"/>
            </a:lvl2pPr>
            <a:lvl3pPr marL="685766" indent="0">
              <a:buNone/>
              <a:defRPr sz="751"/>
            </a:lvl3pPr>
            <a:lvl4pPr marL="1028648" indent="0">
              <a:buNone/>
              <a:defRPr sz="675"/>
            </a:lvl4pPr>
            <a:lvl5pPr marL="1371532" indent="0">
              <a:buNone/>
              <a:defRPr sz="675"/>
            </a:lvl5pPr>
            <a:lvl6pPr marL="1714415" indent="0">
              <a:buNone/>
              <a:defRPr sz="675"/>
            </a:lvl6pPr>
            <a:lvl7pPr marL="2057297" indent="0">
              <a:buNone/>
              <a:defRPr sz="675"/>
            </a:lvl7pPr>
            <a:lvl8pPr marL="2400180" indent="0">
              <a:buNone/>
              <a:defRPr sz="675"/>
            </a:lvl8pPr>
            <a:lvl9pPr marL="2743063"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33343722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1500" b="1"/>
            </a:lvl1pPr>
          </a:lstStyle>
          <a:p>
            <a:r>
              <a:rPr lang="ru-RU"/>
              <a:t>Образец заголовка</a:t>
            </a:r>
          </a:p>
        </p:txBody>
      </p:sp>
      <p:sp>
        <p:nvSpPr>
          <p:cNvPr id="3" name="Рисунок 2"/>
          <p:cNvSpPr>
            <a:spLocks noGrp="1"/>
          </p:cNvSpPr>
          <p:nvPr>
            <p:ph type="pic" idx="1"/>
          </p:nvPr>
        </p:nvSpPr>
        <p:spPr>
          <a:xfrm>
            <a:off x="2389717" y="612775"/>
            <a:ext cx="7315200" cy="4114800"/>
          </a:xfrm>
        </p:spPr>
        <p:txBody>
          <a:bodyPr/>
          <a:lstStyle>
            <a:lvl1pPr marL="0" indent="0">
              <a:buNone/>
              <a:defRPr sz="2400"/>
            </a:lvl1pPr>
            <a:lvl2pPr marL="342883" indent="0">
              <a:buNone/>
              <a:defRPr sz="2100"/>
            </a:lvl2pPr>
            <a:lvl3pPr marL="685766" indent="0">
              <a:buNone/>
              <a:defRPr sz="1800"/>
            </a:lvl3pPr>
            <a:lvl4pPr marL="1028648" indent="0">
              <a:buNone/>
              <a:defRPr sz="1500"/>
            </a:lvl4pPr>
            <a:lvl5pPr marL="1371532" indent="0">
              <a:buNone/>
              <a:defRPr sz="1500"/>
            </a:lvl5pPr>
            <a:lvl6pPr marL="1714415" indent="0">
              <a:buNone/>
              <a:defRPr sz="1500"/>
            </a:lvl6pPr>
            <a:lvl7pPr marL="2057297" indent="0">
              <a:buNone/>
              <a:defRPr sz="1500"/>
            </a:lvl7pPr>
            <a:lvl8pPr marL="2400180" indent="0">
              <a:buNone/>
              <a:defRPr sz="1500"/>
            </a:lvl8pPr>
            <a:lvl9pPr marL="2743063" indent="0">
              <a:buNone/>
              <a:defRPr sz="1500"/>
            </a:lvl9pPr>
          </a:lstStyle>
          <a:p>
            <a:endParaRPr lang="ru-RU"/>
          </a:p>
        </p:txBody>
      </p:sp>
      <p:sp>
        <p:nvSpPr>
          <p:cNvPr id="4" name="Текст 3"/>
          <p:cNvSpPr>
            <a:spLocks noGrp="1"/>
          </p:cNvSpPr>
          <p:nvPr>
            <p:ph type="body" sz="half" idx="2"/>
          </p:nvPr>
        </p:nvSpPr>
        <p:spPr>
          <a:xfrm>
            <a:off x="2389717" y="5367338"/>
            <a:ext cx="7315200" cy="804862"/>
          </a:xfrm>
        </p:spPr>
        <p:txBody>
          <a:bodyPr/>
          <a:lstStyle>
            <a:lvl1pPr marL="0" indent="0">
              <a:buNone/>
              <a:defRPr sz="1051"/>
            </a:lvl1pPr>
            <a:lvl2pPr marL="342883" indent="0">
              <a:buNone/>
              <a:defRPr sz="900"/>
            </a:lvl2pPr>
            <a:lvl3pPr marL="685766" indent="0">
              <a:buNone/>
              <a:defRPr sz="751"/>
            </a:lvl3pPr>
            <a:lvl4pPr marL="1028648" indent="0">
              <a:buNone/>
              <a:defRPr sz="675"/>
            </a:lvl4pPr>
            <a:lvl5pPr marL="1371532" indent="0">
              <a:buNone/>
              <a:defRPr sz="675"/>
            </a:lvl5pPr>
            <a:lvl6pPr marL="1714415" indent="0">
              <a:buNone/>
              <a:defRPr sz="675"/>
            </a:lvl6pPr>
            <a:lvl7pPr marL="2057297" indent="0">
              <a:buNone/>
              <a:defRPr sz="675"/>
            </a:lvl7pPr>
            <a:lvl8pPr marL="2400180" indent="0">
              <a:buNone/>
              <a:defRPr sz="675"/>
            </a:lvl8pPr>
            <a:lvl9pPr marL="2743063" indent="0">
              <a:buNone/>
              <a:defRPr sz="675"/>
            </a:lvl9pPr>
          </a:lstStyle>
          <a:p>
            <a:pPr lvl="0"/>
            <a:r>
              <a:rPr lang="ru-RU"/>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27788646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28224090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7"/>
            <a:ext cx="27432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609600" y="274647"/>
            <a:ext cx="80264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5DE3468-CEDC-4B51-A5C5-834CE232725E}" type="slidenum">
              <a:rPr lang="ru-RU" smtClean="0"/>
              <a:t>‹#›</a:t>
            </a:fld>
            <a:endParaRPr lang="ru-RU"/>
          </a:p>
        </p:txBody>
      </p:sp>
    </p:spTree>
    <p:extLst>
      <p:ext uri="{BB962C8B-B14F-4D97-AF65-F5344CB8AC3E}">
        <p14:creationId xmlns:p14="http://schemas.microsoft.com/office/powerpoint/2010/main" val="533717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cSld name="вывод справа ">
    <p:spTree>
      <p:nvGrpSpPr>
        <p:cNvPr id="1" name=""/>
        <p:cNvGrpSpPr/>
        <p:nvPr/>
      </p:nvGrpSpPr>
      <p:grpSpPr>
        <a:xfrm>
          <a:off x="0" y="0"/>
          <a:ext cx="0" cy="0"/>
          <a:chOff x="0" y="0"/>
          <a:chExt cx="0" cy="0"/>
        </a:xfrm>
      </p:grpSpPr>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12" name="Объект 2">
            <a:extLst>
              <a:ext uri="{FF2B5EF4-FFF2-40B4-BE49-F238E27FC236}">
                <a16:creationId xmlns:a16="http://schemas.microsoft.com/office/drawing/2014/main" id="{F822D7FF-FD66-4F7E-AF0E-25C8ACD6C44E}"/>
              </a:ext>
            </a:extLst>
          </p:cNvPr>
          <p:cNvSpPr>
            <a:spLocks noGrp="1"/>
          </p:cNvSpPr>
          <p:nvPr>
            <p:ph idx="11" hasCustomPrompt="1"/>
          </p:nvPr>
        </p:nvSpPr>
        <p:spPr>
          <a:xfrm>
            <a:off x="27825" y="6290965"/>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5647221B-A6CB-4725-BFCF-2852A728E333}"/>
              </a:ext>
            </a:extLst>
          </p:cNvPr>
          <p:cNvSpPr>
            <a:spLocks noGrp="1"/>
          </p:cNvSpPr>
          <p:nvPr>
            <p:ph idx="10" hasCustomPrompt="1"/>
          </p:nvPr>
        </p:nvSpPr>
        <p:spPr>
          <a:xfrm>
            <a:off x="8950037" y="1190626"/>
            <a:ext cx="2881603" cy="5064701"/>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214313"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
        <p:nvSpPr>
          <p:cNvPr id="11" name="Номер слайда 5">
            <a:extLst>
              <a:ext uri="{FF2B5EF4-FFF2-40B4-BE49-F238E27FC236}">
                <a16:creationId xmlns:a16="http://schemas.microsoft.com/office/drawing/2014/main" id="{C7BF3D39-2DD0-445F-A357-4A6009AE3430}"/>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Tree>
    <p:extLst>
      <p:ext uri="{BB962C8B-B14F-4D97-AF65-F5344CB8AC3E}">
        <p14:creationId xmlns:p14="http://schemas.microsoft.com/office/powerpoint/2010/main" val="387721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Обложка">
    <p:spTree>
      <p:nvGrpSpPr>
        <p:cNvPr id="1" name=""/>
        <p:cNvGrpSpPr/>
        <p:nvPr/>
      </p:nvGrpSpPr>
      <p:grpSpPr>
        <a:xfrm>
          <a:off x="0" y="0"/>
          <a:ext cx="0" cy="0"/>
          <a:chOff x="0" y="0"/>
          <a:chExt cx="0" cy="0"/>
        </a:xfrm>
      </p:grpSpPr>
      <p:sp>
        <p:nvSpPr>
          <p:cNvPr id="14" name="Заголовок 1"/>
          <p:cNvSpPr>
            <a:spLocks noGrp="1"/>
          </p:cNvSpPr>
          <p:nvPr>
            <p:ph type="ctrTitle" hasCustomPrompt="1"/>
          </p:nvPr>
        </p:nvSpPr>
        <p:spPr>
          <a:xfrm>
            <a:off x="736717" y="3198169"/>
            <a:ext cx="7661561" cy="461665"/>
          </a:xfrm>
          <a:prstGeom prst="rect">
            <a:avLst/>
          </a:prstGeom>
        </p:spPr>
        <p:txBody>
          <a:bodyPr wrap="square" anchor="ctr">
            <a:spAutoFit/>
          </a:bodyPr>
          <a:lstStyle>
            <a:lvl1pPr>
              <a:lnSpc>
                <a:spcPct val="100000"/>
              </a:lnSpc>
              <a:defRPr lang="en-GB" sz="2400" b="0" dirty="0">
                <a:solidFill>
                  <a:srgbClr val="2868A4"/>
                </a:solidFill>
                <a:latin typeface="+mn-lt"/>
                <a:ea typeface="+mn-ea"/>
                <a:cs typeface="+mn-cs"/>
              </a:defRPr>
            </a:lvl1pPr>
          </a:lstStyle>
          <a:p>
            <a:pPr marL="0" lvl="0" defTabSz="279740"/>
            <a:r>
              <a:rPr lang="ru-RU" dirty="0"/>
              <a:t>Наименование проекта</a:t>
            </a:r>
            <a:endParaRPr lang="en-GB" dirty="0"/>
          </a:p>
        </p:txBody>
      </p:sp>
      <p:sp>
        <p:nvSpPr>
          <p:cNvPr id="22" name="Подзаголовок 2">
            <a:extLst>
              <a:ext uri="{FF2B5EF4-FFF2-40B4-BE49-F238E27FC236}">
                <a16:creationId xmlns:a16="http://schemas.microsoft.com/office/drawing/2014/main" id="{538DCBED-2335-4678-8F83-B693E2206D5C}"/>
              </a:ext>
            </a:extLst>
          </p:cNvPr>
          <p:cNvSpPr>
            <a:spLocks noGrp="1"/>
          </p:cNvSpPr>
          <p:nvPr>
            <p:ph type="subTitle" idx="1" hasCustomPrompt="1"/>
          </p:nvPr>
        </p:nvSpPr>
        <p:spPr>
          <a:xfrm>
            <a:off x="736717" y="6010331"/>
            <a:ext cx="2539145" cy="306982"/>
          </a:xfrm>
          <a:prstGeom prst="rect">
            <a:avLst/>
          </a:prstGeom>
        </p:spPr>
        <p:txBody>
          <a:bodyPr anchor="ctr"/>
          <a:lstStyle>
            <a:lvl1pPr marL="0" indent="0">
              <a:buNone/>
              <a:defRPr lang="en-GB" sz="1200" b="0">
                <a:solidFill>
                  <a:schemeClr val="tx1">
                    <a:lumMod val="65000"/>
                    <a:lumOff val="35000"/>
                  </a:schemeClr>
                </a:solidFill>
                <a:latin typeface="Segoe UI Semilight" panose="020B0402040204020203" pitchFamily="34" charset="0"/>
                <a:ea typeface="+mj-ea"/>
                <a:cs typeface="Segoe UI Semilight" panose="020B0402040204020203" pitchFamily="34" charset="0"/>
              </a:defRPr>
            </a:lvl1pPr>
          </a:lstStyle>
          <a:p>
            <a:pPr marL="42869" lvl="0" indent="-214313">
              <a:lnSpc>
                <a:spcPct val="100000"/>
              </a:lnSpc>
              <a:spcBef>
                <a:spcPct val="0"/>
              </a:spcBef>
              <a:spcAft>
                <a:spcPts val="450"/>
              </a:spcAft>
            </a:pPr>
            <a:r>
              <a:rPr lang="ru-RU" dirty="0"/>
              <a:t>Дата</a:t>
            </a:r>
            <a:endParaRPr lang="en-GB" dirty="0"/>
          </a:p>
        </p:txBody>
      </p:sp>
      <p:pic>
        <p:nvPicPr>
          <p:cNvPr id="12" name="Рисунок 11">
            <a:extLst>
              <a:ext uri="{FF2B5EF4-FFF2-40B4-BE49-F238E27FC236}">
                <a16:creationId xmlns:a16="http://schemas.microsoft.com/office/drawing/2014/main" id="{CFD63E91-F7D9-46B4-8EC8-17A318A9C1C9}"/>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r="21416" b="29091"/>
          <a:stretch/>
        </p:blipFill>
        <p:spPr>
          <a:xfrm>
            <a:off x="6267637" y="2540000"/>
            <a:ext cx="5924367" cy="4318000"/>
          </a:xfrm>
          <a:prstGeom prst="rect">
            <a:avLst/>
          </a:prstGeom>
        </p:spPr>
      </p:pic>
      <p:pic>
        <p:nvPicPr>
          <p:cNvPr id="11" name="Рисунок 10">
            <a:extLst>
              <a:ext uri="{FF2B5EF4-FFF2-40B4-BE49-F238E27FC236}">
                <a16:creationId xmlns:a16="http://schemas.microsoft.com/office/drawing/2014/main" id="{3819F6FC-AA13-40B6-97AB-56E224DB6E28}"/>
              </a:ext>
            </a:extLst>
          </p:cNvPr>
          <p:cNvPicPr>
            <a:picLocks noChangeAspect="1"/>
          </p:cNvPicPr>
          <p:nvPr/>
        </p:nvPicPr>
        <p:blipFill>
          <a:blip r:embed="rId3" cstate="print"/>
          <a:stretch>
            <a:fillRect/>
          </a:stretch>
        </p:blipFill>
        <p:spPr>
          <a:xfrm>
            <a:off x="614877" y="586717"/>
            <a:ext cx="5259555" cy="807079"/>
          </a:xfrm>
          <a:prstGeom prst="rect">
            <a:avLst/>
          </a:prstGeom>
        </p:spPr>
      </p:pic>
    </p:spTree>
    <p:extLst>
      <p:ext uri="{BB962C8B-B14F-4D97-AF65-F5344CB8AC3E}">
        <p14:creationId xmlns:p14="http://schemas.microsoft.com/office/powerpoint/2010/main" val="334133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Наименование раздела">
    <p:spTree>
      <p:nvGrpSpPr>
        <p:cNvPr id="1" name=""/>
        <p:cNvGrpSpPr/>
        <p:nvPr/>
      </p:nvGrpSpPr>
      <p:grpSpPr>
        <a:xfrm>
          <a:off x="0" y="0"/>
          <a:ext cx="0" cy="0"/>
          <a:chOff x="0" y="0"/>
          <a:chExt cx="0" cy="0"/>
        </a:xfrm>
      </p:grpSpPr>
      <p:sp>
        <p:nvSpPr>
          <p:cNvPr id="12" name="Заголовок 1"/>
          <p:cNvSpPr>
            <a:spLocks noGrp="1"/>
          </p:cNvSpPr>
          <p:nvPr>
            <p:ph type="title" hasCustomPrompt="1"/>
          </p:nvPr>
        </p:nvSpPr>
        <p:spPr>
          <a:xfrm>
            <a:off x="1455541" y="3108009"/>
            <a:ext cx="6165320" cy="489025"/>
          </a:xfrm>
          <a:prstGeom prst="rect">
            <a:avLst/>
          </a:prstGeom>
        </p:spPr>
        <p:txBody>
          <a:bodyPr anchor="ctr"/>
          <a:lstStyle>
            <a:lvl1pPr>
              <a:lnSpc>
                <a:spcPct val="100000"/>
              </a:lnSpc>
              <a:spcAft>
                <a:spcPts val="450"/>
              </a:spcAft>
              <a:defRPr lang="ru-RU" sz="1500" b="0" dirty="0">
                <a:solidFill>
                  <a:srgbClr val="2868A4"/>
                </a:solidFill>
                <a:latin typeface="+mn-lt"/>
              </a:defRPr>
            </a:lvl1pPr>
          </a:lstStyle>
          <a:p>
            <a:pPr marL="0" lvl="0"/>
            <a:r>
              <a:rPr lang="ru-RU" dirty="0"/>
              <a:t>Наименование раздела</a:t>
            </a:r>
          </a:p>
        </p:txBody>
      </p:sp>
      <p:sp>
        <p:nvSpPr>
          <p:cNvPr id="15" name="Прямоугольник 14">
            <a:extLst>
              <a:ext uri="{FF2B5EF4-FFF2-40B4-BE49-F238E27FC236}">
                <a16:creationId xmlns:a16="http://schemas.microsoft.com/office/drawing/2014/main" id="{5014C988-CF4E-4FB2-B291-F3F7E19AB21B}"/>
              </a:ext>
            </a:extLst>
          </p:cNvPr>
          <p:cNvSpPr/>
          <p:nvPr/>
        </p:nvSpPr>
        <p:spPr>
          <a:xfrm>
            <a:off x="646122" y="517428"/>
            <a:ext cx="10885479"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16" name="Прямоугольник 15">
            <a:extLst>
              <a:ext uri="{FF2B5EF4-FFF2-40B4-BE49-F238E27FC236}">
                <a16:creationId xmlns:a16="http://schemas.microsoft.com/office/drawing/2014/main" id="{6ED81E5F-D271-492B-8AC5-C6C4F8E7B7D0}"/>
              </a:ext>
            </a:extLst>
          </p:cNvPr>
          <p:cNvSpPr/>
          <p:nvPr/>
        </p:nvSpPr>
        <p:spPr>
          <a:xfrm>
            <a:off x="635960" y="6365081"/>
            <a:ext cx="10903579" cy="77466"/>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
        <p:nvSpPr>
          <p:cNvPr id="17" name="Прямоугольник 16">
            <a:extLst>
              <a:ext uri="{FF2B5EF4-FFF2-40B4-BE49-F238E27FC236}">
                <a16:creationId xmlns:a16="http://schemas.microsoft.com/office/drawing/2014/main" id="{06DC4095-AB42-45E5-9B92-495940244BE1}"/>
              </a:ext>
            </a:extLst>
          </p:cNvPr>
          <p:cNvSpPr/>
          <p:nvPr/>
        </p:nvSpPr>
        <p:spPr>
          <a:xfrm>
            <a:off x="646122" y="517428"/>
            <a:ext cx="10885479"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Tree>
    <p:extLst>
      <p:ext uri="{BB962C8B-B14F-4D97-AF65-F5344CB8AC3E}">
        <p14:creationId xmlns:p14="http://schemas.microsoft.com/office/powerpoint/2010/main" val="3597965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без примечаний">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937"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5938"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610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256DD81-0B25-4AF6-9ACB-7281F3514A52}" type="datetimeFigureOut">
              <a:rPr lang="ru-RU" smtClean="0"/>
              <a:t>13.10.2020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974753550"/>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с примечанием">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6961"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6962"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3" name="Объект 2">
            <a:extLst>
              <a:ext uri="{FF2B5EF4-FFF2-40B4-BE49-F238E27FC236}">
                <a16:creationId xmlns:a16="http://schemas.microsoft.com/office/drawing/2014/main" id="{28DFDB07-A563-4E06-B116-FDE6619E9A71}"/>
              </a:ext>
            </a:extLst>
          </p:cNvPr>
          <p:cNvSpPr>
            <a:spLocks noGrp="1"/>
          </p:cNvSpPr>
          <p:nvPr>
            <p:ph idx="11" hasCustomPrompt="1"/>
          </p:nvPr>
        </p:nvSpPr>
        <p:spPr>
          <a:xfrm>
            <a:off x="27825" y="6299843"/>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Tree>
    <p:extLst>
      <p:ext uri="{BB962C8B-B14F-4D97-AF65-F5344CB8AC3E}">
        <p14:creationId xmlns:p14="http://schemas.microsoft.com/office/powerpoint/2010/main" val="264671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Вывод 1 строка">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7985"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7986"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941AD563-81FE-4EC0-A756-17D5F37BF44D}"/>
              </a:ext>
            </a:extLst>
          </p:cNvPr>
          <p:cNvSpPr>
            <a:spLocks noGrp="1"/>
          </p:cNvSpPr>
          <p:nvPr>
            <p:ph idx="10" hasCustomPrompt="1"/>
          </p:nvPr>
        </p:nvSpPr>
        <p:spPr>
          <a:xfrm>
            <a:off x="244287" y="5891814"/>
            <a:ext cx="11660092" cy="607637"/>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одну строку</a:t>
            </a:r>
          </a:p>
        </p:txBody>
      </p:sp>
      <p:cxnSp>
        <p:nvCxnSpPr>
          <p:cNvPr id="19" name="Прямая соединительная линия 18">
            <a:extLst>
              <a:ext uri="{FF2B5EF4-FFF2-40B4-BE49-F238E27FC236}">
                <a16:creationId xmlns:a16="http://schemas.microsoft.com/office/drawing/2014/main" id="{D580147E-A302-4CBD-9AA2-E85138DFFB4B}"/>
              </a:ext>
            </a:extLst>
          </p:cNvPr>
          <p:cNvCxnSpPr>
            <a:cxnSpLocks/>
          </p:cNvCxnSpPr>
          <p:nvPr/>
        </p:nvCxnSpPr>
        <p:spPr>
          <a:xfrm>
            <a:off x="-14068" y="581849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Объект 2">
            <a:extLst>
              <a:ext uri="{FF2B5EF4-FFF2-40B4-BE49-F238E27FC236}">
                <a16:creationId xmlns:a16="http://schemas.microsoft.com/office/drawing/2014/main" id="{16CEC121-FEF0-4D4E-9C80-6E2185C3F1C8}"/>
              </a:ext>
            </a:extLst>
          </p:cNvPr>
          <p:cNvSpPr>
            <a:spLocks noGrp="1"/>
          </p:cNvSpPr>
          <p:nvPr>
            <p:ph idx="12" hasCustomPrompt="1"/>
          </p:nvPr>
        </p:nvSpPr>
        <p:spPr>
          <a:xfrm>
            <a:off x="25874" y="5548674"/>
            <a:ext cx="12006799"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Tree>
    <p:extLst>
      <p:ext uri="{BB962C8B-B14F-4D97-AF65-F5344CB8AC3E}">
        <p14:creationId xmlns:p14="http://schemas.microsoft.com/office/powerpoint/2010/main" val="974874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вывод 2 строки">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9009"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9010"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C33FD970-5571-46D1-A366-E8BF79461626}"/>
              </a:ext>
            </a:extLst>
          </p:cNvPr>
          <p:cNvSpPr>
            <a:spLocks noGrp="1"/>
          </p:cNvSpPr>
          <p:nvPr>
            <p:ph idx="10" hasCustomPrompt="1"/>
          </p:nvPr>
        </p:nvSpPr>
        <p:spPr>
          <a:xfrm>
            <a:off x="244287" y="5672995"/>
            <a:ext cx="11660092" cy="806322"/>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две строки</a:t>
            </a:r>
          </a:p>
        </p:txBody>
      </p:sp>
      <p:cxnSp>
        <p:nvCxnSpPr>
          <p:cNvPr id="17" name="Прямая соединительная линия 16">
            <a:extLst>
              <a:ext uri="{FF2B5EF4-FFF2-40B4-BE49-F238E27FC236}">
                <a16:creationId xmlns:a16="http://schemas.microsoft.com/office/drawing/2014/main" id="{5D27D441-14B8-4671-B0C1-04372B0F3262}"/>
              </a:ext>
            </a:extLst>
          </p:cNvPr>
          <p:cNvCxnSpPr>
            <a:cxnSpLocks/>
          </p:cNvCxnSpPr>
          <p:nvPr/>
        </p:nvCxnSpPr>
        <p:spPr>
          <a:xfrm>
            <a:off x="-14068" y="558804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B53733B7-13FF-4846-8C3F-EA867365BEC5}"/>
              </a:ext>
            </a:extLst>
          </p:cNvPr>
          <p:cNvSpPr>
            <a:spLocks noGrp="1"/>
          </p:cNvSpPr>
          <p:nvPr>
            <p:ph idx="11" hasCustomPrompt="1"/>
          </p:nvPr>
        </p:nvSpPr>
        <p:spPr>
          <a:xfrm>
            <a:off x="25874" y="5320949"/>
            <a:ext cx="12013727"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Номер слайда 5">
            <a:extLst>
              <a:ext uri="{FF2B5EF4-FFF2-40B4-BE49-F238E27FC236}">
                <a16:creationId xmlns:a16="http://schemas.microsoft.com/office/drawing/2014/main" id="{C07EA95C-9312-4964-8AB3-4D0F16B93166}"/>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4" name="Title Placeholder 1">
            <a:extLst>
              <a:ext uri="{FF2B5EF4-FFF2-40B4-BE49-F238E27FC236}">
                <a16:creationId xmlns:a16="http://schemas.microsoft.com/office/drawing/2014/main" id="{504DCB5C-2929-4940-84CB-D8809A986AB6}"/>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6" name="Title Placeholder 1">
            <a:extLst>
              <a:ext uri="{FF2B5EF4-FFF2-40B4-BE49-F238E27FC236}">
                <a16:creationId xmlns:a16="http://schemas.microsoft.com/office/drawing/2014/main" id="{9D42BF7B-1E10-4F5D-B182-6858EE14BC37}"/>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20" name="Прямая соединительная линия 19">
            <a:extLst>
              <a:ext uri="{FF2B5EF4-FFF2-40B4-BE49-F238E27FC236}">
                <a16:creationId xmlns:a16="http://schemas.microsoft.com/office/drawing/2014/main" id="{145C1714-B250-482C-9A0A-D27FBF15E43D}"/>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6572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339">
          <p15:clr>
            <a:srgbClr val="A4A3A4"/>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вывод 3 и более строк">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0033"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0034"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C33FD970-5571-46D1-A366-E8BF79461626}"/>
              </a:ext>
            </a:extLst>
          </p:cNvPr>
          <p:cNvSpPr>
            <a:spLocks noGrp="1"/>
          </p:cNvSpPr>
          <p:nvPr>
            <p:ph idx="10" hasCustomPrompt="1"/>
          </p:nvPr>
        </p:nvSpPr>
        <p:spPr>
          <a:xfrm>
            <a:off x="244287" y="5478597"/>
            <a:ext cx="11660092" cy="1000720"/>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три и более строк</a:t>
            </a:r>
          </a:p>
        </p:txBody>
      </p:sp>
      <p:cxnSp>
        <p:nvCxnSpPr>
          <p:cNvPr id="17" name="Прямая соединительная линия 16">
            <a:extLst>
              <a:ext uri="{FF2B5EF4-FFF2-40B4-BE49-F238E27FC236}">
                <a16:creationId xmlns:a16="http://schemas.microsoft.com/office/drawing/2014/main" id="{5D27D441-14B8-4671-B0C1-04372B0F3262}"/>
              </a:ext>
            </a:extLst>
          </p:cNvPr>
          <p:cNvCxnSpPr>
            <a:cxnSpLocks/>
          </p:cNvCxnSpPr>
          <p:nvPr/>
        </p:nvCxnSpPr>
        <p:spPr>
          <a:xfrm>
            <a:off x="-14068" y="5373297"/>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B53733B7-13FF-4846-8C3F-EA867365BEC5}"/>
              </a:ext>
            </a:extLst>
          </p:cNvPr>
          <p:cNvSpPr>
            <a:spLocks noGrp="1"/>
          </p:cNvSpPr>
          <p:nvPr>
            <p:ph idx="11" hasCustomPrompt="1"/>
          </p:nvPr>
        </p:nvSpPr>
        <p:spPr>
          <a:xfrm>
            <a:off x="25874" y="5106206"/>
            <a:ext cx="12013727"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4" name="Номер слайда 5">
            <a:extLst>
              <a:ext uri="{FF2B5EF4-FFF2-40B4-BE49-F238E27FC236}">
                <a16:creationId xmlns:a16="http://schemas.microsoft.com/office/drawing/2014/main" id="{C48E7AB1-16CC-4D8A-9A9A-E0C0EB68F61C}"/>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6" name="Title Placeholder 1">
            <a:extLst>
              <a:ext uri="{FF2B5EF4-FFF2-40B4-BE49-F238E27FC236}">
                <a16:creationId xmlns:a16="http://schemas.microsoft.com/office/drawing/2014/main" id="{F19E32DF-2F64-407B-B14B-6FC60136288D}"/>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9" name="Title Placeholder 1">
            <a:extLst>
              <a:ext uri="{FF2B5EF4-FFF2-40B4-BE49-F238E27FC236}">
                <a16:creationId xmlns:a16="http://schemas.microsoft.com/office/drawing/2014/main" id="{92221DEC-CED4-4639-8137-9852AB45AA85}"/>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20" name="Прямая соединительная линия 19">
            <a:extLst>
              <a:ext uri="{FF2B5EF4-FFF2-40B4-BE49-F238E27FC236}">
                <a16:creationId xmlns:a16="http://schemas.microsoft.com/office/drawing/2014/main" id="{D981B318-7E99-484F-AF53-BD116072692F}"/>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73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199">
          <p15:clr>
            <a:srgbClr val="A4A3A4"/>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вывод справа ">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1057"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1058"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Объект 2">
            <a:extLst>
              <a:ext uri="{FF2B5EF4-FFF2-40B4-BE49-F238E27FC236}">
                <a16:creationId xmlns:a16="http://schemas.microsoft.com/office/drawing/2014/main" id="{F822D7FF-FD66-4F7E-AF0E-25C8ACD6C44E}"/>
              </a:ext>
            </a:extLst>
          </p:cNvPr>
          <p:cNvSpPr>
            <a:spLocks noGrp="1"/>
          </p:cNvSpPr>
          <p:nvPr>
            <p:ph idx="11" hasCustomPrompt="1"/>
          </p:nvPr>
        </p:nvSpPr>
        <p:spPr>
          <a:xfrm>
            <a:off x="27825" y="6290965"/>
            <a:ext cx="11803815" cy="219291"/>
          </a:xfrm>
          <a:prstGeom prst="rect">
            <a:avLst/>
          </a:prstGeom>
          <a:noFill/>
        </p:spPr>
        <p:txBody>
          <a:bodyPr wrap="square" rtlCol="0" anchor="ctr">
            <a:spAutoFit/>
          </a:bodyPr>
          <a:lstStyle>
            <a:lvl1pPr marL="0" indent="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5647221B-A6CB-4725-BFCF-2852A728E333}"/>
              </a:ext>
            </a:extLst>
          </p:cNvPr>
          <p:cNvSpPr>
            <a:spLocks noGrp="1"/>
          </p:cNvSpPr>
          <p:nvPr>
            <p:ph idx="10" hasCustomPrompt="1"/>
          </p:nvPr>
        </p:nvSpPr>
        <p:spPr>
          <a:xfrm>
            <a:off x="8950037" y="1190626"/>
            <a:ext cx="2881603" cy="5064701"/>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214313"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
        <p:nvSpPr>
          <p:cNvPr id="11" name="Номер слайда 5">
            <a:extLst>
              <a:ext uri="{FF2B5EF4-FFF2-40B4-BE49-F238E27FC236}">
                <a16:creationId xmlns:a16="http://schemas.microsoft.com/office/drawing/2014/main" id="{C7BF3D39-2DD0-445F-A357-4A6009AE3430}"/>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sp>
        <p:nvSpPr>
          <p:cNvPr id="14" name="Title Placeholder 1">
            <a:extLst>
              <a:ext uri="{FF2B5EF4-FFF2-40B4-BE49-F238E27FC236}">
                <a16:creationId xmlns:a16="http://schemas.microsoft.com/office/drawing/2014/main" id="{164C7738-2902-4A44-BD47-9DBCA12C1991}"/>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7" name="Title Placeholder 1">
            <a:extLst>
              <a:ext uri="{FF2B5EF4-FFF2-40B4-BE49-F238E27FC236}">
                <a16:creationId xmlns:a16="http://schemas.microsoft.com/office/drawing/2014/main" id="{E725503F-FA37-4B03-8693-BF355BB6776B}"/>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8" name="Прямая соединительная линия 17">
            <a:extLst>
              <a:ext uri="{FF2B5EF4-FFF2-40B4-BE49-F238E27FC236}">
                <a16:creationId xmlns:a16="http://schemas.microsoft.com/office/drawing/2014/main" id="{21580C86-7E53-4A12-BD08-841090B0E3C1}"/>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733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40">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Вывод 1 строка + вывод справа">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2081"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hasCustomPrompt="1"/>
          </p:nvPr>
        </p:nvSpPr>
        <p:spPr>
          <a:xfrm>
            <a:off x="226233" y="212889"/>
            <a:ext cx="11702531" cy="565012"/>
          </a:xfrm>
          <a:prstGeom prst="rect">
            <a:avLst/>
          </a:prstGeom>
          <a:noFill/>
        </p:spPr>
        <p:txBody>
          <a:bodyPr vert="horz" lIns="91440" tIns="45720" rIns="91440" bIns="45720" rtlCol="0" anchor="ctr">
            <a:noAutofit/>
          </a:bodyPr>
          <a:lstStyle>
            <a:lvl1pPr marL="0"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Месседж</a:t>
            </a:r>
            <a:endParaRPr lang="en-US" dirty="0"/>
          </a:p>
        </p:txBody>
      </p:sp>
      <p:sp>
        <p:nvSpPr>
          <p:cNvPr id="8" name="Номер слайда 5"/>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CFCCB99F-92C9-44CB-BFF7-A591374D8AE5}" type="slidenum">
              <a:rPr lang="en-GB" smtClean="0"/>
              <a:pPr/>
              <a:t>‹#›</a:t>
            </a:fld>
            <a:endParaRPr lang="en-GB" dirty="0"/>
          </a:p>
        </p:txBody>
      </p:sp>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2082"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Title Placeholder 1">
            <a:extLst>
              <a:ext uri="{FF2B5EF4-FFF2-40B4-BE49-F238E27FC236}">
                <a16:creationId xmlns:a16="http://schemas.microsoft.com/office/drawing/2014/main" id="{A9A510CB-8117-485C-A61D-580E4393E4CF}"/>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2" name="Title Placeholder 1">
            <a:extLst>
              <a:ext uri="{FF2B5EF4-FFF2-40B4-BE49-F238E27FC236}">
                <a16:creationId xmlns:a16="http://schemas.microsoft.com/office/drawing/2014/main" id="{2B8D9500-3F7D-423B-96F2-7C0594184FA2}"/>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1" name="Прямая соединительная линия 10">
            <a:extLst>
              <a:ext uri="{FF2B5EF4-FFF2-40B4-BE49-F238E27FC236}">
                <a16:creationId xmlns:a16="http://schemas.microsoft.com/office/drawing/2014/main" id="{D528B77F-8D31-4953-8A36-D03DC21A43EC}"/>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8" name="Объект 2">
            <a:extLst>
              <a:ext uri="{FF2B5EF4-FFF2-40B4-BE49-F238E27FC236}">
                <a16:creationId xmlns:a16="http://schemas.microsoft.com/office/drawing/2014/main" id="{941AD563-81FE-4EC0-A756-17D5F37BF44D}"/>
              </a:ext>
            </a:extLst>
          </p:cNvPr>
          <p:cNvSpPr>
            <a:spLocks noGrp="1"/>
          </p:cNvSpPr>
          <p:nvPr>
            <p:ph idx="10" hasCustomPrompt="1"/>
          </p:nvPr>
        </p:nvSpPr>
        <p:spPr>
          <a:xfrm>
            <a:off x="244287" y="5891814"/>
            <a:ext cx="11660092" cy="607637"/>
          </a:xfrm>
          <a:prstGeom prst="rect">
            <a:avLst/>
          </a:prstGeom>
          <a:noFill/>
        </p:spPr>
        <p:txBody>
          <a:bodyPr wrap="square" rtlCol="0" anchor="ctr">
            <a:noAutofit/>
          </a:bodyPr>
          <a:lstStyle>
            <a:lvl1pPr marL="0" indent="0">
              <a:lnSpc>
                <a:spcPct val="100000"/>
              </a:lnSpc>
              <a:spcBef>
                <a:spcPts val="0"/>
              </a:spcBef>
              <a:buNone/>
              <a:defRPr lang="ru-RU" sz="1275" b="1" smtClean="0">
                <a:solidFill>
                  <a:schemeClr val="accent1"/>
                </a:solidFill>
                <a:latin typeface="+mj-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 в одну строку</a:t>
            </a:r>
          </a:p>
        </p:txBody>
      </p:sp>
      <p:cxnSp>
        <p:nvCxnSpPr>
          <p:cNvPr id="19" name="Прямая соединительная линия 18">
            <a:extLst>
              <a:ext uri="{FF2B5EF4-FFF2-40B4-BE49-F238E27FC236}">
                <a16:creationId xmlns:a16="http://schemas.microsoft.com/office/drawing/2014/main" id="{D580147E-A302-4CBD-9AA2-E85138DFFB4B}"/>
              </a:ext>
            </a:extLst>
          </p:cNvPr>
          <p:cNvCxnSpPr>
            <a:cxnSpLocks/>
          </p:cNvCxnSpPr>
          <p:nvPr/>
        </p:nvCxnSpPr>
        <p:spPr>
          <a:xfrm>
            <a:off x="-14068" y="5818490"/>
            <a:ext cx="12197055"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Объект 2">
            <a:extLst>
              <a:ext uri="{FF2B5EF4-FFF2-40B4-BE49-F238E27FC236}">
                <a16:creationId xmlns:a16="http://schemas.microsoft.com/office/drawing/2014/main" id="{16CEC121-FEF0-4D4E-9C80-6E2185C3F1C8}"/>
              </a:ext>
            </a:extLst>
          </p:cNvPr>
          <p:cNvSpPr>
            <a:spLocks noGrp="1"/>
          </p:cNvSpPr>
          <p:nvPr>
            <p:ph idx="12" hasCustomPrompt="1"/>
          </p:nvPr>
        </p:nvSpPr>
        <p:spPr>
          <a:xfrm>
            <a:off x="25874" y="5548674"/>
            <a:ext cx="12006799" cy="219291"/>
          </a:xfrm>
          <a:prstGeom prst="rect">
            <a:avLst/>
          </a:prstGeom>
          <a:noFill/>
        </p:spPr>
        <p:txBody>
          <a:bodyPr wrap="square" rtlCol="0" anchor="ctr">
            <a:spAutoFit/>
          </a:bodyPr>
          <a:lstStyle>
            <a:lvl1pPr marL="0" indent="0" defTabSz="279740">
              <a:lnSpc>
                <a:spcPct val="100000"/>
              </a:lnSpc>
              <a:spcBef>
                <a:spcPts val="0"/>
              </a:spcBef>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dirty="0"/>
              <a:t>*источник или примечание</a:t>
            </a:r>
          </a:p>
        </p:txBody>
      </p:sp>
      <p:sp>
        <p:nvSpPr>
          <p:cNvPr id="13" name="Объект 2">
            <a:extLst>
              <a:ext uri="{FF2B5EF4-FFF2-40B4-BE49-F238E27FC236}">
                <a16:creationId xmlns:a16="http://schemas.microsoft.com/office/drawing/2014/main" id="{6711F5B2-D4F4-4EFC-97A5-4A01DC5A5A38}"/>
              </a:ext>
            </a:extLst>
          </p:cNvPr>
          <p:cNvSpPr>
            <a:spLocks noGrp="1"/>
          </p:cNvSpPr>
          <p:nvPr>
            <p:ph idx="13" hasCustomPrompt="1"/>
          </p:nvPr>
        </p:nvSpPr>
        <p:spPr>
          <a:xfrm>
            <a:off x="8950036" y="1023044"/>
            <a:ext cx="2954341" cy="4309449"/>
          </a:xfrm>
          <a:prstGeom prst="rect">
            <a:avLst/>
          </a:prstGeom>
          <a:ln w="12700"/>
        </p:spPr>
        <p:style>
          <a:lnRef idx="1">
            <a:schemeClr val="accent1"/>
          </a:lnRef>
          <a:fillRef idx="0">
            <a:schemeClr val="accent1"/>
          </a:fillRef>
          <a:effectRef idx="0">
            <a:schemeClr val="accent1"/>
          </a:effectRef>
          <a:fontRef idx="minor">
            <a:schemeClr val="tx1"/>
          </a:fontRef>
        </p:style>
        <p:txBody>
          <a:bodyPr wrap="square" rtlCol="0" anchor="ctr">
            <a:noAutofit/>
          </a:bodyPr>
          <a:lstStyle>
            <a:lvl1pPr marL="0" indent="-214313" defTabSz="265510">
              <a:lnSpc>
                <a:spcPct val="100000"/>
              </a:lnSpc>
              <a:buClr>
                <a:schemeClr val="accent1"/>
              </a:buClr>
              <a:buSzPct val="130000"/>
              <a:buFont typeface="Segoe UI Semibold" panose="020B0702040204020203" pitchFamily="34" charset="0"/>
              <a:buChar char="›"/>
              <a:defRPr lang="ru-RU" sz="1125" b="0" smtClean="0">
                <a:solidFill>
                  <a:schemeClr val="tx1">
                    <a:lumMod val="65000"/>
                    <a:lumOff val="35000"/>
                  </a:schemeClr>
                </a:solidFill>
                <a:latin typeface="+mn-lt"/>
                <a:cs typeface="Segoe UI" panose="020B0502040204020203" pitchFamily="34" charset="0"/>
              </a:defRPr>
            </a:lvl1pPr>
            <a:lvl2pPr marL="0" indent="0">
              <a:lnSpc>
                <a:spcPct val="100000"/>
              </a:lnSpc>
              <a:buNone/>
              <a:defRPr lang="ru-RU" sz="831" b="1" smtClean="0">
                <a:solidFill>
                  <a:schemeClr val="tx1">
                    <a:lumMod val="75000"/>
                    <a:lumOff val="25000"/>
                  </a:schemeClr>
                </a:solidFill>
                <a:latin typeface="+mj-lt"/>
                <a:cs typeface="Segoe UI" panose="020B0502040204020203" pitchFamily="34" charset="0"/>
              </a:defRPr>
            </a:lvl2pPr>
            <a:lvl3pPr marL="108297" indent="0">
              <a:lnSpc>
                <a:spcPct val="100000"/>
              </a:lnSpc>
              <a:buNone/>
              <a:defRPr lang="ru-RU" sz="831" b="1" smtClean="0">
                <a:solidFill>
                  <a:schemeClr val="tx1">
                    <a:lumMod val="75000"/>
                    <a:lumOff val="25000"/>
                  </a:schemeClr>
                </a:solidFill>
                <a:latin typeface="+mj-lt"/>
                <a:cs typeface="Segoe UI" panose="020B0502040204020203" pitchFamily="34" charset="0"/>
              </a:defRPr>
            </a:lvl3pPr>
            <a:lvl4pPr marL="248168" indent="0">
              <a:lnSpc>
                <a:spcPct val="100000"/>
              </a:lnSpc>
              <a:buNone/>
              <a:defRPr lang="ru-RU" sz="831" b="1" smtClean="0">
                <a:solidFill>
                  <a:schemeClr val="tx1">
                    <a:lumMod val="75000"/>
                    <a:lumOff val="25000"/>
                  </a:schemeClr>
                </a:solidFill>
                <a:latin typeface="+mj-lt"/>
                <a:cs typeface="Segoe UI" panose="020B0502040204020203" pitchFamily="34" charset="0"/>
              </a:defRPr>
            </a:lvl4pPr>
            <a:lvl5pPr marL="388037" indent="0">
              <a:lnSpc>
                <a:spcPct val="100000"/>
              </a:lnSpc>
              <a:buNone/>
              <a:defRPr lang="ru-RU" sz="831" b="1">
                <a:solidFill>
                  <a:schemeClr val="tx1">
                    <a:lumMod val="75000"/>
                    <a:lumOff val="25000"/>
                  </a:schemeClr>
                </a:solidFill>
                <a:latin typeface="+mj-lt"/>
                <a:cs typeface="Segoe UI" panose="020B0502040204020203" pitchFamily="34" charset="0"/>
              </a:defRPr>
            </a:lvl5pPr>
          </a:lstStyle>
          <a:p>
            <a:pPr marL="0" lvl="0" defTabSz="279740"/>
            <a:r>
              <a:rPr lang="ru-RU" dirty="0"/>
              <a:t>Вывод</a:t>
            </a:r>
          </a:p>
        </p:txBody>
      </p:sp>
    </p:spTree>
    <p:extLst>
      <p:ext uri="{BB962C8B-B14F-4D97-AF65-F5344CB8AC3E}">
        <p14:creationId xmlns:p14="http://schemas.microsoft.com/office/powerpoint/2010/main" val="1413378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89">
          <p15:clr>
            <a:srgbClr val="A4A3A4"/>
          </p15:clr>
        </p15:guide>
        <p15:guide id="2" pos="211">
          <p15:clr>
            <a:srgbClr val="A4A3A4"/>
          </p15:clr>
        </p15:guide>
        <p15:guide id="3" orient="horz" pos="595">
          <p15:clr>
            <a:srgbClr val="A4A3A4"/>
          </p15:clr>
        </p15:guide>
        <p15:guide id="4" pos="7453">
          <p15:clr>
            <a:srgbClr val="A4A3A4"/>
          </p15:clr>
        </p15:guide>
        <p15:guide id="5" orient="horz" pos="3997">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Пустой">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3105" name="think-cell Slide" r:id="rId5" imgW="360" imgH="360" progId="">
                  <p:embed/>
                </p:oleObj>
              </mc:Choice>
              <mc:Fallback>
                <p:oleObj name="think-cell Slide" r:id="rId5" imgW="360" imgH="360" progId="">
                  <p:embed/>
                  <p:pic>
                    <p:nvPicPr>
                      <p:cNvPr id="2" name="Объект 1"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Объект 9" hidden="1"/>
          <p:cNvGraphicFramePr>
            <a:graphicFrameLocks noChangeAspect="1"/>
          </p:cNvGraphicFramePr>
          <p:nvPr>
            <p:custDataLst>
              <p:tags r:id="rId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3106" name="think-cell Slide" r:id="rId7" imgW="360" imgH="360" progId="">
                  <p:embed/>
                </p:oleObj>
              </mc:Choice>
              <mc:Fallback>
                <p:oleObj name="think-cell Slide" r:id="rId7" imgW="360" imgH="360" progId="">
                  <p:embed/>
                  <p:pic>
                    <p:nvPicPr>
                      <p:cNvPr id="10" name="Объект 9"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Номер слайда 5">
            <a:extLst>
              <a:ext uri="{FF2B5EF4-FFF2-40B4-BE49-F238E27FC236}">
                <a16:creationId xmlns:a16="http://schemas.microsoft.com/office/drawing/2014/main" id="{84369320-5958-488D-A676-EE94D22D5A85}"/>
              </a:ext>
            </a:extLst>
          </p:cNvPr>
          <p:cNvSpPr>
            <a:spLocks noGrp="1"/>
          </p:cNvSpPr>
          <p:nvPr>
            <p:ph type="sldNum" sz="quarter" idx="4"/>
          </p:nvPr>
        </p:nvSpPr>
        <p:spPr>
          <a:xfrm>
            <a:off x="11633201" y="6600287"/>
            <a:ext cx="505403" cy="234470"/>
          </a:xfrm>
          <a:prstGeom prst="rect">
            <a:avLst/>
          </a:prstGeom>
        </p:spPr>
        <p:txBody>
          <a:bodyPr vert="horz" lIns="91440" tIns="45720" rIns="91440" bIns="45720" rtlCol="0" anchor="ctr"/>
          <a:lstStyle>
            <a:lvl1pPr algn="r">
              <a:defRPr sz="825">
                <a:solidFill>
                  <a:schemeClr val="accent1"/>
                </a:solidFill>
              </a:defRPr>
            </a:lvl1pPr>
          </a:lstStyle>
          <a:p>
            <a:fld id="{86CB4B4D-7CA3-9044-876B-883B54F8677D}" type="slidenum">
              <a:rPr lang="en-US" smtClean="0"/>
              <a:pPr/>
              <a:t>‹#›</a:t>
            </a:fld>
            <a:endParaRPr lang="en-US" dirty="0"/>
          </a:p>
        </p:txBody>
      </p:sp>
      <p:sp>
        <p:nvSpPr>
          <p:cNvPr id="13" name="Title Placeholder 1">
            <a:extLst>
              <a:ext uri="{FF2B5EF4-FFF2-40B4-BE49-F238E27FC236}">
                <a16:creationId xmlns:a16="http://schemas.microsoft.com/office/drawing/2014/main" id="{AB8AEA25-37A4-4EC5-9E25-BD24003CDE5C}"/>
              </a:ext>
            </a:extLst>
          </p:cNvPr>
          <p:cNvSpPr txBox="1">
            <a:spLocks/>
          </p:cNvSpPr>
          <p:nvPr/>
        </p:nvSpPr>
        <p:spPr>
          <a:xfrm>
            <a:off x="-3711" y="6623034"/>
            <a:ext cx="6412131" cy="193963"/>
          </a:xfrm>
          <a:prstGeom prst="rect">
            <a:avLst/>
          </a:prstGeom>
          <a:noFill/>
        </p:spPr>
        <p:txBody>
          <a:bodyPr vert="horz" lIns="68580" tIns="34290" rIns="68580" bIns="34290" rtlCol="0" anchor="ctr">
            <a:noAutofit/>
          </a:bodyPr>
          <a:lstStyle>
            <a:defPPr>
              <a:defRPr lang="ru-RU"/>
            </a:defPPr>
            <a:lvl1pPr lvl="0" indent="0" defTabSz="914361">
              <a:lnSpc>
                <a:spcPct val="90000"/>
              </a:lnSpc>
              <a:spcBef>
                <a:spcPct val="0"/>
              </a:spcBef>
              <a:buFont typeface="Segoe UI" panose="020B0502040204020203" pitchFamily="34" charset="0"/>
              <a:buNone/>
              <a:defRPr sz="1050" b="0">
                <a:solidFill>
                  <a:schemeClr val="accent3">
                    <a:lumMod val="20000"/>
                    <a:lumOff val="80000"/>
                  </a:schemeClr>
                </a:solidFill>
                <a:ea typeface="Tahoma" panose="020B0604030504040204" pitchFamily="34" charset="0"/>
                <a:cs typeface="Segoe UI" panose="020B0502040204020203" pitchFamily="34" charset="0"/>
              </a:defRPr>
            </a:lvl1pPr>
          </a:lstStyle>
          <a:p>
            <a:pPr lvl="0"/>
            <a:r>
              <a:rPr lang="ru-RU" sz="788" dirty="0">
                <a:solidFill>
                  <a:schemeClr val="accent1"/>
                </a:solidFill>
              </a:rPr>
              <a:t>Предложения по развитию аграрной науки</a:t>
            </a:r>
          </a:p>
        </p:txBody>
      </p:sp>
      <p:sp>
        <p:nvSpPr>
          <p:cNvPr id="14" name="Title Placeholder 1">
            <a:extLst>
              <a:ext uri="{FF2B5EF4-FFF2-40B4-BE49-F238E27FC236}">
                <a16:creationId xmlns:a16="http://schemas.microsoft.com/office/drawing/2014/main" id="{768114DC-97EB-4FAA-9A24-1E9F33B13E95}"/>
              </a:ext>
            </a:extLst>
          </p:cNvPr>
          <p:cNvSpPr txBox="1">
            <a:spLocks/>
          </p:cNvSpPr>
          <p:nvPr/>
        </p:nvSpPr>
        <p:spPr>
          <a:xfrm>
            <a:off x="9495692" y="6623034"/>
            <a:ext cx="2137509"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indent="-133350">
              <a:buFont typeface="Segoe UI" panose="020B0502040204020203" pitchFamily="34" charset="0"/>
              <a:buChar char="©"/>
            </a:pPr>
            <a:r>
              <a:rPr lang="en-US" sz="788" b="0" dirty="0">
                <a:solidFill>
                  <a:schemeClr val="accent1"/>
                </a:solidFill>
                <a:latin typeface="+mn-lt"/>
              </a:rPr>
              <a:t>Center for Strategic Initiatives</a:t>
            </a:r>
          </a:p>
        </p:txBody>
      </p:sp>
      <p:cxnSp>
        <p:nvCxnSpPr>
          <p:cNvPr id="16" name="Прямая соединительная линия 15">
            <a:extLst>
              <a:ext uri="{FF2B5EF4-FFF2-40B4-BE49-F238E27FC236}">
                <a16:creationId xmlns:a16="http://schemas.microsoft.com/office/drawing/2014/main" id="{888C93AF-BA4F-49BE-B123-15C01E0C5C0E}"/>
              </a:ext>
            </a:extLst>
          </p:cNvPr>
          <p:cNvCxnSpPr/>
          <p:nvPr/>
        </p:nvCxnSpPr>
        <p:spPr>
          <a:xfrm>
            <a:off x="1" y="6569474"/>
            <a:ext cx="12197919" cy="0"/>
          </a:xfrm>
          <a:prstGeom prst="line">
            <a:avLst/>
          </a:prstGeom>
          <a:ln w="19050">
            <a:solidFill>
              <a:schemeClr val="accent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39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211">
          <p15:clr>
            <a:srgbClr val="A4A3A4"/>
          </p15:clr>
        </p15:guide>
        <p15:guide id="3" orient="horz" pos="179">
          <p15:clr>
            <a:srgbClr val="A4A3A4"/>
          </p15:clr>
        </p15:guide>
        <p15:guide id="4" pos="7453">
          <p15:clr>
            <a:srgbClr val="A4A3A4"/>
          </p15:clr>
        </p15:guide>
        <p15:guide id="5" orient="horz" pos="3997">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Контакты">
    <p:spTree>
      <p:nvGrpSpPr>
        <p:cNvPr id="1" name=""/>
        <p:cNvGrpSpPr/>
        <p:nvPr/>
      </p:nvGrpSpPr>
      <p:grpSpPr>
        <a:xfrm>
          <a:off x="0" y="0"/>
          <a:ext cx="0" cy="0"/>
          <a:chOff x="0" y="0"/>
          <a:chExt cx="0" cy="0"/>
        </a:xfrm>
      </p:grpSpPr>
      <p:pic>
        <p:nvPicPr>
          <p:cNvPr id="88" name="Рисунок 87">
            <a:extLst>
              <a:ext uri="{FF2B5EF4-FFF2-40B4-BE49-F238E27FC236}">
                <a16:creationId xmlns:a16="http://schemas.microsoft.com/office/drawing/2014/main" id="{2BDEC23F-D772-4F7B-B80C-FD6456021A2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975"/>
          <a:stretch/>
        </p:blipFill>
        <p:spPr>
          <a:xfrm>
            <a:off x="635959" y="487975"/>
            <a:ext cx="10920084" cy="5882053"/>
          </a:xfrm>
          <a:prstGeom prst="rect">
            <a:avLst/>
          </a:prstGeom>
        </p:spPr>
      </p:pic>
      <p:sp>
        <p:nvSpPr>
          <p:cNvPr id="89" name="Прямоугольник 88">
            <a:extLst>
              <a:ext uri="{FF2B5EF4-FFF2-40B4-BE49-F238E27FC236}">
                <a16:creationId xmlns:a16="http://schemas.microsoft.com/office/drawing/2014/main" id="{9A71C90A-1754-478C-A329-9BD607AC26ED}"/>
              </a:ext>
            </a:extLst>
          </p:cNvPr>
          <p:cNvSpPr/>
          <p:nvPr/>
        </p:nvSpPr>
        <p:spPr>
          <a:xfrm>
            <a:off x="635960" y="6335774"/>
            <a:ext cx="10920083"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
        <p:nvSpPr>
          <p:cNvPr id="90" name="Прямоугольник 12">
            <a:extLst>
              <a:ext uri="{FF2B5EF4-FFF2-40B4-BE49-F238E27FC236}">
                <a16:creationId xmlns:a16="http://schemas.microsoft.com/office/drawing/2014/main" id="{AA992506-B13C-404E-8C8B-A464AEB76918}"/>
              </a:ext>
            </a:extLst>
          </p:cNvPr>
          <p:cNvSpPr/>
          <p:nvPr/>
        </p:nvSpPr>
        <p:spPr>
          <a:xfrm>
            <a:off x="7320405" y="1497707"/>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a:buClr>
                <a:srgbClr val="2868A4"/>
              </a:buClr>
            </a:pPr>
            <a:r>
              <a:rPr lang="ru-RU" sz="900" dirty="0">
                <a:solidFill>
                  <a:schemeClr val="tx2"/>
                </a:solidFill>
                <a:latin typeface="+mj-lt"/>
                <a:cs typeface="Segoe UI Semilight" panose="020B0402040204020203" pitchFamily="34" charset="0"/>
              </a:rPr>
              <a:t>Стратегический консалтинг</a:t>
            </a:r>
          </a:p>
        </p:txBody>
      </p:sp>
      <p:sp>
        <p:nvSpPr>
          <p:cNvPr id="91" name="Прямоугольник 90">
            <a:extLst>
              <a:ext uri="{FF2B5EF4-FFF2-40B4-BE49-F238E27FC236}">
                <a16:creationId xmlns:a16="http://schemas.microsoft.com/office/drawing/2014/main" id="{157162CA-5354-453E-8DFC-05249D105933}"/>
              </a:ext>
            </a:extLst>
          </p:cNvPr>
          <p:cNvSpPr/>
          <p:nvPr/>
        </p:nvSpPr>
        <p:spPr>
          <a:xfrm>
            <a:off x="7320405" y="1932247"/>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Финансовый консалтинг</a:t>
            </a:r>
          </a:p>
        </p:txBody>
      </p:sp>
      <p:sp>
        <p:nvSpPr>
          <p:cNvPr id="92" name="Прямоугольник 12">
            <a:extLst>
              <a:ext uri="{FF2B5EF4-FFF2-40B4-BE49-F238E27FC236}">
                <a16:creationId xmlns:a16="http://schemas.microsoft.com/office/drawing/2014/main" id="{A3E14DD4-F4DB-4B42-ADA8-A4D615157C5D}"/>
              </a:ext>
            </a:extLst>
          </p:cNvPr>
          <p:cNvSpPr/>
          <p:nvPr/>
        </p:nvSpPr>
        <p:spPr>
          <a:xfrm>
            <a:off x="7320405" y="3256704"/>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Единая статистическая база</a:t>
            </a:r>
          </a:p>
        </p:txBody>
      </p:sp>
      <p:sp>
        <p:nvSpPr>
          <p:cNvPr id="93" name="Прямоугольник 12">
            <a:extLst>
              <a:ext uri="{FF2B5EF4-FFF2-40B4-BE49-F238E27FC236}">
                <a16:creationId xmlns:a16="http://schemas.microsoft.com/office/drawing/2014/main" id="{918923A9-F3AB-4057-95FF-F331B4CCEB75}"/>
              </a:ext>
            </a:extLst>
          </p:cNvPr>
          <p:cNvSpPr/>
          <p:nvPr/>
        </p:nvSpPr>
        <p:spPr>
          <a:xfrm>
            <a:off x="7320405" y="2811398"/>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Медиаконсалтинг</a:t>
            </a:r>
          </a:p>
        </p:txBody>
      </p:sp>
      <p:sp>
        <p:nvSpPr>
          <p:cNvPr id="94" name="Прямоугольник 12">
            <a:extLst>
              <a:ext uri="{FF2B5EF4-FFF2-40B4-BE49-F238E27FC236}">
                <a16:creationId xmlns:a16="http://schemas.microsoft.com/office/drawing/2014/main" id="{CE696CFE-BCAD-4EB0-8AF6-D89D5BF5D897}"/>
              </a:ext>
            </a:extLst>
          </p:cNvPr>
          <p:cNvSpPr/>
          <p:nvPr/>
        </p:nvSpPr>
        <p:spPr>
          <a:xfrm>
            <a:off x="7320405" y="2374630"/>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lvl="0"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Технологический консалтинг</a:t>
            </a:r>
          </a:p>
        </p:txBody>
      </p:sp>
      <p:sp>
        <p:nvSpPr>
          <p:cNvPr id="95" name="Прямоугольник 12">
            <a:extLst>
              <a:ext uri="{FF2B5EF4-FFF2-40B4-BE49-F238E27FC236}">
                <a16:creationId xmlns:a16="http://schemas.microsoft.com/office/drawing/2014/main" id="{D1A534B9-1F17-47BE-9836-1B7445043C58}"/>
              </a:ext>
            </a:extLst>
          </p:cNvPr>
          <p:cNvSpPr/>
          <p:nvPr/>
        </p:nvSpPr>
        <p:spPr>
          <a:xfrm>
            <a:off x="7320405" y="4571796"/>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en-US" sz="900" dirty="0">
                <a:solidFill>
                  <a:schemeClr val="tx1">
                    <a:lumMod val="65000"/>
                    <a:lumOff val="35000"/>
                  </a:schemeClr>
                </a:solidFill>
                <a:latin typeface="Segoe UI Semilight" panose="020B0402040204020203" pitchFamily="34" charset="0"/>
                <a:cs typeface="Segoe UI Semilight" panose="020B0402040204020203" pitchFamily="34" charset="0"/>
              </a:rPr>
              <a:t>HR </a:t>
            </a: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консалтинг</a:t>
            </a:r>
          </a:p>
        </p:txBody>
      </p:sp>
      <p:sp>
        <p:nvSpPr>
          <p:cNvPr id="96" name="Прямоугольник 12">
            <a:extLst>
              <a:ext uri="{FF2B5EF4-FFF2-40B4-BE49-F238E27FC236}">
                <a16:creationId xmlns:a16="http://schemas.microsoft.com/office/drawing/2014/main" id="{DD8EEA94-5D4E-407B-A044-2263EE37CA49}"/>
              </a:ext>
            </a:extLst>
          </p:cNvPr>
          <p:cNvSpPr/>
          <p:nvPr/>
        </p:nvSpPr>
        <p:spPr>
          <a:xfrm>
            <a:off x="6599948" y="3699596"/>
            <a:ext cx="3286141"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lgn="r" defTabSz="685800">
              <a:buClr>
                <a:srgbClr val="2868A4"/>
              </a:buClr>
            </a:pP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Юридический и налоговый консалтинг</a:t>
            </a:r>
          </a:p>
        </p:txBody>
      </p:sp>
      <p:sp>
        <p:nvSpPr>
          <p:cNvPr id="97" name="Прямоугольник 12">
            <a:extLst>
              <a:ext uri="{FF2B5EF4-FFF2-40B4-BE49-F238E27FC236}">
                <a16:creationId xmlns:a16="http://schemas.microsoft.com/office/drawing/2014/main" id="{3A58DFA8-905C-4AE4-AC5A-4FCC01EA0E50}"/>
              </a:ext>
            </a:extLst>
          </p:cNvPr>
          <p:cNvSpPr/>
          <p:nvPr/>
        </p:nvSpPr>
        <p:spPr>
          <a:xfrm>
            <a:off x="7320405" y="4133250"/>
            <a:ext cx="2565684" cy="1384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lgn="r" defTabSz="685800">
              <a:buClr>
                <a:srgbClr val="2868A4"/>
              </a:buClr>
            </a:pPr>
            <a:r>
              <a:rPr lang="en-US" sz="900" dirty="0">
                <a:solidFill>
                  <a:schemeClr val="tx1">
                    <a:lumMod val="65000"/>
                    <a:lumOff val="35000"/>
                  </a:schemeClr>
                </a:solidFill>
                <a:latin typeface="Segoe UI Semilight" panose="020B0402040204020203" pitchFamily="34" charset="0"/>
                <a:cs typeface="Segoe UI Semilight" panose="020B0402040204020203" pitchFamily="34" charset="0"/>
              </a:rPr>
              <a:t>IT-</a:t>
            </a:r>
            <a:r>
              <a:rPr lang="ru-RU" sz="900" dirty="0">
                <a:solidFill>
                  <a:schemeClr val="tx1">
                    <a:lumMod val="65000"/>
                    <a:lumOff val="35000"/>
                  </a:schemeClr>
                </a:solidFill>
                <a:latin typeface="Segoe UI Semilight" panose="020B0402040204020203" pitchFamily="34" charset="0"/>
                <a:cs typeface="Segoe UI Semilight" panose="020B0402040204020203" pitchFamily="34" charset="0"/>
              </a:rPr>
              <a:t>консалтинг</a:t>
            </a:r>
          </a:p>
        </p:txBody>
      </p:sp>
      <p:sp>
        <p:nvSpPr>
          <p:cNvPr id="98" name="TextBox 97">
            <a:extLst>
              <a:ext uri="{FF2B5EF4-FFF2-40B4-BE49-F238E27FC236}">
                <a16:creationId xmlns:a16="http://schemas.microsoft.com/office/drawing/2014/main" id="{C0A434D6-9B9C-4553-BF8A-18247649E892}"/>
              </a:ext>
            </a:extLst>
          </p:cNvPr>
          <p:cNvSpPr txBox="1"/>
          <p:nvPr/>
        </p:nvSpPr>
        <p:spPr>
          <a:xfrm>
            <a:off x="3704363" y="5225920"/>
            <a:ext cx="4785284" cy="253916"/>
          </a:xfrm>
          <a:prstGeom prst="rect">
            <a:avLst/>
          </a:prstGeom>
          <a:noFill/>
        </p:spPr>
        <p:txBody>
          <a:bodyPr wrap="none" rtlCol="0">
            <a:spAutoFit/>
          </a:bodyPr>
          <a:lstStyle/>
          <a:p>
            <a:pPr algn="l" defTabSz="279740"/>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г. Астана, ул. Кунаева, 2, 10 этаж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+7 7172 95 48 49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info@csi.kz   </a:t>
            </a:r>
            <a:r>
              <a:rPr lang="en-US" sz="1050" dirty="0">
                <a:solidFill>
                  <a:schemeClr val="tx1">
                    <a:lumMod val="65000"/>
                    <a:lumOff val="35000"/>
                  </a:schemeClr>
                </a:solidFill>
                <a:latin typeface="Segoe UI Semilight" panose="020B0402040204020203" pitchFamily="34" charset="0"/>
                <a:cs typeface="Segoe UI Semilight" panose="020B0402040204020203" pitchFamily="34" charset="0"/>
              </a:rPr>
              <a:t>|</a:t>
            </a:r>
            <a:r>
              <a:rPr lang="ru-RU" sz="1050" dirty="0">
                <a:solidFill>
                  <a:schemeClr val="tx1">
                    <a:lumMod val="65000"/>
                    <a:lumOff val="35000"/>
                  </a:schemeClr>
                </a:solidFill>
                <a:latin typeface="Segoe UI Semilight" panose="020B0402040204020203" pitchFamily="34" charset="0"/>
                <a:cs typeface="Segoe UI Semilight" panose="020B0402040204020203" pitchFamily="34" charset="0"/>
              </a:rPr>
              <a:t>   csi.kz</a:t>
            </a:r>
          </a:p>
        </p:txBody>
      </p:sp>
      <p:pic>
        <p:nvPicPr>
          <p:cNvPr id="99" name="Рисунок 98">
            <a:extLst>
              <a:ext uri="{FF2B5EF4-FFF2-40B4-BE49-F238E27FC236}">
                <a16:creationId xmlns:a16="http://schemas.microsoft.com/office/drawing/2014/main" id="{78C0178F-A60B-4B40-B0F9-B147C39473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39397" y="2472273"/>
            <a:ext cx="1653279" cy="1162050"/>
          </a:xfrm>
          <a:prstGeom prst="rect">
            <a:avLst/>
          </a:prstGeom>
        </p:spPr>
      </p:pic>
      <p:sp>
        <p:nvSpPr>
          <p:cNvPr id="100" name="Прямоугольник 99">
            <a:extLst>
              <a:ext uri="{FF2B5EF4-FFF2-40B4-BE49-F238E27FC236}">
                <a16:creationId xmlns:a16="http://schemas.microsoft.com/office/drawing/2014/main" id="{E58FE27A-EC5C-4A9C-9D8A-8060CA51ECD2}"/>
              </a:ext>
            </a:extLst>
          </p:cNvPr>
          <p:cNvSpPr/>
          <p:nvPr/>
        </p:nvSpPr>
        <p:spPr>
          <a:xfrm>
            <a:off x="3675790" y="1353806"/>
            <a:ext cx="3444103" cy="2652008"/>
          </a:xfrm>
          <a:prstGeom prst="rect">
            <a:avLst/>
          </a:prstGeom>
        </p:spPr>
        <p:txBody>
          <a:bodyPr wrap="square">
            <a:spAutoFit/>
          </a:bodyPr>
          <a:lstStyle/>
          <a:p>
            <a:pPr>
              <a:lnSpc>
                <a:spcPct val="100000"/>
              </a:lnSpc>
              <a:spcAft>
                <a:spcPts val="975"/>
              </a:spcAft>
            </a:pPr>
            <a:r>
              <a:rPr lang="en-US" sz="1350" kern="1200" dirty="0">
                <a:solidFill>
                  <a:schemeClr val="tx2"/>
                </a:solidFill>
                <a:latin typeface="+mj-lt"/>
                <a:ea typeface="+mn-ea"/>
                <a:cs typeface="Segoe UI Semilight" panose="020B0402040204020203" pitchFamily="34" charset="0"/>
              </a:rPr>
              <a:t>Center for Strategic Initiatives</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Capital</a:t>
            </a:r>
          </a:p>
          <a:p>
            <a:pPr>
              <a:lnSpc>
                <a:spcPct val="100000"/>
              </a:lnSpc>
              <a:spcAft>
                <a:spcPts val="975"/>
              </a:spcAft>
            </a:pPr>
            <a:r>
              <a:rPr lang="en-US" sz="1350" kern="1200" dirty="0">
                <a:solidFill>
                  <a:schemeClr val="tx1">
                    <a:lumMod val="65000"/>
                    <a:lumOff val="35000"/>
                  </a:schemeClr>
                </a:solidFill>
                <a:latin typeface="Segoe UI Semilight" panose="020B0402040204020203" pitchFamily="34" charset="0"/>
                <a:ea typeface="+mn-ea"/>
                <a:cs typeface="Segoe UI Semilight" panose="020B0402040204020203" pitchFamily="34" charset="0"/>
              </a:rPr>
              <a:t>CSI Research &amp; Lab</a:t>
            </a:r>
          </a:p>
          <a:p>
            <a:pPr marL="0" algn="l" defTabSz="279740" rtl="0" eaLnBrk="1" latinLnBrk="0" hangingPunct="1">
              <a:lnSpc>
                <a:spcPct val="100000"/>
              </a:lnSpc>
              <a:spcAft>
                <a:spcPts val="975"/>
              </a:spcAft>
            </a:pPr>
            <a:r>
              <a:rPr lang="en-US" sz="1350" kern="1200" dirty="0">
                <a:solidFill>
                  <a:schemeClr val="tx1">
                    <a:lumMod val="65000"/>
                    <a:lumOff val="35000"/>
                  </a:schemeClr>
                </a:solidFill>
                <a:latin typeface="Segoe UI Semilight" panose="020B0402040204020203" pitchFamily="34" charset="0"/>
                <a:ea typeface="+mn-ea"/>
                <a:cs typeface="Segoe UI Semilight" panose="020B0402040204020203" pitchFamily="34" charset="0"/>
              </a:rPr>
              <a:t>CSI Media &amp; Communications </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Stat</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Legal &amp; Tax Advisory</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IT Solutions</a:t>
            </a:r>
          </a:p>
          <a:p>
            <a:pPr>
              <a:lnSpc>
                <a:spcPct val="100000"/>
              </a:lnSpc>
              <a:spcAft>
                <a:spcPts val="975"/>
              </a:spcAft>
            </a:pPr>
            <a:r>
              <a:rPr lang="en-US" sz="1350" dirty="0">
                <a:solidFill>
                  <a:schemeClr val="tx1">
                    <a:lumMod val="65000"/>
                    <a:lumOff val="35000"/>
                  </a:schemeClr>
                </a:solidFill>
                <a:latin typeface="Segoe UI Semilight" panose="020B0402040204020203" pitchFamily="34" charset="0"/>
                <a:cs typeface="Segoe UI Semilight" panose="020B0402040204020203" pitchFamily="34" charset="0"/>
              </a:rPr>
              <a:t>CSI Academy</a:t>
            </a:r>
            <a:endParaRPr lang="en-GB" sz="1350" dirty="0">
              <a:solidFill>
                <a:schemeClr val="tx1">
                  <a:lumMod val="65000"/>
                  <a:lumOff val="35000"/>
                </a:schemeClr>
              </a:solidFill>
              <a:latin typeface="Segoe UI Semilight" panose="020B0402040204020203" pitchFamily="34" charset="0"/>
              <a:cs typeface="Segoe UI Semilight" panose="020B0402040204020203" pitchFamily="34" charset="0"/>
            </a:endParaRPr>
          </a:p>
        </p:txBody>
      </p:sp>
    </p:spTree>
    <p:extLst>
      <p:ext uri="{BB962C8B-B14F-4D97-AF65-F5344CB8AC3E}">
        <p14:creationId xmlns:p14="http://schemas.microsoft.com/office/powerpoint/2010/main" val="332584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1_Заголовок раздела">
    <p:spTree>
      <p:nvGrpSpPr>
        <p:cNvPr id="1" name=""/>
        <p:cNvGrpSpPr/>
        <p:nvPr/>
      </p:nvGrpSpPr>
      <p:grpSpPr>
        <a:xfrm>
          <a:off x="0" y="0"/>
          <a:ext cx="0" cy="0"/>
          <a:chOff x="0" y="0"/>
          <a:chExt cx="0" cy="0"/>
        </a:xfrm>
      </p:grpSpPr>
      <p:sp>
        <p:nvSpPr>
          <p:cNvPr id="6" name="Прямоугольник 5"/>
          <p:cNvSpPr/>
          <p:nvPr/>
        </p:nvSpPr>
        <p:spPr>
          <a:xfrm>
            <a:off x="646121" y="517428"/>
            <a:ext cx="10894715" cy="584975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350"/>
          </a:p>
        </p:txBody>
      </p:sp>
      <p:sp>
        <p:nvSpPr>
          <p:cNvPr id="8" name="Прямоугольник 7"/>
          <p:cNvSpPr/>
          <p:nvPr/>
        </p:nvSpPr>
        <p:spPr>
          <a:xfrm>
            <a:off x="635959" y="6357755"/>
            <a:ext cx="10920084" cy="84792"/>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82"/>
          </a:p>
        </p:txBody>
      </p:sp>
    </p:spTree>
    <p:extLst>
      <p:ext uri="{BB962C8B-B14F-4D97-AF65-F5344CB8AC3E}">
        <p14:creationId xmlns:p14="http://schemas.microsoft.com/office/powerpoint/2010/main" val="4101992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cSld name="3_Образец">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74106" name="think-cell Slide" r:id="rId4" imgW="360" imgH="360" progId="">
                  <p:embed/>
                </p:oleObj>
              </mc:Choice>
              <mc:Fallback>
                <p:oleObj name="think-cell Slide" r:id="rId4" imgW="360" imgH="360" progId="">
                  <p:embed/>
                  <p:pic>
                    <p:nvPicPr>
                      <p:cNvPr id="2" name="Объект 1"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itle Placeholder 1"/>
          <p:cNvSpPr>
            <a:spLocks noGrp="1"/>
          </p:cNvSpPr>
          <p:nvPr>
            <p:ph type="title"/>
          </p:nvPr>
        </p:nvSpPr>
        <p:spPr>
          <a:xfrm>
            <a:off x="226234" y="212889"/>
            <a:ext cx="11660967" cy="565012"/>
          </a:xfrm>
          <a:prstGeom prst="rect">
            <a:avLst/>
          </a:prstGeom>
          <a:noFill/>
        </p:spPr>
        <p:txBody>
          <a:bodyPr vert="horz" lIns="91440" tIns="45720" rIns="91440" bIns="45720" rtlCol="0" anchor="ctr">
            <a:noAutofit/>
          </a:bodyPr>
          <a:lstStyle>
            <a:lvl1pPr marL="67866" indent="0" algn="l">
              <a:lnSpc>
                <a:spcPct val="100000"/>
              </a:lnSpc>
              <a:defRPr sz="1800" b="0">
                <a:solidFill>
                  <a:schemeClr val="accent1"/>
                </a:solidFill>
                <a:latin typeface="+mn-lt"/>
                <a:ea typeface="Tahoma" panose="020B0604030504040204" pitchFamily="34" charset="0"/>
                <a:cs typeface="Segoe UI" panose="020B0502040204020203" pitchFamily="34" charset="0"/>
              </a:defRPr>
            </a:lvl1pPr>
          </a:lstStyle>
          <a:p>
            <a:r>
              <a:rPr lang="ru-RU" dirty="0"/>
              <a:t>Образец заголовка</a:t>
            </a:r>
            <a:endParaRPr lang="en-US" dirty="0"/>
          </a:p>
        </p:txBody>
      </p:sp>
      <p:sp>
        <p:nvSpPr>
          <p:cNvPr id="9" name="Прямоугольник 8"/>
          <p:cNvSpPr/>
          <p:nvPr/>
        </p:nvSpPr>
        <p:spPr>
          <a:xfrm>
            <a:off x="-4553" y="6594765"/>
            <a:ext cx="12196553" cy="268257"/>
          </a:xfrm>
          <a:prstGeom prst="rect">
            <a:avLst/>
          </a:prstGeom>
          <a:solidFill>
            <a:srgbClr val="256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279740" rtl="0" eaLnBrk="1" fontAlgn="auto" latinLnBrk="0" hangingPunct="1">
              <a:lnSpc>
                <a:spcPct val="100000"/>
              </a:lnSpc>
              <a:spcBef>
                <a:spcPts val="0"/>
              </a:spcBef>
              <a:spcAft>
                <a:spcPts val="0"/>
              </a:spcAft>
              <a:buClrTx/>
              <a:buSzTx/>
              <a:buFontTx/>
              <a:buNone/>
              <a:tabLst/>
              <a:defRPr/>
            </a:pPr>
            <a:endParaRPr kumimoji="0" lang="ru-RU" sz="382" b="0" i="0" u="none" strike="noStrike" kern="1200" cap="none" spc="0" normalizeH="0" baseline="0" noProof="0">
              <a:ln>
                <a:noFill/>
              </a:ln>
              <a:solidFill>
                <a:prstClr val="white"/>
              </a:solidFill>
              <a:effectLst/>
              <a:uLnTx/>
              <a:uFillTx/>
              <a:latin typeface="Segoe UI"/>
              <a:ea typeface="+mn-ea"/>
              <a:cs typeface="+mn-cs"/>
            </a:endParaRPr>
          </a:p>
        </p:txBody>
      </p:sp>
      <p:sp>
        <p:nvSpPr>
          <p:cNvPr id="8" name="Номер слайда 5"/>
          <p:cNvSpPr>
            <a:spLocks noGrp="1"/>
          </p:cNvSpPr>
          <p:nvPr>
            <p:ph type="sldNum" sz="quarter" idx="4"/>
          </p:nvPr>
        </p:nvSpPr>
        <p:spPr>
          <a:xfrm>
            <a:off x="11533910" y="6611656"/>
            <a:ext cx="604695" cy="234470"/>
          </a:xfrm>
          <a:prstGeom prst="rect">
            <a:avLst/>
          </a:prstGeom>
        </p:spPr>
        <p:txBody>
          <a:bodyPr vert="horz" lIns="91440" tIns="45720" rIns="91440" bIns="45720" rtlCol="0" anchor="ctr"/>
          <a:lstStyle>
            <a:lvl1pPr algn="r">
              <a:defRPr sz="900">
                <a:solidFill>
                  <a:schemeClr val="bg1"/>
                </a:solidFill>
              </a:defRPr>
            </a:lvl1pPr>
          </a:lstStyle>
          <a:p>
            <a:pPr defTabSz="279740">
              <a:defRPr/>
            </a:pPr>
            <a:fld id="{86CB4B4D-7CA3-9044-876B-883B54F8677D}" type="slidenum">
              <a:rPr lang="en-US" smtClean="0">
                <a:solidFill>
                  <a:prstClr val="white"/>
                </a:solidFill>
              </a:rPr>
              <a:pPr defTabSz="279740">
                <a:defRPr/>
              </a:pPr>
              <a:t>‹#›</a:t>
            </a:fld>
            <a:endParaRPr lang="en-US">
              <a:solidFill>
                <a:prstClr val="white"/>
              </a:solidFill>
            </a:endParaRPr>
          </a:p>
        </p:txBody>
      </p:sp>
      <p:sp>
        <p:nvSpPr>
          <p:cNvPr id="11" name="Title Placeholder 1">
            <a:extLst>
              <a:ext uri="{FF2B5EF4-FFF2-40B4-BE49-F238E27FC236}">
                <a16:creationId xmlns:a16="http://schemas.microsoft.com/office/drawing/2014/main" id="{86DA6893-CD5B-4D60-87F2-65DD5069A314}"/>
              </a:ext>
            </a:extLst>
          </p:cNvPr>
          <p:cNvSpPr txBox="1">
            <a:spLocks/>
          </p:cNvSpPr>
          <p:nvPr/>
        </p:nvSpPr>
        <p:spPr>
          <a:xfrm>
            <a:off x="8639586" y="6631912"/>
            <a:ext cx="2516965"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133350" marR="0" lvl="0" indent="-133350" algn="l" defTabSz="685771" rtl="0" eaLnBrk="1" fontAlgn="auto" latinLnBrk="0" hangingPunct="1">
              <a:lnSpc>
                <a:spcPct val="90000"/>
              </a:lnSpc>
              <a:spcBef>
                <a:spcPct val="0"/>
              </a:spcBef>
              <a:spcAft>
                <a:spcPts val="0"/>
              </a:spcAft>
              <a:buClrTx/>
              <a:buSzTx/>
              <a:buFont typeface="Segoe UI" panose="020B0502040204020203" pitchFamily="34" charset="0"/>
              <a:buChar char="©"/>
              <a:tabLst/>
              <a:defRPr/>
            </a:pPr>
            <a:r>
              <a:rPr kumimoji="0" lang="en-US"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Center for Strategic Initiatives</a:t>
            </a:r>
          </a:p>
        </p:txBody>
      </p:sp>
      <p:sp>
        <p:nvSpPr>
          <p:cNvPr id="12" name="Title Placeholder 1">
            <a:extLst>
              <a:ext uri="{FF2B5EF4-FFF2-40B4-BE49-F238E27FC236}">
                <a16:creationId xmlns:a16="http://schemas.microsoft.com/office/drawing/2014/main" id="{77899E5B-749A-42A9-BE70-2B4EF8E4C69B}"/>
              </a:ext>
            </a:extLst>
          </p:cNvPr>
          <p:cNvSpPr txBox="1">
            <a:spLocks/>
          </p:cNvSpPr>
          <p:nvPr/>
        </p:nvSpPr>
        <p:spPr>
          <a:xfrm>
            <a:off x="-3711" y="6631912"/>
            <a:ext cx="8134251" cy="193963"/>
          </a:xfrm>
          <a:prstGeom prst="rect">
            <a:avLst/>
          </a:prstGeom>
          <a:noFill/>
        </p:spPr>
        <p:txBody>
          <a:bodyPr vert="horz" lIns="68580" tIns="34290" rIns="68580" bIns="34290" rtlCol="0" anchor="ctr">
            <a:noAutofit/>
          </a:bodyPr>
          <a:lstStyle>
            <a:lvl1pPr marL="90488" indent="0" algn="l" defTabSz="914361" rtl="0" eaLnBrk="1" latinLnBrk="0" hangingPunct="1">
              <a:lnSpc>
                <a:spcPct val="90000"/>
              </a:lnSpc>
              <a:spcBef>
                <a:spcPct val="0"/>
              </a:spcBef>
              <a:buNone/>
              <a:defRPr sz="2000" b="1" kern="1200">
                <a:solidFill>
                  <a:schemeClr val="tx1">
                    <a:lumMod val="65000"/>
                    <a:lumOff val="35000"/>
                  </a:schemeClr>
                </a:solidFill>
                <a:latin typeface="+mj-lt"/>
                <a:ea typeface="Tahoma" panose="020B0604030504040204" pitchFamily="34" charset="0"/>
                <a:cs typeface="Segoe UI" panose="020B0502040204020203" pitchFamily="34" charset="0"/>
              </a:defRPr>
            </a:lvl1pPr>
          </a:lstStyle>
          <a:p>
            <a:pPr marL="0" marR="0" lvl="0" indent="0" algn="l" defTabSz="685771" rtl="0" eaLnBrk="1" fontAlgn="auto" latinLnBrk="0" hangingPunct="1">
              <a:lnSpc>
                <a:spcPct val="90000"/>
              </a:lnSpc>
              <a:spcBef>
                <a:spcPct val="0"/>
              </a:spcBef>
              <a:spcAft>
                <a:spcPts val="0"/>
              </a:spcAft>
              <a:buClrTx/>
              <a:buSzTx/>
              <a:buFontTx/>
              <a:buNone/>
              <a:tabLst/>
              <a:defRPr/>
            </a:pP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Предложения по формализации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самозанятого</a:t>
            </a: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 населения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РК</a:t>
            </a:r>
            <a:r>
              <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rPr>
              <a:t>. </a:t>
            </a:r>
            <a:r>
              <a:rPr kumimoji="0" lang="ru-RU" sz="900" b="0" i="0" u="none" strike="noStrike" kern="1200" cap="none" spc="0" normalizeH="0" baseline="0" noProof="0" dirty="0" err="1">
                <a:ln>
                  <a:noFill/>
                </a:ln>
                <a:solidFill>
                  <a:prstClr val="white"/>
                </a:solidFill>
                <a:effectLst/>
                <a:uLnTx/>
                <a:uFillTx/>
                <a:latin typeface="Segoe UI"/>
                <a:ea typeface="Tahoma" panose="020B0604030504040204" pitchFamily="34" charset="0"/>
                <a:cs typeface="Segoe UI" panose="020B0502040204020203" pitchFamily="34" charset="0"/>
              </a:rPr>
              <a:t>Драфт</a:t>
            </a:r>
            <a:endParaRPr kumimoji="0" lang="ru-RU" sz="900" b="0" i="0" u="none" strike="noStrike" kern="1200" cap="none" spc="0" normalizeH="0" baseline="0" noProof="0" dirty="0">
              <a:ln>
                <a:noFill/>
              </a:ln>
              <a:solidFill>
                <a:prstClr val="white"/>
              </a:solidFill>
              <a:effectLst/>
              <a:uLnTx/>
              <a:uFillTx/>
              <a:latin typeface="Segoe UI"/>
              <a:ea typeface="Tahoma" panose="020B0604030504040204" pitchFamily="34" charset="0"/>
              <a:cs typeface="Segoe UI" panose="020B0502040204020203" pitchFamily="34" charset="0"/>
            </a:endParaRPr>
          </a:p>
        </p:txBody>
      </p:sp>
      <p:cxnSp>
        <p:nvCxnSpPr>
          <p:cNvPr id="13" name="Прямая соединительная линия 12">
            <a:extLst>
              <a:ext uri="{FF2B5EF4-FFF2-40B4-BE49-F238E27FC236}">
                <a16:creationId xmlns:a16="http://schemas.microsoft.com/office/drawing/2014/main" id="{93FBDBB0-0657-49CC-BA1F-101E17958EEB}"/>
              </a:ext>
            </a:extLst>
          </p:cNvPr>
          <p:cNvCxnSpPr/>
          <p:nvPr/>
        </p:nvCxnSpPr>
        <p:spPr>
          <a:xfrm>
            <a:off x="0" y="939114"/>
            <a:ext cx="12183763"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Объект 2">
            <a:extLst>
              <a:ext uri="{FF2B5EF4-FFF2-40B4-BE49-F238E27FC236}">
                <a16:creationId xmlns:a16="http://schemas.microsoft.com/office/drawing/2014/main" id="{E4C51BBE-44D2-4B45-BCA1-243BDF54497F}"/>
              </a:ext>
            </a:extLst>
          </p:cNvPr>
          <p:cNvSpPr>
            <a:spLocks noGrp="1"/>
          </p:cNvSpPr>
          <p:nvPr>
            <p:ph idx="11"/>
          </p:nvPr>
        </p:nvSpPr>
        <p:spPr>
          <a:xfrm>
            <a:off x="27825" y="6326477"/>
            <a:ext cx="11596140" cy="219291"/>
          </a:xfrm>
          <a:prstGeom prst="rect">
            <a:avLst/>
          </a:prstGeom>
          <a:noFill/>
        </p:spPr>
        <p:txBody>
          <a:bodyPr wrap="square" rtlCol="0" anchor="ctr">
            <a:spAutoFit/>
          </a:bodyPr>
          <a:lstStyle>
            <a:lvl1pPr marL="0" indent="0">
              <a:lnSpc>
                <a:spcPct val="100000"/>
              </a:lnSpc>
              <a:buClr>
                <a:schemeClr val="accent1"/>
              </a:buClr>
              <a:buFont typeface="Wingdings" panose="05000000000000000000" pitchFamily="2" charset="2"/>
              <a:buNone/>
              <a:defRPr lang="ru-RU" sz="825" b="0" i="1" smtClean="0">
                <a:solidFill>
                  <a:schemeClr val="tx1">
                    <a:lumMod val="50000"/>
                    <a:lumOff val="50000"/>
                  </a:schemeClr>
                </a:solidFill>
                <a:latin typeface="+mn-lt"/>
                <a:cs typeface="Segoe UI" panose="020B0502040204020203" pitchFamily="34" charset="0"/>
              </a:defRPr>
            </a:lvl1pPr>
            <a:lvl2pPr marL="0" indent="0">
              <a:lnSpc>
                <a:spcPct val="100000"/>
              </a:lnSpc>
              <a:buClr>
                <a:schemeClr val="accent1"/>
              </a:buClr>
              <a:buFont typeface="Wingdings" panose="05000000000000000000" pitchFamily="2" charset="2"/>
              <a:buNone/>
              <a:defRPr lang="ru-RU" sz="1050" b="0" smtClean="0">
                <a:solidFill>
                  <a:schemeClr val="tx1">
                    <a:lumMod val="65000"/>
                    <a:lumOff val="35000"/>
                  </a:schemeClr>
                </a:solidFill>
                <a:latin typeface="+mj-lt"/>
                <a:cs typeface="Segoe UI" panose="020B0502040204020203" pitchFamily="34" charset="0"/>
              </a:defRPr>
            </a:lvl2pPr>
            <a:lvl3pPr marL="0" indent="0">
              <a:lnSpc>
                <a:spcPct val="100000"/>
              </a:lnSpc>
              <a:buClr>
                <a:schemeClr val="accent1"/>
              </a:buClr>
              <a:buFont typeface="Wingdings" panose="05000000000000000000" pitchFamily="2" charset="2"/>
              <a:buNone/>
              <a:defRPr lang="ru-RU" sz="900" b="0" smtClean="0">
                <a:solidFill>
                  <a:schemeClr val="tx1">
                    <a:lumMod val="65000"/>
                    <a:lumOff val="35000"/>
                  </a:schemeClr>
                </a:solidFill>
                <a:latin typeface="+mj-lt"/>
                <a:cs typeface="Segoe UI" panose="020B0502040204020203" pitchFamily="34" charset="0"/>
              </a:defRPr>
            </a:lvl3pPr>
            <a:lvl4pPr marL="148369" indent="-148369">
              <a:lnSpc>
                <a:spcPct val="100000"/>
              </a:lnSpc>
              <a:buClr>
                <a:schemeClr val="accent1"/>
              </a:buClr>
              <a:buFont typeface="Wingdings" panose="05000000000000000000" pitchFamily="2" charset="2"/>
              <a:buChar char="§"/>
              <a:defRPr lang="ru-RU" sz="831" b="0" smtClean="0">
                <a:solidFill>
                  <a:schemeClr val="tx1">
                    <a:lumMod val="75000"/>
                    <a:lumOff val="25000"/>
                  </a:schemeClr>
                </a:solidFill>
                <a:latin typeface="+mj-lt"/>
                <a:cs typeface="Segoe UI" panose="020B0502040204020203" pitchFamily="34" charset="0"/>
              </a:defRPr>
            </a:lvl4pPr>
            <a:lvl5pPr marL="148369" indent="-148369">
              <a:lnSpc>
                <a:spcPct val="100000"/>
              </a:lnSpc>
              <a:buClr>
                <a:schemeClr val="accent1"/>
              </a:buClr>
              <a:buFont typeface="Wingdings" panose="05000000000000000000" pitchFamily="2" charset="2"/>
              <a:buChar char="§"/>
              <a:defRPr lang="ru-RU" sz="831" b="0">
                <a:solidFill>
                  <a:schemeClr val="tx1">
                    <a:lumMod val="75000"/>
                    <a:lumOff val="25000"/>
                  </a:schemeClr>
                </a:solidFill>
                <a:latin typeface="+mj-lt"/>
                <a:cs typeface="Segoe UI" panose="020B0502040204020203" pitchFamily="34" charset="0"/>
              </a:defRPr>
            </a:lvl5pPr>
          </a:lstStyle>
          <a:p>
            <a:pPr marL="0" lvl="0" defTabSz="279740"/>
            <a:r>
              <a:rPr lang="ru-RU"/>
              <a:t>Образец текста</a:t>
            </a:r>
          </a:p>
        </p:txBody>
      </p:sp>
    </p:spTree>
    <p:extLst>
      <p:ext uri="{BB962C8B-B14F-4D97-AF65-F5344CB8AC3E}">
        <p14:creationId xmlns:p14="http://schemas.microsoft.com/office/powerpoint/2010/main" val="350209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256DD81-0B25-4AF6-9ACB-7281F3514A52}" type="datetimeFigureOut">
              <a:rPr lang="ru-RU" smtClean="0"/>
              <a:t>13.10.2020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03141741"/>
      </p:ext>
    </p:extLst>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Дата 2"/>
          <p:cNvSpPr>
            <a:spLocks noGrp="1"/>
          </p:cNvSpPr>
          <p:nvPr>
            <p:ph type="dt" sz="half" idx="10"/>
          </p:nvPr>
        </p:nvSpPr>
        <p:spPr/>
        <p:txBody>
          <a:bodyPr/>
          <a:lstStyle/>
          <a:p>
            <a:endParaRPr lang="ru-RU" dirty="0">
              <a:solidFill>
                <a:srgbClr val="545454"/>
              </a:solidFill>
            </a:endParaRPr>
          </a:p>
        </p:txBody>
      </p:sp>
      <p:sp>
        <p:nvSpPr>
          <p:cNvPr id="4" name="Нижний колонтитул 3"/>
          <p:cNvSpPr>
            <a:spLocks noGrp="1"/>
          </p:cNvSpPr>
          <p:nvPr>
            <p:ph type="ftr" sz="quarter" idx="11"/>
          </p:nvPr>
        </p:nvSpPr>
        <p:spPr/>
        <p:txBody>
          <a:bodyPr/>
          <a:lstStyle/>
          <a:p>
            <a:endParaRPr lang="ru-RU" dirty="0">
              <a:solidFill>
                <a:srgbClr val="545454"/>
              </a:solidFill>
            </a:endParaRPr>
          </a:p>
        </p:txBody>
      </p:sp>
    </p:spTree>
    <p:extLst>
      <p:ext uri="{BB962C8B-B14F-4D97-AF65-F5344CB8AC3E}">
        <p14:creationId xmlns:p14="http://schemas.microsoft.com/office/powerpoint/2010/main" val="1029319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F5E3070-7620-4295-AF5C-E99F9D70E068}" type="slidenum">
              <a:rPr lang="ru-RU" smtClean="0"/>
              <a:t>‹#›</a:t>
            </a:fld>
            <a:endParaRPr lang="ru-RU"/>
          </a:p>
        </p:txBody>
      </p:sp>
    </p:spTree>
    <p:extLst>
      <p:ext uri="{BB962C8B-B14F-4D97-AF65-F5344CB8AC3E}">
        <p14:creationId xmlns:p14="http://schemas.microsoft.com/office/powerpoint/2010/main" val="223688661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4500"/>
            </a:lvl1pPr>
          </a:lstStyle>
          <a:p>
            <a:r>
              <a:rPr lang="ru-RU"/>
              <a:t>Образец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defRPr>
            </a:lvl1pPr>
            <a:lvl2pPr marL="342900" indent="0" algn="ctr">
              <a:buNone/>
              <a:defRPr sz="2100"/>
            </a:lvl2pPr>
            <a:lvl3pPr marL="685800" indent="0" algn="ctr">
              <a:buNone/>
              <a:defRPr sz="1800"/>
            </a:lvl3pPr>
            <a:lvl4pPr marL="1028700" indent="0" algn="ctr">
              <a:buNone/>
              <a:defRPr sz="1500"/>
            </a:lvl4pPr>
            <a:lvl5pPr marL="1371600" indent="0" algn="ctr">
              <a:buNone/>
              <a:defRPr sz="1500"/>
            </a:lvl5pPr>
            <a:lvl6pPr marL="1714500" indent="0" algn="ctr">
              <a:buNone/>
              <a:defRPr sz="1500"/>
            </a:lvl6pPr>
            <a:lvl7pPr marL="2057400" indent="0" algn="ctr">
              <a:buNone/>
              <a:defRPr sz="1500"/>
            </a:lvl7pPr>
            <a:lvl8pPr marL="2400300" indent="0" algn="ctr">
              <a:buNone/>
              <a:defRPr sz="1500"/>
            </a:lvl8pPr>
            <a:lvl9pPr marL="2743200" indent="0" algn="ctr">
              <a:buNone/>
              <a:defRPr sz="1500"/>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F5E3070-7620-4295-AF5C-E99F9D70E068}" type="slidenum">
              <a:rPr lang="ru-RU" smtClean="0"/>
              <a:pPr/>
              <a:t>‹#›</a:t>
            </a:fld>
            <a:endParaRPr lang="ru-RU"/>
          </a:p>
        </p:txBody>
      </p:sp>
    </p:spTree>
    <p:extLst>
      <p:ext uri="{BB962C8B-B14F-4D97-AF65-F5344CB8AC3E}">
        <p14:creationId xmlns:p14="http://schemas.microsoft.com/office/powerpoint/2010/main" val="2369078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256DD81-0B25-4AF6-9ACB-7281F3514A52}" type="datetimeFigureOut">
              <a:rPr lang="ru-RU" smtClean="0"/>
              <a:t>13.10.2020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3522846767"/>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256DD81-0B25-4AF6-9ACB-7281F3514A52}" type="datetimeFigureOut">
              <a:rPr lang="ru-RU" smtClean="0"/>
              <a:t>13.10.2020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73017700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3F9C594-A5D6-4226-B0AD-065CA2FB22E0}" type="datetimeFigureOut">
              <a:rPr lang="ru-RU" smtClean="0"/>
              <a:t>13.10.2020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73469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56DD81-0B25-4AF6-9ACB-7281F3514A52}" type="datetimeFigureOut">
              <a:rPr lang="ru-RU" smtClean="0"/>
              <a:t>13.10.2020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798546586"/>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256DD81-0B25-4AF6-9ACB-7281F3514A52}" type="datetimeFigureOut">
              <a:rPr lang="ru-RU" smtClean="0"/>
              <a:t>13.10.2020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09A83D9-91AD-4424-9CF3-841757B2A79C}" type="slidenum">
              <a:rPr lang="ru-RU" smtClean="0"/>
              <a:t>‹#›</a:t>
            </a:fld>
            <a:endParaRPr lang="ru-RU"/>
          </a:p>
        </p:txBody>
      </p:sp>
    </p:spTree>
    <p:extLst>
      <p:ext uri="{BB962C8B-B14F-4D97-AF65-F5344CB8AC3E}">
        <p14:creationId xmlns:p14="http://schemas.microsoft.com/office/powerpoint/2010/main" val="1261481448"/>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vmlDrawing" Target="../drawings/vmlDrawing1.v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vmlDrawing" Target="../drawings/vmlDrawing2.vml"/><Relationship Id="rId26" Type="http://schemas.openxmlformats.org/officeDocument/2006/relationships/oleObject" Target="../embeddings/oleObject3.bin"/><Relationship Id="rId3" Type="http://schemas.openxmlformats.org/officeDocument/2006/relationships/slideLayout" Target="../slideLayouts/slideLayout29.xml"/><Relationship Id="rId21" Type="http://schemas.openxmlformats.org/officeDocument/2006/relationships/tags" Target="../tags/tag5.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theme" Target="../theme/theme3.xml"/><Relationship Id="rId25" Type="http://schemas.openxmlformats.org/officeDocument/2006/relationships/image" Target="../media/image1.emf"/><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tags" Target="../tags/tag4.xml"/><Relationship Id="rId29" Type="http://schemas.openxmlformats.org/officeDocument/2006/relationships/oleObject" Target="../embeddings/oleObject6.bin"/><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oleObject" Target="../embeddings/oleObject2.bin"/><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tags" Target="../tags/tag7.xml"/><Relationship Id="rId28" Type="http://schemas.openxmlformats.org/officeDocument/2006/relationships/oleObject" Target="../embeddings/oleObject5.bin"/><Relationship Id="rId10" Type="http://schemas.openxmlformats.org/officeDocument/2006/relationships/slideLayout" Target="../slideLayouts/slideLayout36.xml"/><Relationship Id="rId19" Type="http://schemas.openxmlformats.org/officeDocument/2006/relationships/tags" Target="../tags/tag3.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tags" Target="../tags/tag6.xml"/><Relationship Id="rId27" Type="http://schemas.openxmlformats.org/officeDocument/2006/relationships/oleObject" Target="../embeddings/oleObject4.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56DD81-0B25-4AF6-9ACB-7281F3514A52}" type="datetimeFigureOut">
              <a:rPr lang="ru-RU" smtClean="0"/>
              <a:t>13.10.2020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9A83D9-91AD-4424-9CF3-841757B2A79C}" type="slidenum">
              <a:rPr lang="ru-RU" smtClean="0"/>
              <a:t>‹#›</a:t>
            </a:fld>
            <a:endParaRPr lang="ru-RU"/>
          </a:p>
        </p:txBody>
      </p:sp>
      <p:grpSp>
        <p:nvGrpSpPr>
          <p:cNvPr id="7" name="Группа 6">
            <a:extLst>
              <a:ext uri="{FF2B5EF4-FFF2-40B4-BE49-F238E27FC236}">
                <a16:creationId xmlns:a16="http://schemas.microsoft.com/office/drawing/2014/main" id="{BD555CC5-1377-4A12-93A7-A454557A7705}"/>
              </a:ext>
            </a:extLst>
          </p:cNvPr>
          <p:cNvGrpSpPr/>
          <p:nvPr userDrawn="1"/>
        </p:nvGrpSpPr>
        <p:grpSpPr>
          <a:xfrm>
            <a:off x="13960975" y="136872"/>
            <a:ext cx="1183961" cy="6138549"/>
            <a:chOff x="12335375" y="136872"/>
            <a:chExt cx="1183961" cy="6138549"/>
          </a:xfrm>
        </p:grpSpPr>
        <p:sp>
          <p:nvSpPr>
            <p:cNvPr id="8" name="Прямоугольник 7">
              <a:extLst>
                <a:ext uri="{FF2B5EF4-FFF2-40B4-BE49-F238E27FC236}">
                  <a16:creationId xmlns:a16="http://schemas.microsoft.com/office/drawing/2014/main" id="{3B58D41D-5199-40B3-9602-C3A441DD84CC}"/>
                </a:ext>
              </a:extLst>
            </p:cNvPr>
            <p:cNvSpPr/>
            <p:nvPr/>
          </p:nvSpPr>
          <p:spPr>
            <a:xfrm>
              <a:off x="12335375" y="136872"/>
              <a:ext cx="809125" cy="553998"/>
            </a:xfrm>
            <a:prstGeom prst="rect">
              <a:avLst/>
            </a:prstGeom>
          </p:spPr>
          <p:txBody>
            <a:bodyPr wrap="square">
              <a:spAutoFit/>
            </a:bodyPr>
            <a:lstStyle/>
            <a:p>
              <a:r>
                <a:rPr lang="ru-RU" sz="1000" dirty="0">
                  <a:solidFill>
                    <a:schemeClr val="tx1">
                      <a:lumMod val="65000"/>
                      <a:lumOff val="35000"/>
                    </a:schemeClr>
                  </a:solidFill>
                </a:rPr>
                <a:t>Основные темные цвета</a:t>
              </a:r>
              <a:endParaRPr lang="en-GB" sz="1000" dirty="0">
                <a:solidFill>
                  <a:schemeClr val="tx1">
                    <a:lumMod val="65000"/>
                    <a:lumOff val="35000"/>
                  </a:schemeClr>
                </a:solidFill>
              </a:endParaRPr>
            </a:p>
          </p:txBody>
        </p:sp>
        <p:sp>
          <p:nvSpPr>
            <p:cNvPr id="9" name="Прямоугольник 8">
              <a:extLst>
                <a:ext uri="{FF2B5EF4-FFF2-40B4-BE49-F238E27FC236}">
                  <a16:creationId xmlns:a16="http://schemas.microsoft.com/office/drawing/2014/main" id="{FF348CF4-D0B3-42AF-82C6-38425D01DF9E}"/>
                </a:ext>
              </a:extLst>
            </p:cNvPr>
            <p:cNvSpPr/>
            <p:nvPr/>
          </p:nvSpPr>
          <p:spPr>
            <a:xfrm>
              <a:off x="12335375" y="1795343"/>
              <a:ext cx="809125" cy="553998"/>
            </a:xfrm>
            <a:prstGeom prst="rect">
              <a:avLst/>
            </a:prstGeom>
          </p:spPr>
          <p:txBody>
            <a:bodyPr wrap="square">
              <a:spAutoFit/>
            </a:bodyPr>
            <a:lstStyle/>
            <a:p>
              <a:r>
                <a:rPr lang="ru-RU" sz="1000" dirty="0">
                  <a:solidFill>
                    <a:schemeClr val="tx1">
                      <a:lumMod val="65000"/>
                      <a:lumOff val="35000"/>
                    </a:schemeClr>
                  </a:solidFill>
                </a:rPr>
                <a:t>Основные светлые цвета</a:t>
              </a:r>
              <a:endParaRPr lang="en-GB" sz="1000" dirty="0">
                <a:solidFill>
                  <a:schemeClr val="tx1">
                    <a:lumMod val="65000"/>
                    <a:lumOff val="35000"/>
                  </a:schemeClr>
                </a:solidFill>
              </a:endParaRPr>
            </a:p>
          </p:txBody>
        </p:sp>
        <p:sp>
          <p:nvSpPr>
            <p:cNvPr id="10" name="Прямоугольник 9">
              <a:extLst>
                <a:ext uri="{FF2B5EF4-FFF2-40B4-BE49-F238E27FC236}">
                  <a16:creationId xmlns:a16="http://schemas.microsoft.com/office/drawing/2014/main" id="{F0D9B636-B546-4E8C-87AC-A48595962BD2}"/>
                </a:ext>
              </a:extLst>
            </p:cNvPr>
            <p:cNvSpPr/>
            <p:nvPr/>
          </p:nvSpPr>
          <p:spPr>
            <a:xfrm>
              <a:off x="12335375" y="4159786"/>
              <a:ext cx="885325" cy="400110"/>
            </a:xfrm>
            <a:prstGeom prst="rect">
              <a:avLst/>
            </a:prstGeom>
          </p:spPr>
          <p:txBody>
            <a:bodyPr wrap="square">
              <a:spAutoFit/>
            </a:bodyPr>
            <a:lstStyle/>
            <a:p>
              <a:r>
                <a:rPr lang="ru-RU" sz="1000" dirty="0">
                  <a:solidFill>
                    <a:schemeClr val="tx1">
                      <a:lumMod val="65000"/>
                      <a:lumOff val="35000"/>
                    </a:schemeClr>
                  </a:solidFill>
                </a:rPr>
                <a:t>Основной </a:t>
              </a:r>
              <a:br>
                <a:rPr lang="ru-RU" sz="1000" dirty="0">
                  <a:solidFill>
                    <a:schemeClr val="tx1">
                      <a:lumMod val="65000"/>
                      <a:lumOff val="35000"/>
                    </a:schemeClr>
                  </a:solidFill>
                </a:rPr>
              </a:br>
              <a:r>
                <a:rPr lang="ru-RU" sz="1000" dirty="0">
                  <a:solidFill>
                    <a:schemeClr val="tx1">
                      <a:lumMod val="65000"/>
                      <a:lumOff val="35000"/>
                    </a:schemeClr>
                  </a:solidFill>
                </a:rPr>
                <a:t>цвет текста</a:t>
              </a:r>
            </a:p>
          </p:txBody>
        </p:sp>
        <p:sp>
          <p:nvSpPr>
            <p:cNvPr id="11" name="Прямоугольник 10">
              <a:extLst>
                <a:ext uri="{FF2B5EF4-FFF2-40B4-BE49-F238E27FC236}">
                  <a16:creationId xmlns:a16="http://schemas.microsoft.com/office/drawing/2014/main" id="{226E507B-2D2E-4A6E-BE30-0039FBA597E5}"/>
                </a:ext>
              </a:extLst>
            </p:cNvPr>
            <p:cNvSpPr/>
            <p:nvPr/>
          </p:nvSpPr>
          <p:spPr>
            <a:xfrm>
              <a:off x="12335375" y="4917864"/>
              <a:ext cx="866275" cy="400110"/>
            </a:xfrm>
            <a:prstGeom prst="rect">
              <a:avLst/>
            </a:prstGeom>
          </p:spPr>
          <p:txBody>
            <a:bodyPr wrap="square">
              <a:spAutoFit/>
            </a:bodyPr>
            <a:lstStyle/>
            <a:p>
              <a:r>
                <a:rPr lang="ru-RU" sz="1000" dirty="0">
                  <a:solidFill>
                    <a:schemeClr val="tx1">
                      <a:lumMod val="65000"/>
                      <a:lumOff val="35000"/>
                    </a:schemeClr>
                  </a:solidFill>
                </a:rPr>
                <a:t>Синий </a:t>
              </a:r>
              <a:br>
                <a:rPr lang="ru-RU" sz="1000" dirty="0">
                  <a:solidFill>
                    <a:schemeClr val="tx1">
                      <a:lumMod val="65000"/>
                      <a:lumOff val="35000"/>
                    </a:schemeClr>
                  </a:solidFill>
                </a:rPr>
              </a:br>
              <a:r>
                <a:rPr lang="ru-RU" sz="1000" dirty="0">
                  <a:solidFill>
                    <a:schemeClr val="tx1">
                      <a:lumMod val="65000"/>
                      <a:lumOff val="35000"/>
                    </a:schemeClr>
                  </a:solidFill>
                </a:rPr>
                <a:t>цвет текста</a:t>
              </a:r>
            </a:p>
          </p:txBody>
        </p:sp>
        <p:sp>
          <p:nvSpPr>
            <p:cNvPr id="12" name="Прямоугольник 11">
              <a:extLst>
                <a:ext uri="{FF2B5EF4-FFF2-40B4-BE49-F238E27FC236}">
                  <a16:creationId xmlns:a16="http://schemas.microsoft.com/office/drawing/2014/main" id="{091277EA-E71D-4912-9010-EEEC42FBB24D}"/>
                </a:ext>
              </a:extLst>
            </p:cNvPr>
            <p:cNvSpPr/>
            <p:nvPr/>
          </p:nvSpPr>
          <p:spPr>
            <a:xfrm>
              <a:off x="12383059" y="4573802"/>
              <a:ext cx="723341" cy="20040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3" name="Прямоугольник 12">
              <a:extLst>
                <a:ext uri="{FF2B5EF4-FFF2-40B4-BE49-F238E27FC236}">
                  <a16:creationId xmlns:a16="http://schemas.microsoft.com/office/drawing/2014/main" id="{C291BF11-C5AF-4F56-BEA9-DA33493692DA}"/>
                </a:ext>
              </a:extLst>
            </p:cNvPr>
            <p:cNvSpPr/>
            <p:nvPr/>
          </p:nvSpPr>
          <p:spPr>
            <a:xfrm>
              <a:off x="12383059" y="698340"/>
              <a:ext cx="723341" cy="21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4" name="Прямоугольник 13">
              <a:extLst>
                <a:ext uri="{FF2B5EF4-FFF2-40B4-BE49-F238E27FC236}">
                  <a16:creationId xmlns:a16="http://schemas.microsoft.com/office/drawing/2014/main" id="{E5561961-78E0-4969-9C9D-F555C7146EF4}"/>
                </a:ext>
              </a:extLst>
            </p:cNvPr>
            <p:cNvSpPr/>
            <p:nvPr/>
          </p:nvSpPr>
          <p:spPr>
            <a:xfrm>
              <a:off x="12383059" y="5321141"/>
              <a:ext cx="723341" cy="21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5" name="Прямоугольник 14">
              <a:extLst>
                <a:ext uri="{FF2B5EF4-FFF2-40B4-BE49-F238E27FC236}">
                  <a16:creationId xmlns:a16="http://schemas.microsoft.com/office/drawing/2014/main" id="{7E8631A5-3E26-4B9B-B60F-B6F6D8555236}"/>
                </a:ext>
              </a:extLst>
            </p:cNvPr>
            <p:cNvSpPr/>
            <p:nvPr/>
          </p:nvSpPr>
          <p:spPr>
            <a:xfrm>
              <a:off x="12383059" y="916894"/>
              <a:ext cx="723341" cy="216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6" name="Прямоугольник 15">
              <a:extLst>
                <a:ext uri="{FF2B5EF4-FFF2-40B4-BE49-F238E27FC236}">
                  <a16:creationId xmlns:a16="http://schemas.microsoft.com/office/drawing/2014/main" id="{4E16CBF0-08C5-44E1-B0B5-520265EC2521}"/>
                </a:ext>
              </a:extLst>
            </p:cNvPr>
            <p:cNvSpPr/>
            <p:nvPr/>
          </p:nvSpPr>
          <p:spPr>
            <a:xfrm>
              <a:off x="12383059" y="2356811"/>
              <a:ext cx="723341" cy="21613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7" name="Прямоугольник 16">
              <a:extLst>
                <a:ext uri="{FF2B5EF4-FFF2-40B4-BE49-F238E27FC236}">
                  <a16:creationId xmlns:a16="http://schemas.microsoft.com/office/drawing/2014/main" id="{B78C5094-2D8D-4689-9349-86277ED78895}"/>
                </a:ext>
              </a:extLst>
            </p:cNvPr>
            <p:cNvSpPr/>
            <p:nvPr/>
          </p:nvSpPr>
          <p:spPr>
            <a:xfrm>
              <a:off x="12383059" y="2575365"/>
              <a:ext cx="723341" cy="21613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8" name="Прямоугольник 17">
              <a:extLst>
                <a:ext uri="{FF2B5EF4-FFF2-40B4-BE49-F238E27FC236}">
                  <a16:creationId xmlns:a16="http://schemas.microsoft.com/office/drawing/2014/main" id="{C72B3BE0-B0B7-4469-983A-56D0CC435179}"/>
                </a:ext>
              </a:extLst>
            </p:cNvPr>
            <p:cNvSpPr/>
            <p:nvPr/>
          </p:nvSpPr>
          <p:spPr>
            <a:xfrm>
              <a:off x="12383059" y="1133033"/>
              <a:ext cx="723341" cy="2161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19" name="Прямоугольник 18">
              <a:extLst>
                <a:ext uri="{FF2B5EF4-FFF2-40B4-BE49-F238E27FC236}">
                  <a16:creationId xmlns:a16="http://schemas.microsoft.com/office/drawing/2014/main" id="{A40F4DB6-AB4E-42E0-A3B3-CBD84261D14B}"/>
                </a:ext>
              </a:extLst>
            </p:cNvPr>
            <p:cNvSpPr/>
            <p:nvPr/>
          </p:nvSpPr>
          <p:spPr>
            <a:xfrm>
              <a:off x="12383059" y="1349172"/>
              <a:ext cx="723341" cy="216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0" name="Прямоугольник 19">
              <a:extLst>
                <a:ext uri="{FF2B5EF4-FFF2-40B4-BE49-F238E27FC236}">
                  <a16:creationId xmlns:a16="http://schemas.microsoft.com/office/drawing/2014/main" id="{062EDFAB-AEF3-4137-B2F9-C5418D40EE30}"/>
                </a:ext>
              </a:extLst>
            </p:cNvPr>
            <p:cNvSpPr/>
            <p:nvPr/>
          </p:nvSpPr>
          <p:spPr>
            <a:xfrm>
              <a:off x="12383059" y="2791504"/>
              <a:ext cx="723341" cy="21613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1" name="Прямоугольник 20">
              <a:extLst>
                <a:ext uri="{FF2B5EF4-FFF2-40B4-BE49-F238E27FC236}">
                  <a16:creationId xmlns:a16="http://schemas.microsoft.com/office/drawing/2014/main" id="{CB12901D-688D-4DD0-AFA1-2468AE97587D}"/>
                </a:ext>
              </a:extLst>
            </p:cNvPr>
            <p:cNvSpPr/>
            <p:nvPr/>
          </p:nvSpPr>
          <p:spPr>
            <a:xfrm>
              <a:off x="12383059" y="3005671"/>
              <a:ext cx="723341" cy="2161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2" name="Прямоугольник 21">
              <a:extLst>
                <a:ext uri="{FF2B5EF4-FFF2-40B4-BE49-F238E27FC236}">
                  <a16:creationId xmlns:a16="http://schemas.microsoft.com/office/drawing/2014/main" id="{D7C306BF-757C-4C8C-BE40-CACC3BFBCE59}"/>
                </a:ext>
              </a:extLst>
            </p:cNvPr>
            <p:cNvSpPr/>
            <p:nvPr/>
          </p:nvSpPr>
          <p:spPr>
            <a:xfrm>
              <a:off x="12383059" y="3212845"/>
              <a:ext cx="723341" cy="21613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3" name="Прямоугольник 22">
              <a:extLst>
                <a:ext uri="{FF2B5EF4-FFF2-40B4-BE49-F238E27FC236}">
                  <a16:creationId xmlns:a16="http://schemas.microsoft.com/office/drawing/2014/main" id="{D2090646-A932-45BE-8EEB-7F1B8E3E97F3}"/>
                </a:ext>
              </a:extLst>
            </p:cNvPr>
            <p:cNvSpPr/>
            <p:nvPr/>
          </p:nvSpPr>
          <p:spPr>
            <a:xfrm>
              <a:off x="12383059" y="3427012"/>
              <a:ext cx="723341" cy="21613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4" name="Прямоугольник 23">
              <a:extLst>
                <a:ext uri="{FF2B5EF4-FFF2-40B4-BE49-F238E27FC236}">
                  <a16:creationId xmlns:a16="http://schemas.microsoft.com/office/drawing/2014/main" id="{000518A9-CC1B-45FF-9D2E-4535FB345290}"/>
                </a:ext>
              </a:extLst>
            </p:cNvPr>
            <p:cNvSpPr/>
            <p:nvPr/>
          </p:nvSpPr>
          <p:spPr>
            <a:xfrm>
              <a:off x="12383059" y="3642165"/>
              <a:ext cx="723341" cy="21613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5" name="Прямоугольник 24">
              <a:extLst>
                <a:ext uri="{FF2B5EF4-FFF2-40B4-BE49-F238E27FC236}">
                  <a16:creationId xmlns:a16="http://schemas.microsoft.com/office/drawing/2014/main" id="{B1D1F7E8-253B-4D3C-9F1C-D4CF678995FE}"/>
                </a:ext>
              </a:extLst>
            </p:cNvPr>
            <p:cNvSpPr/>
            <p:nvPr/>
          </p:nvSpPr>
          <p:spPr>
            <a:xfrm>
              <a:off x="12383059" y="6059282"/>
              <a:ext cx="723341" cy="2161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6" name="Прямоугольник 25">
              <a:extLst>
                <a:ext uri="{FF2B5EF4-FFF2-40B4-BE49-F238E27FC236}">
                  <a16:creationId xmlns:a16="http://schemas.microsoft.com/office/drawing/2014/main" id="{7E21AB8A-3E51-4373-9196-9683936DE0E9}"/>
                </a:ext>
              </a:extLst>
            </p:cNvPr>
            <p:cNvSpPr/>
            <p:nvPr/>
          </p:nvSpPr>
          <p:spPr>
            <a:xfrm>
              <a:off x="12335375" y="5656005"/>
              <a:ext cx="1183961" cy="400110"/>
            </a:xfrm>
            <a:prstGeom prst="rect">
              <a:avLst/>
            </a:prstGeom>
          </p:spPr>
          <p:txBody>
            <a:bodyPr wrap="square">
              <a:spAutoFit/>
            </a:bodyPr>
            <a:lstStyle/>
            <a:p>
              <a:r>
                <a:rPr lang="ru-RU" sz="1000" dirty="0">
                  <a:solidFill>
                    <a:schemeClr val="tx1">
                      <a:lumMod val="65000"/>
                      <a:lumOff val="35000"/>
                    </a:schemeClr>
                  </a:solidFill>
                </a:rPr>
                <a:t>Цвет исходника/ примечания</a:t>
              </a:r>
            </a:p>
          </p:txBody>
        </p:sp>
      </p:grpSp>
      <p:grpSp>
        <p:nvGrpSpPr>
          <p:cNvPr id="27" name="Группа 26">
            <a:extLst>
              <a:ext uri="{FF2B5EF4-FFF2-40B4-BE49-F238E27FC236}">
                <a16:creationId xmlns:a16="http://schemas.microsoft.com/office/drawing/2014/main" id="{4FF09537-FD16-488D-9EA9-BFA730785254}"/>
              </a:ext>
            </a:extLst>
          </p:cNvPr>
          <p:cNvGrpSpPr/>
          <p:nvPr userDrawn="1"/>
        </p:nvGrpSpPr>
        <p:grpSpPr>
          <a:xfrm>
            <a:off x="-2649355" y="136872"/>
            <a:ext cx="809125" cy="5471237"/>
            <a:chOff x="-942475" y="136872"/>
            <a:chExt cx="809125" cy="5471237"/>
          </a:xfrm>
        </p:grpSpPr>
        <p:sp>
          <p:nvSpPr>
            <p:cNvPr id="28" name="Прямоугольник 27">
              <a:extLst>
                <a:ext uri="{FF2B5EF4-FFF2-40B4-BE49-F238E27FC236}">
                  <a16:creationId xmlns:a16="http://schemas.microsoft.com/office/drawing/2014/main" id="{9E66DBB4-3BB2-4E04-8325-832F29501839}"/>
                </a:ext>
              </a:extLst>
            </p:cNvPr>
            <p:cNvSpPr/>
            <p:nvPr/>
          </p:nvSpPr>
          <p:spPr>
            <a:xfrm>
              <a:off x="-904316" y="554252"/>
              <a:ext cx="723341" cy="2004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29" name="Прямоугольник 28">
              <a:extLst>
                <a:ext uri="{FF2B5EF4-FFF2-40B4-BE49-F238E27FC236}">
                  <a16:creationId xmlns:a16="http://schemas.microsoft.com/office/drawing/2014/main" id="{C458EAF0-405F-4E6A-941E-7D5DF20FFE09}"/>
                </a:ext>
              </a:extLst>
            </p:cNvPr>
            <p:cNvSpPr/>
            <p:nvPr/>
          </p:nvSpPr>
          <p:spPr>
            <a:xfrm>
              <a:off x="-904316" y="946037"/>
              <a:ext cx="723341" cy="20040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0" name="Прямоугольник 29">
              <a:extLst>
                <a:ext uri="{FF2B5EF4-FFF2-40B4-BE49-F238E27FC236}">
                  <a16:creationId xmlns:a16="http://schemas.microsoft.com/office/drawing/2014/main" id="{AF45943F-E673-46FA-A2E7-A445715D3145}"/>
                </a:ext>
              </a:extLst>
            </p:cNvPr>
            <p:cNvSpPr/>
            <p:nvPr/>
          </p:nvSpPr>
          <p:spPr>
            <a:xfrm>
              <a:off x="-904316" y="1546944"/>
              <a:ext cx="723341" cy="200406"/>
            </a:xfrm>
            <a:prstGeom prst="rect">
              <a:avLst/>
            </a:prstGeom>
            <a:solidFill>
              <a:srgbClr val="CEE1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1" name="Прямоугольник 30">
              <a:extLst>
                <a:ext uri="{FF2B5EF4-FFF2-40B4-BE49-F238E27FC236}">
                  <a16:creationId xmlns:a16="http://schemas.microsoft.com/office/drawing/2014/main" id="{F4B721E0-FE54-47C6-82F7-97A877EDD9B0}"/>
                </a:ext>
              </a:extLst>
            </p:cNvPr>
            <p:cNvSpPr/>
            <p:nvPr/>
          </p:nvSpPr>
          <p:spPr>
            <a:xfrm>
              <a:off x="-904316" y="1746461"/>
              <a:ext cx="723341" cy="200406"/>
            </a:xfrm>
            <a:prstGeom prst="rect">
              <a:avLst/>
            </a:prstGeom>
            <a:solidFill>
              <a:srgbClr val="DEE6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2" name="Прямоугольник 31">
              <a:extLst>
                <a:ext uri="{FF2B5EF4-FFF2-40B4-BE49-F238E27FC236}">
                  <a16:creationId xmlns:a16="http://schemas.microsoft.com/office/drawing/2014/main" id="{B5AB0F81-341C-4389-83B6-D5600864E0E5}"/>
                </a:ext>
              </a:extLst>
            </p:cNvPr>
            <p:cNvSpPr/>
            <p:nvPr/>
          </p:nvSpPr>
          <p:spPr>
            <a:xfrm>
              <a:off x="-942475" y="136872"/>
              <a:ext cx="809125" cy="400110"/>
            </a:xfrm>
            <a:prstGeom prst="rect">
              <a:avLst/>
            </a:prstGeom>
          </p:spPr>
          <p:txBody>
            <a:bodyPr wrap="square">
              <a:spAutoFit/>
            </a:bodyPr>
            <a:lstStyle/>
            <a:p>
              <a:pPr algn="r"/>
              <a:r>
                <a:rPr lang="ru-RU" sz="1000" dirty="0">
                  <a:solidFill>
                    <a:schemeClr val="tx1">
                      <a:lumMod val="65000"/>
                      <a:lumOff val="35000"/>
                    </a:schemeClr>
                  </a:solidFill>
                </a:rPr>
                <a:t>Оттенки синего</a:t>
              </a:r>
              <a:endParaRPr lang="en-GB" sz="1000" dirty="0">
                <a:solidFill>
                  <a:schemeClr val="tx1">
                    <a:lumMod val="65000"/>
                    <a:lumOff val="35000"/>
                  </a:schemeClr>
                </a:solidFill>
              </a:endParaRPr>
            </a:p>
          </p:txBody>
        </p:sp>
        <p:sp>
          <p:nvSpPr>
            <p:cNvPr id="33" name="Прямоугольник 32">
              <a:extLst>
                <a:ext uri="{FF2B5EF4-FFF2-40B4-BE49-F238E27FC236}">
                  <a16:creationId xmlns:a16="http://schemas.microsoft.com/office/drawing/2014/main" id="{CC0CF214-9BFD-4E33-B5DD-8E3092071BE3}"/>
                </a:ext>
              </a:extLst>
            </p:cNvPr>
            <p:cNvSpPr/>
            <p:nvPr/>
          </p:nvSpPr>
          <p:spPr>
            <a:xfrm>
              <a:off x="-904316" y="2590220"/>
              <a:ext cx="723341" cy="2004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4" name="Прямоугольник 33">
              <a:extLst>
                <a:ext uri="{FF2B5EF4-FFF2-40B4-BE49-F238E27FC236}">
                  <a16:creationId xmlns:a16="http://schemas.microsoft.com/office/drawing/2014/main" id="{CCA1FED7-69DD-4FF1-AC8F-07FB3E19E9D0}"/>
                </a:ext>
              </a:extLst>
            </p:cNvPr>
            <p:cNvSpPr/>
            <p:nvPr/>
          </p:nvSpPr>
          <p:spPr>
            <a:xfrm>
              <a:off x="-904316" y="2790626"/>
              <a:ext cx="723341" cy="2004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5" name="Прямоугольник 34">
              <a:extLst>
                <a:ext uri="{FF2B5EF4-FFF2-40B4-BE49-F238E27FC236}">
                  <a16:creationId xmlns:a16="http://schemas.microsoft.com/office/drawing/2014/main" id="{5D60B2BC-EDF7-4358-B726-A6E93D1DA3D8}"/>
                </a:ext>
              </a:extLst>
            </p:cNvPr>
            <p:cNvSpPr/>
            <p:nvPr/>
          </p:nvSpPr>
          <p:spPr>
            <a:xfrm>
              <a:off x="-904316" y="2991032"/>
              <a:ext cx="723341" cy="20040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6" name="Прямоугольник 35">
              <a:extLst>
                <a:ext uri="{FF2B5EF4-FFF2-40B4-BE49-F238E27FC236}">
                  <a16:creationId xmlns:a16="http://schemas.microsoft.com/office/drawing/2014/main" id="{E0ED7582-FBB6-4ABE-9FC1-DFF5028111C9}"/>
                </a:ext>
              </a:extLst>
            </p:cNvPr>
            <p:cNvSpPr/>
            <p:nvPr/>
          </p:nvSpPr>
          <p:spPr>
            <a:xfrm>
              <a:off x="-904316" y="3191438"/>
              <a:ext cx="723341" cy="2004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7" name="Прямоугольник 36">
              <a:extLst>
                <a:ext uri="{FF2B5EF4-FFF2-40B4-BE49-F238E27FC236}">
                  <a16:creationId xmlns:a16="http://schemas.microsoft.com/office/drawing/2014/main" id="{BCC8E2D5-798F-4729-9E54-F02766B35721}"/>
                </a:ext>
              </a:extLst>
            </p:cNvPr>
            <p:cNvSpPr/>
            <p:nvPr/>
          </p:nvSpPr>
          <p:spPr>
            <a:xfrm>
              <a:off x="-942475" y="2172840"/>
              <a:ext cx="809125" cy="400110"/>
            </a:xfrm>
            <a:prstGeom prst="rect">
              <a:avLst/>
            </a:prstGeom>
          </p:spPr>
          <p:txBody>
            <a:bodyPr wrap="square">
              <a:spAutoFit/>
            </a:bodyPr>
            <a:lstStyle/>
            <a:p>
              <a:pPr algn="r"/>
              <a:r>
                <a:rPr lang="ru-RU" sz="1000" dirty="0">
                  <a:solidFill>
                    <a:schemeClr val="tx1">
                      <a:lumMod val="65000"/>
                      <a:lumOff val="35000"/>
                    </a:schemeClr>
                  </a:solidFill>
                </a:rPr>
                <a:t>Оттенки красного</a:t>
              </a:r>
              <a:endParaRPr lang="en-GB" sz="1000" dirty="0">
                <a:solidFill>
                  <a:schemeClr val="tx1">
                    <a:lumMod val="65000"/>
                    <a:lumOff val="35000"/>
                  </a:schemeClr>
                </a:solidFill>
              </a:endParaRPr>
            </a:p>
          </p:txBody>
        </p:sp>
        <p:sp>
          <p:nvSpPr>
            <p:cNvPr id="38" name="Прямоугольник 37">
              <a:extLst>
                <a:ext uri="{FF2B5EF4-FFF2-40B4-BE49-F238E27FC236}">
                  <a16:creationId xmlns:a16="http://schemas.microsoft.com/office/drawing/2014/main" id="{D8682BD1-9FC3-45BB-9642-B79013849191}"/>
                </a:ext>
              </a:extLst>
            </p:cNvPr>
            <p:cNvSpPr/>
            <p:nvPr/>
          </p:nvSpPr>
          <p:spPr>
            <a:xfrm>
              <a:off x="-904316" y="4219844"/>
              <a:ext cx="723341" cy="20040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39" name="Прямоугольник 38">
              <a:extLst>
                <a:ext uri="{FF2B5EF4-FFF2-40B4-BE49-F238E27FC236}">
                  <a16:creationId xmlns:a16="http://schemas.microsoft.com/office/drawing/2014/main" id="{DDF8ACC6-2E3A-4183-B07A-4760B40448CE}"/>
                </a:ext>
              </a:extLst>
            </p:cNvPr>
            <p:cNvSpPr/>
            <p:nvPr/>
          </p:nvSpPr>
          <p:spPr>
            <a:xfrm>
              <a:off x="-904316" y="4420250"/>
              <a:ext cx="723341" cy="2004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0" name="Прямоугольник 39">
              <a:extLst>
                <a:ext uri="{FF2B5EF4-FFF2-40B4-BE49-F238E27FC236}">
                  <a16:creationId xmlns:a16="http://schemas.microsoft.com/office/drawing/2014/main" id="{CDE3FD81-605D-45C5-ADB8-BBE4C3B35A0F}"/>
                </a:ext>
              </a:extLst>
            </p:cNvPr>
            <p:cNvSpPr/>
            <p:nvPr/>
          </p:nvSpPr>
          <p:spPr>
            <a:xfrm>
              <a:off x="-904316" y="4620656"/>
              <a:ext cx="723341" cy="2004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1" name="Прямоугольник 40">
              <a:extLst>
                <a:ext uri="{FF2B5EF4-FFF2-40B4-BE49-F238E27FC236}">
                  <a16:creationId xmlns:a16="http://schemas.microsoft.com/office/drawing/2014/main" id="{80F79E22-57A0-4C7F-A840-4E374A915DEC}"/>
                </a:ext>
              </a:extLst>
            </p:cNvPr>
            <p:cNvSpPr/>
            <p:nvPr/>
          </p:nvSpPr>
          <p:spPr>
            <a:xfrm>
              <a:off x="-904316" y="4821062"/>
              <a:ext cx="723341" cy="20040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2" name="Прямоугольник 41">
              <a:extLst>
                <a:ext uri="{FF2B5EF4-FFF2-40B4-BE49-F238E27FC236}">
                  <a16:creationId xmlns:a16="http://schemas.microsoft.com/office/drawing/2014/main" id="{0CEA76D9-9A06-4F0C-B621-ACB9504D4FAF}"/>
                </a:ext>
              </a:extLst>
            </p:cNvPr>
            <p:cNvSpPr/>
            <p:nvPr/>
          </p:nvSpPr>
          <p:spPr>
            <a:xfrm>
              <a:off x="-942475" y="3512753"/>
              <a:ext cx="809125" cy="707886"/>
            </a:xfrm>
            <a:prstGeom prst="rect">
              <a:avLst/>
            </a:prstGeom>
          </p:spPr>
          <p:txBody>
            <a:bodyPr wrap="square">
              <a:spAutoFit/>
            </a:bodyPr>
            <a:lstStyle/>
            <a:p>
              <a:pPr algn="r"/>
              <a:r>
                <a:rPr lang="ru-RU" sz="1000" dirty="0">
                  <a:solidFill>
                    <a:schemeClr val="tx1">
                      <a:lumMod val="65000"/>
                      <a:lumOff val="35000"/>
                    </a:schemeClr>
                  </a:solidFill>
                </a:rPr>
                <a:t>Для </a:t>
              </a:r>
              <a:br>
                <a:rPr lang="ru-RU" sz="1000" dirty="0">
                  <a:solidFill>
                    <a:schemeClr val="tx1">
                      <a:lumMod val="65000"/>
                      <a:lumOff val="35000"/>
                    </a:schemeClr>
                  </a:solidFill>
                </a:rPr>
              </a:br>
              <a:r>
                <a:rPr lang="ru-RU" sz="1000" dirty="0">
                  <a:solidFill>
                    <a:schemeClr val="tx1">
                      <a:lumMod val="65000"/>
                      <a:lumOff val="35000"/>
                    </a:schemeClr>
                  </a:solidFill>
                </a:rPr>
                <a:t>таблицы</a:t>
              </a:r>
              <a:br>
                <a:rPr lang="ru-RU" sz="1000" dirty="0">
                  <a:solidFill>
                    <a:schemeClr val="tx1">
                      <a:lumMod val="65000"/>
                      <a:lumOff val="35000"/>
                    </a:schemeClr>
                  </a:solidFill>
                </a:rPr>
              </a:br>
              <a:r>
                <a:rPr lang="ru-RU" sz="1000" dirty="0">
                  <a:solidFill>
                    <a:schemeClr val="tx1">
                      <a:lumMod val="65000"/>
                      <a:lumOff val="35000"/>
                    </a:schemeClr>
                  </a:solidFill>
                </a:rPr>
                <a:t>где много</a:t>
              </a:r>
              <a:br>
                <a:rPr lang="ru-RU" sz="1000" dirty="0">
                  <a:solidFill>
                    <a:schemeClr val="tx1">
                      <a:lumMod val="65000"/>
                      <a:lumOff val="35000"/>
                    </a:schemeClr>
                  </a:solidFill>
                </a:rPr>
              </a:br>
              <a:r>
                <a:rPr lang="ru-RU" sz="1000" dirty="0">
                  <a:solidFill>
                    <a:schemeClr val="tx1">
                      <a:lumMod val="65000"/>
                      <a:lumOff val="35000"/>
                    </a:schemeClr>
                  </a:solidFill>
                </a:rPr>
                <a:t>цветов</a:t>
              </a:r>
              <a:endParaRPr lang="en-GB" sz="1000" dirty="0">
                <a:solidFill>
                  <a:schemeClr val="tx1">
                    <a:lumMod val="65000"/>
                    <a:lumOff val="35000"/>
                  </a:schemeClr>
                </a:solidFill>
              </a:endParaRPr>
            </a:p>
          </p:txBody>
        </p:sp>
        <p:sp>
          <p:nvSpPr>
            <p:cNvPr id="43" name="Прямоугольник 42">
              <a:extLst>
                <a:ext uri="{FF2B5EF4-FFF2-40B4-BE49-F238E27FC236}">
                  <a16:creationId xmlns:a16="http://schemas.microsoft.com/office/drawing/2014/main" id="{FEBB873D-E7A8-4B91-AC81-970CB1EDCF85}"/>
                </a:ext>
              </a:extLst>
            </p:cNvPr>
            <p:cNvSpPr/>
            <p:nvPr/>
          </p:nvSpPr>
          <p:spPr>
            <a:xfrm>
              <a:off x="-904316" y="5021468"/>
              <a:ext cx="723341" cy="200406"/>
            </a:xfrm>
            <a:prstGeom prst="rect">
              <a:avLst/>
            </a:prstGeom>
            <a:solidFill>
              <a:srgbClr val="92CA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4" name="Прямоугольник 43">
              <a:extLst>
                <a:ext uri="{FF2B5EF4-FFF2-40B4-BE49-F238E27FC236}">
                  <a16:creationId xmlns:a16="http://schemas.microsoft.com/office/drawing/2014/main" id="{EC983248-A9E4-42EC-B8AC-5874CF838E91}"/>
                </a:ext>
              </a:extLst>
            </p:cNvPr>
            <p:cNvSpPr/>
            <p:nvPr/>
          </p:nvSpPr>
          <p:spPr>
            <a:xfrm>
              <a:off x="-904316" y="749546"/>
              <a:ext cx="723341" cy="2004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5" name="Прямоугольник 44">
              <a:extLst>
                <a:ext uri="{FF2B5EF4-FFF2-40B4-BE49-F238E27FC236}">
                  <a16:creationId xmlns:a16="http://schemas.microsoft.com/office/drawing/2014/main" id="{426C0F67-5B07-4A61-88E7-BA8E35990DA1}"/>
                </a:ext>
              </a:extLst>
            </p:cNvPr>
            <p:cNvSpPr/>
            <p:nvPr/>
          </p:nvSpPr>
          <p:spPr>
            <a:xfrm>
              <a:off x="-904316" y="1146537"/>
              <a:ext cx="723341" cy="20040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6" name="Прямоугольник 45">
              <a:extLst>
                <a:ext uri="{FF2B5EF4-FFF2-40B4-BE49-F238E27FC236}">
                  <a16:creationId xmlns:a16="http://schemas.microsoft.com/office/drawing/2014/main" id="{8C372861-E302-4EBE-A54B-4428F51EF810}"/>
                </a:ext>
              </a:extLst>
            </p:cNvPr>
            <p:cNvSpPr/>
            <p:nvPr/>
          </p:nvSpPr>
          <p:spPr>
            <a:xfrm>
              <a:off x="-904316" y="1346054"/>
              <a:ext cx="723341" cy="2004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1000" dirty="0"/>
            </a:p>
          </p:txBody>
        </p:sp>
        <p:sp>
          <p:nvSpPr>
            <p:cNvPr id="47" name="Прямоугольник 46">
              <a:extLst>
                <a:ext uri="{FF2B5EF4-FFF2-40B4-BE49-F238E27FC236}">
                  <a16:creationId xmlns:a16="http://schemas.microsoft.com/office/drawing/2014/main" id="{9F33AC90-94E4-42E0-8C99-53D703A3A3C8}"/>
                </a:ext>
              </a:extLst>
            </p:cNvPr>
            <p:cNvSpPr/>
            <p:nvPr/>
          </p:nvSpPr>
          <p:spPr>
            <a:xfrm>
              <a:off x="-904316" y="5407703"/>
              <a:ext cx="723341" cy="2004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ru-RU" sz="1000">
                  <a:solidFill>
                    <a:schemeClr val="tx1">
                      <a:lumMod val="65000"/>
                      <a:lumOff val="35000"/>
                    </a:schemeClr>
                  </a:solidFill>
                </a:rPr>
                <a:t>Прочее </a:t>
              </a:r>
              <a:endParaRPr lang="en-GB" sz="1000" dirty="0">
                <a:solidFill>
                  <a:schemeClr val="tx1">
                    <a:lumMod val="65000"/>
                    <a:lumOff val="35000"/>
                  </a:schemeClr>
                </a:solidFill>
              </a:endParaRPr>
            </a:p>
          </p:txBody>
        </p:sp>
      </p:grpSp>
      <p:graphicFrame>
        <p:nvGraphicFramePr>
          <p:cNvPr id="48" name="Объект 47" hidden="1">
            <a:extLst>
              <a:ext uri="{FF2B5EF4-FFF2-40B4-BE49-F238E27FC236}">
                <a16:creationId xmlns:a16="http://schemas.microsoft.com/office/drawing/2014/main" id="{713CBA7A-AA08-4D58-A9A5-9559A58D8FDA}"/>
              </a:ext>
            </a:extLst>
          </p:cNvPr>
          <p:cNvGraphicFramePr>
            <a:graphicFrameLocks noChangeAspect="1"/>
          </p:cNvGraphicFramePr>
          <p:nvPr userDrawn="1">
            <p:custDataLst>
              <p:tags r:id="rId17"/>
            </p:custDataLst>
            <p:extLst>
              <p:ext uri="{D42A27DB-BD31-4B8C-83A1-F6EECF244321}">
                <p14:modId xmlns:p14="http://schemas.microsoft.com/office/powerpoint/2010/main" val="756235388"/>
              </p:ext>
            </p:extLst>
          </p:nvPr>
        </p:nvGraphicFramePr>
        <p:xfrm>
          <a:off x="1100" y="1100"/>
          <a:ext cx="1099" cy="1099"/>
        </p:xfrm>
        <a:graphic>
          <a:graphicData uri="http://schemas.openxmlformats.org/presentationml/2006/ole">
            <mc:AlternateContent xmlns:mc="http://schemas.openxmlformats.org/markup-compatibility/2006">
              <mc:Choice xmlns:v="urn:schemas-microsoft-com:vml" Requires="v">
                <p:oleObj spid="_x0000_s143426" name="think-cell Slide" r:id="rId18" imgW="624" imgH="623" progId="TCLayout.ActiveDocument.1">
                  <p:embed/>
                </p:oleObj>
              </mc:Choice>
              <mc:Fallback>
                <p:oleObj name="think-cell Slide" r:id="rId18" imgW="624" imgH="623" progId="TCLayout.ActiveDocument.1">
                  <p:embed/>
                  <p:pic>
                    <p:nvPicPr>
                      <p:cNvPr id="48" name="Объект 47" hidden="1">
                        <a:extLst>
                          <a:ext uri="{FF2B5EF4-FFF2-40B4-BE49-F238E27FC236}">
                            <a16:creationId xmlns:a16="http://schemas.microsoft.com/office/drawing/2014/main" id="{713CBA7A-AA08-4D58-A9A5-9559A58D8FDA}"/>
                          </a:ext>
                        </a:extLst>
                      </p:cNvPr>
                      <p:cNvPicPr/>
                      <p:nvPr/>
                    </p:nvPicPr>
                    <p:blipFill>
                      <a:blip r:embed="rId19"/>
                      <a:stretch>
                        <a:fillRect/>
                      </a:stretch>
                    </p:blipFill>
                    <p:spPr>
                      <a:xfrm>
                        <a:off x="1100" y="1100"/>
                        <a:ext cx="1099" cy="1099"/>
                      </a:xfrm>
                      <a:prstGeom prst="rect">
                        <a:avLst/>
                      </a:prstGeom>
                    </p:spPr>
                  </p:pic>
                </p:oleObj>
              </mc:Fallback>
            </mc:AlternateContent>
          </a:graphicData>
        </a:graphic>
      </p:graphicFrame>
    </p:spTree>
    <p:extLst>
      <p:ext uri="{BB962C8B-B14F-4D97-AF65-F5344CB8AC3E}">
        <p14:creationId xmlns:p14="http://schemas.microsoft.com/office/powerpoint/2010/main" val="2429745871"/>
      </p:ext>
    </p:extLst>
  </p:cSld>
  <p:clrMap bg1="lt1" tx1="dk1" bg2="lt2" tx2="dk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 id="2147483819"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609600" y="6356359"/>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4165600" y="6356359"/>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737600" y="6356359"/>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5DE3468-CEDC-4B51-A5C5-834CE232725E}" type="slidenum">
              <a:rPr lang="ru-RU" smtClean="0"/>
              <a:t>‹#›</a:t>
            </a:fld>
            <a:endParaRPr lang="ru-RU"/>
          </a:p>
        </p:txBody>
      </p:sp>
    </p:spTree>
    <p:extLst>
      <p:ext uri="{BB962C8B-B14F-4D97-AF65-F5344CB8AC3E}">
        <p14:creationId xmlns:p14="http://schemas.microsoft.com/office/powerpoint/2010/main" val="3201137521"/>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Lst>
  <p:hf sldNum="0" hdr="0" ftr="0" dt="0"/>
  <p:txStyles>
    <p:titleStyle>
      <a:lvl1pPr algn="ctr" defTabSz="685766"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685766" rtl="0" eaLnBrk="1" latinLnBrk="0" hangingPunct="1">
        <a:spcBef>
          <a:spcPct val="20000"/>
        </a:spcBef>
        <a:buFont typeface="Arial" pitchFamily="34" charset="0"/>
        <a:buChar char="•"/>
        <a:defRPr sz="2400" kern="1200">
          <a:solidFill>
            <a:schemeClr val="tx1"/>
          </a:solidFill>
          <a:latin typeface="+mn-lt"/>
          <a:ea typeface="+mn-ea"/>
          <a:cs typeface="+mn-cs"/>
        </a:defRPr>
      </a:lvl1pPr>
      <a:lvl2pPr marL="557185" indent="-214303" algn="l" defTabSz="685766" rtl="0" eaLnBrk="1" latinLnBrk="0" hangingPunct="1">
        <a:spcBef>
          <a:spcPct val="20000"/>
        </a:spcBef>
        <a:buFont typeface="Arial" pitchFamily="34" charset="0"/>
        <a:buChar char="–"/>
        <a:defRPr sz="2100" kern="1200">
          <a:solidFill>
            <a:schemeClr val="tx1"/>
          </a:solidFill>
          <a:latin typeface="+mn-lt"/>
          <a:ea typeface="+mn-ea"/>
          <a:cs typeface="+mn-cs"/>
        </a:defRPr>
      </a:lvl2pPr>
      <a:lvl3pPr marL="857207" indent="-171442" algn="l" defTabSz="685766"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200091"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4pPr>
      <a:lvl5pPr marL="1542974"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5pPr>
      <a:lvl6pPr marL="1885857"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739"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622"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505" indent="-171442" algn="l" defTabSz="685766"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ru-RU"/>
      </a:defPPr>
      <a:lvl1pPr marL="0" algn="l" defTabSz="685766" rtl="0" eaLnBrk="1" latinLnBrk="0" hangingPunct="1">
        <a:defRPr sz="1351" kern="1200">
          <a:solidFill>
            <a:schemeClr val="tx1"/>
          </a:solidFill>
          <a:latin typeface="+mn-lt"/>
          <a:ea typeface="+mn-ea"/>
          <a:cs typeface="+mn-cs"/>
        </a:defRPr>
      </a:lvl1pPr>
      <a:lvl2pPr marL="342883" algn="l" defTabSz="685766" rtl="0" eaLnBrk="1" latinLnBrk="0" hangingPunct="1">
        <a:defRPr sz="1351" kern="1200">
          <a:solidFill>
            <a:schemeClr val="tx1"/>
          </a:solidFill>
          <a:latin typeface="+mn-lt"/>
          <a:ea typeface="+mn-ea"/>
          <a:cs typeface="+mn-cs"/>
        </a:defRPr>
      </a:lvl2pPr>
      <a:lvl3pPr marL="685766" algn="l" defTabSz="685766" rtl="0" eaLnBrk="1" latinLnBrk="0" hangingPunct="1">
        <a:defRPr sz="1351" kern="1200">
          <a:solidFill>
            <a:schemeClr val="tx1"/>
          </a:solidFill>
          <a:latin typeface="+mn-lt"/>
          <a:ea typeface="+mn-ea"/>
          <a:cs typeface="+mn-cs"/>
        </a:defRPr>
      </a:lvl3pPr>
      <a:lvl4pPr marL="1028648" algn="l" defTabSz="685766" rtl="0" eaLnBrk="1" latinLnBrk="0" hangingPunct="1">
        <a:defRPr sz="1351" kern="1200">
          <a:solidFill>
            <a:schemeClr val="tx1"/>
          </a:solidFill>
          <a:latin typeface="+mn-lt"/>
          <a:ea typeface="+mn-ea"/>
          <a:cs typeface="+mn-cs"/>
        </a:defRPr>
      </a:lvl4pPr>
      <a:lvl5pPr marL="1371532" algn="l" defTabSz="685766" rtl="0" eaLnBrk="1" latinLnBrk="0" hangingPunct="1">
        <a:defRPr sz="1351" kern="1200">
          <a:solidFill>
            <a:schemeClr val="tx1"/>
          </a:solidFill>
          <a:latin typeface="+mn-lt"/>
          <a:ea typeface="+mn-ea"/>
          <a:cs typeface="+mn-cs"/>
        </a:defRPr>
      </a:lvl5pPr>
      <a:lvl6pPr marL="1714415" algn="l" defTabSz="685766" rtl="0" eaLnBrk="1" latinLnBrk="0" hangingPunct="1">
        <a:defRPr sz="1351" kern="1200">
          <a:solidFill>
            <a:schemeClr val="tx1"/>
          </a:solidFill>
          <a:latin typeface="+mn-lt"/>
          <a:ea typeface="+mn-ea"/>
          <a:cs typeface="+mn-cs"/>
        </a:defRPr>
      </a:lvl6pPr>
      <a:lvl7pPr marL="2057297" algn="l" defTabSz="685766" rtl="0" eaLnBrk="1" latinLnBrk="0" hangingPunct="1">
        <a:defRPr sz="1351" kern="1200">
          <a:solidFill>
            <a:schemeClr val="tx1"/>
          </a:solidFill>
          <a:latin typeface="+mn-lt"/>
          <a:ea typeface="+mn-ea"/>
          <a:cs typeface="+mn-cs"/>
        </a:defRPr>
      </a:lvl7pPr>
      <a:lvl8pPr marL="2400180" algn="l" defTabSz="685766" rtl="0" eaLnBrk="1" latinLnBrk="0" hangingPunct="1">
        <a:defRPr sz="1351" kern="1200">
          <a:solidFill>
            <a:schemeClr val="tx1"/>
          </a:solidFill>
          <a:latin typeface="+mn-lt"/>
          <a:ea typeface="+mn-ea"/>
          <a:cs typeface="+mn-cs"/>
        </a:defRPr>
      </a:lvl8pPr>
      <a:lvl9pPr marL="2743063" algn="l" defTabSz="685766" rtl="0" eaLnBrk="1" latinLnBrk="0" hangingPunct="1">
        <a:defRPr sz="135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2" name="Объект 1" hidden="1"/>
          <p:cNvGraphicFramePr>
            <a:graphicFrameLocks noChangeAspect="1"/>
          </p:cNvGraphicFramePr>
          <p:nvPr>
            <p:custDataLst>
              <p:tags r:id="rId19"/>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82" name="think-cell Slide" r:id="rId24" imgW="360" imgH="360" progId="">
                  <p:embed/>
                </p:oleObj>
              </mc:Choice>
              <mc:Fallback>
                <p:oleObj name="think-cell Slide" r:id="rId24" imgW="360" imgH="360" progId="">
                  <p:embed/>
                  <p:pic>
                    <p:nvPicPr>
                      <p:cNvPr id="2" name="Объект 1"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Объект 2" hidden="1"/>
          <p:cNvGraphicFramePr>
            <a:graphicFrameLocks noChangeAspect="1"/>
          </p:cNvGraphicFramePr>
          <p:nvPr>
            <p:custDataLst>
              <p:tags r:id="rId20"/>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83" name="think-cell Slide" r:id="rId26" imgW="360" imgH="360" progId="">
                  <p:embed/>
                </p:oleObj>
              </mc:Choice>
              <mc:Fallback>
                <p:oleObj name="think-cell Slide" r:id="rId26" imgW="360" imgH="360" progId="">
                  <p:embed/>
                  <p:pic>
                    <p:nvPicPr>
                      <p:cNvPr id="3" name="Объект 2" hidden="1"/>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Объект 3" hidden="1">
            <a:extLst>
              <a:ext uri="{FF2B5EF4-FFF2-40B4-BE49-F238E27FC236}">
                <a16:creationId xmlns:a16="http://schemas.microsoft.com/office/drawing/2014/main" id="{CFE7A0FE-2092-4AC2-8A80-E97555D9BDAE}"/>
              </a:ext>
            </a:extLst>
          </p:cNvPr>
          <p:cNvGraphicFramePr>
            <a:graphicFrameLocks noChangeAspect="1"/>
          </p:cNvGraphicFramePr>
          <p:nvPr>
            <p:custDataLst>
              <p:tags r:id="rId21"/>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84" name="think-cell Slide" r:id="rId27" imgW="360" imgH="360" progId="">
                  <p:embed/>
                </p:oleObj>
              </mc:Choice>
              <mc:Fallback>
                <p:oleObj name="think-cell Slide" r:id="rId27" imgW="360" imgH="360" progId="">
                  <p:embed/>
                  <p:pic>
                    <p:nvPicPr>
                      <p:cNvPr id="4" name="Объект 3" hidden="1">
                        <a:extLst>
                          <a:ext uri="{FF2B5EF4-FFF2-40B4-BE49-F238E27FC236}">
                            <a16:creationId xmlns:a16="http://schemas.microsoft.com/office/drawing/2014/main" id="{CFE7A0FE-2092-4AC2-8A80-E97555D9BDAE}"/>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Объект 6" hidden="1">
            <a:extLst>
              <a:ext uri="{FF2B5EF4-FFF2-40B4-BE49-F238E27FC236}">
                <a16:creationId xmlns:a16="http://schemas.microsoft.com/office/drawing/2014/main" id="{D6363BED-BD76-4DB9-9666-355119729489}"/>
              </a:ext>
            </a:extLst>
          </p:cNvPr>
          <p:cNvGraphicFramePr>
            <a:graphicFrameLocks noChangeAspect="1"/>
          </p:cNvGraphicFramePr>
          <p:nvPr>
            <p:custDataLst>
              <p:tags r:id="rId22"/>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85" name="think-cell Slide" r:id="rId28" imgW="360" imgH="360" progId="">
                  <p:embed/>
                </p:oleObj>
              </mc:Choice>
              <mc:Fallback>
                <p:oleObj name="think-cell Slide" r:id="rId28" imgW="360" imgH="360" progId="">
                  <p:embed/>
                  <p:pic>
                    <p:nvPicPr>
                      <p:cNvPr id="5" name="Объект 6" hidden="1">
                        <a:extLst>
                          <a:ext uri="{FF2B5EF4-FFF2-40B4-BE49-F238E27FC236}">
                            <a16:creationId xmlns:a16="http://schemas.microsoft.com/office/drawing/2014/main" id="{D6363BED-BD76-4DB9-9666-355119729489}"/>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7" name="Группа 6">
            <a:extLst>
              <a:ext uri="{FF2B5EF4-FFF2-40B4-BE49-F238E27FC236}">
                <a16:creationId xmlns:a16="http://schemas.microsoft.com/office/drawing/2014/main" id="{BD555CC5-1377-4A12-93A7-A454557A7705}"/>
              </a:ext>
            </a:extLst>
          </p:cNvPr>
          <p:cNvGrpSpPr/>
          <p:nvPr/>
        </p:nvGrpSpPr>
        <p:grpSpPr>
          <a:xfrm>
            <a:off x="13960977" y="136874"/>
            <a:ext cx="1183961" cy="6138549"/>
            <a:chOff x="12335375" y="136872"/>
            <a:chExt cx="1183961" cy="6138549"/>
          </a:xfrm>
        </p:grpSpPr>
        <p:sp>
          <p:nvSpPr>
            <p:cNvPr id="27" name="Прямоугольник 26">
              <a:extLst>
                <a:ext uri="{FF2B5EF4-FFF2-40B4-BE49-F238E27FC236}">
                  <a16:creationId xmlns:a16="http://schemas.microsoft.com/office/drawing/2014/main" id="{3B58D41D-5199-40B3-9602-C3A441DD84CC}"/>
                </a:ext>
              </a:extLst>
            </p:cNvPr>
            <p:cNvSpPr/>
            <p:nvPr/>
          </p:nvSpPr>
          <p:spPr>
            <a:xfrm>
              <a:off x="12335375" y="136872"/>
              <a:ext cx="809125" cy="323165"/>
            </a:xfrm>
            <a:prstGeom prst="rect">
              <a:avLst/>
            </a:prstGeom>
          </p:spPr>
          <p:txBody>
            <a:bodyPr wrap="square">
              <a:spAutoFit/>
            </a:bodyPr>
            <a:lstStyle/>
            <a:p>
              <a:r>
                <a:rPr lang="ru-RU" sz="750" dirty="0">
                  <a:solidFill>
                    <a:schemeClr val="tx1">
                      <a:lumMod val="65000"/>
                      <a:lumOff val="35000"/>
                    </a:schemeClr>
                  </a:solidFill>
                </a:rPr>
                <a:t>Основные темные цвета</a:t>
              </a:r>
              <a:endParaRPr lang="en-GB" sz="750" dirty="0">
                <a:solidFill>
                  <a:schemeClr val="tx1">
                    <a:lumMod val="65000"/>
                    <a:lumOff val="35000"/>
                  </a:schemeClr>
                </a:solidFill>
              </a:endParaRPr>
            </a:p>
          </p:txBody>
        </p:sp>
        <p:sp>
          <p:nvSpPr>
            <p:cNvPr id="28" name="Прямоугольник 27">
              <a:extLst>
                <a:ext uri="{FF2B5EF4-FFF2-40B4-BE49-F238E27FC236}">
                  <a16:creationId xmlns:a16="http://schemas.microsoft.com/office/drawing/2014/main" id="{FF348CF4-D0B3-42AF-82C6-38425D01DF9E}"/>
                </a:ext>
              </a:extLst>
            </p:cNvPr>
            <p:cNvSpPr/>
            <p:nvPr/>
          </p:nvSpPr>
          <p:spPr>
            <a:xfrm>
              <a:off x="12335375" y="1795343"/>
              <a:ext cx="809125" cy="323165"/>
            </a:xfrm>
            <a:prstGeom prst="rect">
              <a:avLst/>
            </a:prstGeom>
          </p:spPr>
          <p:txBody>
            <a:bodyPr wrap="square">
              <a:spAutoFit/>
            </a:bodyPr>
            <a:lstStyle/>
            <a:p>
              <a:r>
                <a:rPr lang="ru-RU" sz="750" dirty="0">
                  <a:solidFill>
                    <a:schemeClr val="tx1">
                      <a:lumMod val="65000"/>
                      <a:lumOff val="35000"/>
                    </a:schemeClr>
                  </a:solidFill>
                </a:rPr>
                <a:t>Основные светлые цвета</a:t>
              </a:r>
              <a:endParaRPr lang="en-GB" sz="750" dirty="0">
                <a:solidFill>
                  <a:schemeClr val="tx1">
                    <a:lumMod val="65000"/>
                    <a:lumOff val="35000"/>
                  </a:schemeClr>
                </a:solidFill>
              </a:endParaRPr>
            </a:p>
          </p:txBody>
        </p:sp>
        <p:sp>
          <p:nvSpPr>
            <p:cNvPr id="29" name="Прямоугольник 28">
              <a:extLst>
                <a:ext uri="{FF2B5EF4-FFF2-40B4-BE49-F238E27FC236}">
                  <a16:creationId xmlns:a16="http://schemas.microsoft.com/office/drawing/2014/main" id="{F0D9B636-B546-4E8C-87AC-A48595962BD2}"/>
                </a:ext>
              </a:extLst>
            </p:cNvPr>
            <p:cNvSpPr/>
            <p:nvPr/>
          </p:nvSpPr>
          <p:spPr>
            <a:xfrm>
              <a:off x="12335375" y="4159786"/>
              <a:ext cx="885325" cy="323165"/>
            </a:xfrm>
            <a:prstGeom prst="rect">
              <a:avLst/>
            </a:prstGeom>
          </p:spPr>
          <p:txBody>
            <a:bodyPr wrap="square">
              <a:spAutoFit/>
            </a:bodyPr>
            <a:lstStyle/>
            <a:p>
              <a:r>
                <a:rPr lang="ru-RU" sz="750" dirty="0">
                  <a:solidFill>
                    <a:schemeClr val="tx1">
                      <a:lumMod val="65000"/>
                      <a:lumOff val="35000"/>
                    </a:schemeClr>
                  </a:solidFill>
                </a:rPr>
                <a:t>Основной </a:t>
              </a:r>
              <a:br>
                <a:rPr lang="ru-RU" sz="750" dirty="0">
                  <a:solidFill>
                    <a:schemeClr val="tx1">
                      <a:lumMod val="65000"/>
                      <a:lumOff val="35000"/>
                    </a:schemeClr>
                  </a:solidFill>
                </a:rPr>
              </a:br>
              <a:r>
                <a:rPr lang="ru-RU" sz="750" dirty="0">
                  <a:solidFill>
                    <a:schemeClr val="tx1">
                      <a:lumMod val="65000"/>
                      <a:lumOff val="35000"/>
                    </a:schemeClr>
                  </a:solidFill>
                </a:rPr>
                <a:t>цвет текста</a:t>
              </a:r>
            </a:p>
          </p:txBody>
        </p:sp>
        <p:sp>
          <p:nvSpPr>
            <p:cNvPr id="30" name="Прямоугольник 29">
              <a:extLst>
                <a:ext uri="{FF2B5EF4-FFF2-40B4-BE49-F238E27FC236}">
                  <a16:creationId xmlns:a16="http://schemas.microsoft.com/office/drawing/2014/main" id="{226E507B-2D2E-4A6E-BE30-0039FBA597E5}"/>
                </a:ext>
              </a:extLst>
            </p:cNvPr>
            <p:cNvSpPr/>
            <p:nvPr/>
          </p:nvSpPr>
          <p:spPr>
            <a:xfrm>
              <a:off x="12335375" y="4917864"/>
              <a:ext cx="866274" cy="323165"/>
            </a:xfrm>
            <a:prstGeom prst="rect">
              <a:avLst/>
            </a:prstGeom>
          </p:spPr>
          <p:txBody>
            <a:bodyPr wrap="square">
              <a:spAutoFit/>
            </a:bodyPr>
            <a:lstStyle/>
            <a:p>
              <a:r>
                <a:rPr lang="ru-RU" sz="750" dirty="0">
                  <a:solidFill>
                    <a:schemeClr val="tx1">
                      <a:lumMod val="65000"/>
                      <a:lumOff val="35000"/>
                    </a:schemeClr>
                  </a:solidFill>
                </a:rPr>
                <a:t>Синий </a:t>
              </a:r>
              <a:br>
                <a:rPr lang="ru-RU" sz="750" dirty="0">
                  <a:solidFill>
                    <a:schemeClr val="tx1">
                      <a:lumMod val="65000"/>
                      <a:lumOff val="35000"/>
                    </a:schemeClr>
                  </a:solidFill>
                </a:rPr>
              </a:br>
              <a:r>
                <a:rPr lang="ru-RU" sz="750" dirty="0">
                  <a:solidFill>
                    <a:schemeClr val="tx1">
                      <a:lumMod val="65000"/>
                      <a:lumOff val="35000"/>
                    </a:schemeClr>
                  </a:solidFill>
                </a:rPr>
                <a:t>цвет текста</a:t>
              </a:r>
            </a:p>
          </p:txBody>
        </p:sp>
        <p:sp>
          <p:nvSpPr>
            <p:cNvPr id="31" name="Прямоугольник 30">
              <a:extLst>
                <a:ext uri="{FF2B5EF4-FFF2-40B4-BE49-F238E27FC236}">
                  <a16:creationId xmlns:a16="http://schemas.microsoft.com/office/drawing/2014/main" id="{091277EA-E71D-4912-9010-EEEC42FBB24D}"/>
                </a:ext>
              </a:extLst>
            </p:cNvPr>
            <p:cNvSpPr/>
            <p:nvPr/>
          </p:nvSpPr>
          <p:spPr>
            <a:xfrm>
              <a:off x="12383059" y="4573802"/>
              <a:ext cx="723341" cy="20040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2" name="Прямоугольник 31">
              <a:extLst>
                <a:ext uri="{FF2B5EF4-FFF2-40B4-BE49-F238E27FC236}">
                  <a16:creationId xmlns:a16="http://schemas.microsoft.com/office/drawing/2014/main" id="{C291BF11-C5AF-4F56-BEA9-DA33493692DA}"/>
                </a:ext>
              </a:extLst>
            </p:cNvPr>
            <p:cNvSpPr/>
            <p:nvPr/>
          </p:nvSpPr>
          <p:spPr>
            <a:xfrm>
              <a:off x="12383059" y="698340"/>
              <a:ext cx="723341" cy="2161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3" name="Прямоугольник 32">
              <a:extLst>
                <a:ext uri="{FF2B5EF4-FFF2-40B4-BE49-F238E27FC236}">
                  <a16:creationId xmlns:a16="http://schemas.microsoft.com/office/drawing/2014/main" id="{E5561961-78E0-4969-9C9D-F555C7146EF4}"/>
                </a:ext>
              </a:extLst>
            </p:cNvPr>
            <p:cNvSpPr/>
            <p:nvPr/>
          </p:nvSpPr>
          <p:spPr>
            <a:xfrm>
              <a:off x="12383059" y="5321141"/>
              <a:ext cx="723341" cy="216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4" name="Прямоугольник 33">
              <a:extLst>
                <a:ext uri="{FF2B5EF4-FFF2-40B4-BE49-F238E27FC236}">
                  <a16:creationId xmlns:a16="http://schemas.microsoft.com/office/drawing/2014/main" id="{7E8631A5-3E26-4B9B-B60F-B6F6D8555236}"/>
                </a:ext>
              </a:extLst>
            </p:cNvPr>
            <p:cNvSpPr/>
            <p:nvPr/>
          </p:nvSpPr>
          <p:spPr>
            <a:xfrm>
              <a:off x="12383059" y="916894"/>
              <a:ext cx="723341" cy="216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5" name="Прямоугольник 34">
              <a:extLst>
                <a:ext uri="{FF2B5EF4-FFF2-40B4-BE49-F238E27FC236}">
                  <a16:creationId xmlns:a16="http://schemas.microsoft.com/office/drawing/2014/main" id="{4E16CBF0-08C5-44E1-B0B5-520265EC2521}"/>
                </a:ext>
              </a:extLst>
            </p:cNvPr>
            <p:cNvSpPr/>
            <p:nvPr/>
          </p:nvSpPr>
          <p:spPr>
            <a:xfrm>
              <a:off x="12383059" y="2356811"/>
              <a:ext cx="723341" cy="21613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6" name="Прямоугольник 35">
              <a:extLst>
                <a:ext uri="{FF2B5EF4-FFF2-40B4-BE49-F238E27FC236}">
                  <a16:creationId xmlns:a16="http://schemas.microsoft.com/office/drawing/2014/main" id="{B78C5094-2D8D-4689-9349-86277ED78895}"/>
                </a:ext>
              </a:extLst>
            </p:cNvPr>
            <p:cNvSpPr/>
            <p:nvPr/>
          </p:nvSpPr>
          <p:spPr>
            <a:xfrm>
              <a:off x="12383059" y="2575365"/>
              <a:ext cx="723341" cy="216139"/>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7" name="Прямоугольник 36">
              <a:extLst>
                <a:ext uri="{FF2B5EF4-FFF2-40B4-BE49-F238E27FC236}">
                  <a16:creationId xmlns:a16="http://schemas.microsoft.com/office/drawing/2014/main" id="{C72B3BE0-B0B7-4469-983A-56D0CC435179}"/>
                </a:ext>
              </a:extLst>
            </p:cNvPr>
            <p:cNvSpPr/>
            <p:nvPr/>
          </p:nvSpPr>
          <p:spPr>
            <a:xfrm>
              <a:off x="12383059" y="1133033"/>
              <a:ext cx="723341" cy="21613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8" name="Прямоугольник 37">
              <a:extLst>
                <a:ext uri="{FF2B5EF4-FFF2-40B4-BE49-F238E27FC236}">
                  <a16:creationId xmlns:a16="http://schemas.microsoft.com/office/drawing/2014/main" id="{A40F4DB6-AB4E-42E0-A3B3-CBD84261D14B}"/>
                </a:ext>
              </a:extLst>
            </p:cNvPr>
            <p:cNvSpPr/>
            <p:nvPr/>
          </p:nvSpPr>
          <p:spPr>
            <a:xfrm>
              <a:off x="12383059" y="1349172"/>
              <a:ext cx="723341" cy="216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39" name="Прямоугольник 38">
              <a:extLst>
                <a:ext uri="{FF2B5EF4-FFF2-40B4-BE49-F238E27FC236}">
                  <a16:creationId xmlns:a16="http://schemas.microsoft.com/office/drawing/2014/main" id="{062EDFAB-AEF3-4137-B2F9-C5418D40EE30}"/>
                </a:ext>
              </a:extLst>
            </p:cNvPr>
            <p:cNvSpPr/>
            <p:nvPr/>
          </p:nvSpPr>
          <p:spPr>
            <a:xfrm>
              <a:off x="12383059" y="2791504"/>
              <a:ext cx="723341" cy="216139"/>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0" name="Прямоугольник 39">
              <a:extLst>
                <a:ext uri="{FF2B5EF4-FFF2-40B4-BE49-F238E27FC236}">
                  <a16:creationId xmlns:a16="http://schemas.microsoft.com/office/drawing/2014/main" id="{CB12901D-688D-4DD0-AFA1-2468AE97587D}"/>
                </a:ext>
              </a:extLst>
            </p:cNvPr>
            <p:cNvSpPr/>
            <p:nvPr/>
          </p:nvSpPr>
          <p:spPr>
            <a:xfrm>
              <a:off x="12383059" y="3005671"/>
              <a:ext cx="723341" cy="2161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1" name="Прямоугольник 40">
              <a:extLst>
                <a:ext uri="{FF2B5EF4-FFF2-40B4-BE49-F238E27FC236}">
                  <a16:creationId xmlns:a16="http://schemas.microsoft.com/office/drawing/2014/main" id="{D7C306BF-757C-4C8C-BE40-CACC3BFBCE59}"/>
                </a:ext>
              </a:extLst>
            </p:cNvPr>
            <p:cNvSpPr/>
            <p:nvPr/>
          </p:nvSpPr>
          <p:spPr>
            <a:xfrm>
              <a:off x="12383059" y="3212845"/>
              <a:ext cx="723341" cy="216139"/>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2" name="Прямоугольник 41">
              <a:extLst>
                <a:ext uri="{FF2B5EF4-FFF2-40B4-BE49-F238E27FC236}">
                  <a16:creationId xmlns:a16="http://schemas.microsoft.com/office/drawing/2014/main" id="{D2090646-A932-45BE-8EEB-7F1B8E3E97F3}"/>
                </a:ext>
              </a:extLst>
            </p:cNvPr>
            <p:cNvSpPr/>
            <p:nvPr/>
          </p:nvSpPr>
          <p:spPr>
            <a:xfrm>
              <a:off x="12383059" y="3427012"/>
              <a:ext cx="723341" cy="216139"/>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3" name="Прямоугольник 42">
              <a:extLst>
                <a:ext uri="{FF2B5EF4-FFF2-40B4-BE49-F238E27FC236}">
                  <a16:creationId xmlns:a16="http://schemas.microsoft.com/office/drawing/2014/main" id="{000518A9-CC1B-45FF-9D2E-4535FB345290}"/>
                </a:ext>
              </a:extLst>
            </p:cNvPr>
            <p:cNvSpPr/>
            <p:nvPr/>
          </p:nvSpPr>
          <p:spPr>
            <a:xfrm>
              <a:off x="12383059" y="3642165"/>
              <a:ext cx="723341" cy="21613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4" name="Прямоугольник 43">
              <a:extLst>
                <a:ext uri="{FF2B5EF4-FFF2-40B4-BE49-F238E27FC236}">
                  <a16:creationId xmlns:a16="http://schemas.microsoft.com/office/drawing/2014/main" id="{B1D1F7E8-253B-4D3C-9F1C-D4CF678995FE}"/>
                </a:ext>
              </a:extLst>
            </p:cNvPr>
            <p:cNvSpPr/>
            <p:nvPr/>
          </p:nvSpPr>
          <p:spPr>
            <a:xfrm>
              <a:off x="12383059" y="6059282"/>
              <a:ext cx="723341" cy="21613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5" name="Прямоугольник 44">
              <a:extLst>
                <a:ext uri="{FF2B5EF4-FFF2-40B4-BE49-F238E27FC236}">
                  <a16:creationId xmlns:a16="http://schemas.microsoft.com/office/drawing/2014/main" id="{7E21AB8A-3E51-4373-9196-9683936DE0E9}"/>
                </a:ext>
              </a:extLst>
            </p:cNvPr>
            <p:cNvSpPr/>
            <p:nvPr/>
          </p:nvSpPr>
          <p:spPr>
            <a:xfrm>
              <a:off x="12335375" y="5656005"/>
              <a:ext cx="1183961" cy="323165"/>
            </a:xfrm>
            <a:prstGeom prst="rect">
              <a:avLst/>
            </a:prstGeom>
          </p:spPr>
          <p:txBody>
            <a:bodyPr wrap="square">
              <a:spAutoFit/>
            </a:bodyPr>
            <a:lstStyle/>
            <a:p>
              <a:r>
                <a:rPr lang="ru-RU" sz="750" dirty="0">
                  <a:solidFill>
                    <a:schemeClr val="tx1">
                      <a:lumMod val="65000"/>
                      <a:lumOff val="35000"/>
                    </a:schemeClr>
                  </a:solidFill>
                </a:rPr>
                <a:t>Цвет исходника/ примечания</a:t>
              </a:r>
            </a:p>
          </p:txBody>
        </p:sp>
      </p:grpSp>
      <p:grpSp>
        <p:nvGrpSpPr>
          <p:cNvPr id="6" name="Группа 5">
            <a:extLst>
              <a:ext uri="{FF2B5EF4-FFF2-40B4-BE49-F238E27FC236}">
                <a16:creationId xmlns:a16="http://schemas.microsoft.com/office/drawing/2014/main" id="{4FF09537-FD16-488D-9EA9-BFA730785254}"/>
              </a:ext>
            </a:extLst>
          </p:cNvPr>
          <p:cNvGrpSpPr/>
          <p:nvPr/>
        </p:nvGrpSpPr>
        <p:grpSpPr>
          <a:xfrm>
            <a:off x="-2649355" y="136874"/>
            <a:ext cx="809125" cy="5471237"/>
            <a:chOff x="-942475" y="136872"/>
            <a:chExt cx="809125" cy="5471237"/>
          </a:xfrm>
        </p:grpSpPr>
        <p:sp>
          <p:nvSpPr>
            <p:cNvPr id="50" name="Прямоугольник 49">
              <a:extLst>
                <a:ext uri="{FF2B5EF4-FFF2-40B4-BE49-F238E27FC236}">
                  <a16:creationId xmlns:a16="http://schemas.microsoft.com/office/drawing/2014/main" id="{9E66DBB4-3BB2-4E04-8325-832F29501839}"/>
                </a:ext>
              </a:extLst>
            </p:cNvPr>
            <p:cNvSpPr/>
            <p:nvPr/>
          </p:nvSpPr>
          <p:spPr>
            <a:xfrm>
              <a:off x="-904316" y="554252"/>
              <a:ext cx="723341" cy="2004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1" name="Прямоугольник 50">
              <a:extLst>
                <a:ext uri="{FF2B5EF4-FFF2-40B4-BE49-F238E27FC236}">
                  <a16:creationId xmlns:a16="http://schemas.microsoft.com/office/drawing/2014/main" id="{C458EAF0-405F-4E6A-941E-7D5DF20FFE09}"/>
                </a:ext>
              </a:extLst>
            </p:cNvPr>
            <p:cNvSpPr/>
            <p:nvPr/>
          </p:nvSpPr>
          <p:spPr>
            <a:xfrm>
              <a:off x="-904316" y="946037"/>
              <a:ext cx="723341" cy="200406"/>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2" name="Прямоугольник 51">
              <a:extLst>
                <a:ext uri="{FF2B5EF4-FFF2-40B4-BE49-F238E27FC236}">
                  <a16:creationId xmlns:a16="http://schemas.microsoft.com/office/drawing/2014/main" id="{AF45943F-E673-46FA-A2E7-A445715D3145}"/>
                </a:ext>
              </a:extLst>
            </p:cNvPr>
            <p:cNvSpPr/>
            <p:nvPr/>
          </p:nvSpPr>
          <p:spPr>
            <a:xfrm>
              <a:off x="-904316" y="1546944"/>
              <a:ext cx="723341" cy="200406"/>
            </a:xfrm>
            <a:prstGeom prst="rect">
              <a:avLst/>
            </a:prstGeom>
            <a:solidFill>
              <a:srgbClr val="CEE1F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3" name="Прямоугольник 52">
              <a:extLst>
                <a:ext uri="{FF2B5EF4-FFF2-40B4-BE49-F238E27FC236}">
                  <a16:creationId xmlns:a16="http://schemas.microsoft.com/office/drawing/2014/main" id="{F4B721E0-FE54-47C6-82F7-97A877EDD9B0}"/>
                </a:ext>
              </a:extLst>
            </p:cNvPr>
            <p:cNvSpPr/>
            <p:nvPr/>
          </p:nvSpPr>
          <p:spPr>
            <a:xfrm>
              <a:off x="-904316" y="1746461"/>
              <a:ext cx="723341" cy="200406"/>
            </a:xfrm>
            <a:prstGeom prst="rect">
              <a:avLst/>
            </a:prstGeom>
            <a:solidFill>
              <a:srgbClr val="DEE6E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4" name="Прямоугольник 53">
              <a:extLst>
                <a:ext uri="{FF2B5EF4-FFF2-40B4-BE49-F238E27FC236}">
                  <a16:creationId xmlns:a16="http://schemas.microsoft.com/office/drawing/2014/main" id="{B5AB0F81-341C-4389-83B6-D5600864E0E5}"/>
                </a:ext>
              </a:extLst>
            </p:cNvPr>
            <p:cNvSpPr/>
            <p:nvPr/>
          </p:nvSpPr>
          <p:spPr>
            <a:xfrm>
              <a:off x="-942475" y="136872"/>
              <a:ext cx="809125" cy="323165"/>
            </a:xfrm>
            <a:prstGeom prst="rect">
              <a:avLst/>
            </a:prstGeom>
          </p:spPr>
          <p:txBody>
            <a:bodyPr wrap="square">
              <a:spAutoFit/>
            </a:bodyPr>
            <a:lstStyle/>
            <a:p>
              <a:pPr algn="r"/>
              <a:r>
                <a:rPr lang="ru-RU" sz="750" dirty="0">
                  <a:solidFill>
                    <a:schemeClr val="tx1">
                      <a:lumMod val="65000"/>
                      <a:lumOff val="35000"/>
                    </a:schemeClr>
                  </a:solidFill>
                </a:rPr>
                <a:t>Оттенки синего</a:t>
              </a:r>
              <a:endParaRPr lang="en-GB" sz="750" dirty="0">
                <a:solidFill>
                  <a:schemeClr val="tx1">
                    <a:lumMod val="65000"/>
                    <a:lumOff val="35000"/>
                  </a:schemeClr>
                </a:solidFill>
              </a:endParaRPr>
            </a:p>
          </p:txBody>
        </p:sp>
        <p:sp>
          <p:nvSpPr>
            <p:cNvPr id="55" name="Прямоугольник 54">
              <a:extLst>
                <a:ext uri="{FF2B5EF4-FFF2-40B4-BE49-F238E27FC236}">
                  <a16:creationId xmlns:a16="http://schemas.microsoft.com/office/drawing/2014/main" id="{CC0CF214-9BFD-4E33-B5DD-8E3092071BE3}"/>
                </a:ext>
              </a:extLst>
            </p:cNvPr>
            <p:cNvSpPr/>
            <p:nvPr/>
          </p:nvSpPr>
          <p:spPr>
            <a:xfrm>
              <a:off x="-904316" y="2590220"/>
              <a:ext cx="723341" cy="2004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6" name="Прямоугольник 55">
              <a:extLst>
                <a:ext uri="{FF2B5EF4-FFF2-40B4-BE49-F238E27FC236}">
                  <a16:creationId xmlns:a16="http://schemas.microsoft.com/office/drawing/2014/main" id="{CCA1FED7-69DD-4FF1-AC8F-07FB3E19E9D0}"/>
                </a:ext>
              </a:extLst>
            </p:cNvPr>
            <p:cNvSpPr/>
            <p:nvPr/>
          </p:nvSpPr>
          <p:spPr>
            <a:xfrm>
              <a:off x="-904316" y="2790626"/>
              <a:ext cx="723341" cy="20040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7" name="Прямоугольник 56">
              <a:extLst>
                <a:ext uri="{FF2B5EF4-FFF2-40B4-BE49-F238E27FC236}">
                  <a16:creationId xmlns:a16="http://schemas.microsoft.com/office/drawing/2014/main" id="{5D60B2BC-EDF7-4358-B726-A6E93D1DA3D8}"/>
                </a:ext>
              </a:extLst>
            </p:cNvPr>
            <p:cNvSpPr/>
            <p:nvPr/>
          </p:nvSpPr>
          <p:spPr>
            <a:xfrm>
              <a:off x="-904316" y="2991032"/>
              <a:ext cx="723341" cy="200406"/>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8" name="Прямоугольник 57">
              <a:extLst>
                <a:ext uri="{FF2B5EF4-FFF2-40B4-BE49-F238E27FC236}">
                  <a16:creationId xmlns:a16="http://schemas.microsoft.com/office/drawing/2014/main" id="{E0ED7582-FBB6-4ABE-9FC1-DFF5028111C9}"/>
                </a:ext>
              </a:extLst>
            </p:cNvPr>
            <p:cNvSpPr/>
            <p:nvPr/>
          </p:nvSpPr>
          <p:spPr>
            <a:xfrm>
              <a:off x="-904316" y="3191438"/>
              <a:ext cx="723341" cy="200406"/>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59" name="Прямоугольник 58">
              <a:extLst>
                <a:ext uri="{FF2B5EF4-FFF2-40B4-BE49-F238E27FC236}">
                  <a16:creationId xmlns:a16="http://schemas.microsoft.com/office/drawing/2014/main" id="{BCC8E2D5-798F-4729-9E54-F02766B35721}"/>
                </a:ext>
              </a:extLst>
            </p:cNvPr>
            <p:cNvSpPr/>
            <p:nvPr/>
          </p:nvSpPr>
          <p:spPr>
            <a:xfrm>
              <a:off x="-942475" y="2172840"/>
              <a:ext cx="809125" cy="323165"/>
            </a:xfrm>
            <a:prstGeom prst="rect">
              <a:avLst/>
            </a:prstGeom>
          </p:spPr>
          <p:txBody>
            <a:bodyPr wrap="square">
              <a:spAutoFit/>
            </a:bodyPr>
            <a:lstStyle/>
            <a:p>
              <a:pPr algn="r"/>
              <a:r>
                <a:rPr lang="ru-RU" sz="750" dirty="0">
                  <a:solidFill>
                    <a:schemeClr val="tx1">
                      <a:lumMod val="65000"/>
                      <a:lumOff val="35000"/>
                    </a:schemeClr>
                  </a:solidFill>
                </a:rPr>
                <a:t>Оттенки красного</a:t>
              </a:r>
              <a:endParaRPr lang="en-GB" sz="750" dirty="0">
                <a:solidFill>
                  <a:schemeClr val="tx1">
                    <a:lumMod val="65000"/>
                    <a:lumOff val="35000"/>
                  </a:schemeClr>
                </a:solidFill>
              </a:endParaRPr>
            </a:p>
          </p:txBody>
        </p:sp>
        <p:sp>
          <p:nvSpPr>
            <p:cNvPr id="46" name="Прямоугольник 45">
              <a:extLst>
                <a:ext uri="{FF2B5EF4-FFF2-40B4-BE49-F238E27FC236}">
                  <a16:creationId xmlns:a16="http://schemas.microsoft.com/office/drawing/2014/main" id="{D8682BD1-9FC3-45BB-9642-B79013849191}"/>
                </a:ext>
              </a:extLst>
            </p:cNvPr>
            <p:cNvSpPr/>
            <p:nvPr/>
          </p:nvSpPr>
          <p:spPr>
            <a:xfrm>
              <a:off x="-904316" y="4219844"/>
              <a:ext cx="723341" cy="20040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7" name="Прямоугольник 46">
              <a:extLst>
                <a:ext uri="{FF2B5EF4-FFF2-40B4-BE49-F238E27FC236}">
                  <a16:creationId xmlns:a16="http://schemas.microsoft.com/office/drawing/2014/main" id="{DDF8ACC6-2E3A-4183-B07A-4760B40448CE}"/>
                </a:ext>
              </a:extLst>
            </p:cNvPr>
            <p:cNvSpPr/>
            <p:nvPr/>
          </p:nvSpPr>
          <p:spPr>
            <a:xfrm>
              <a:off x="-904316" y="4420250"/>
              <a:ext cx="723341" cy="20040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8" name="Прямоугольник 47">
              <a:extLst>
                <a:ext uri="{FF2B5EF4-FFF2-40B4-BE49-F238E27FC236}">
                  <a16:creationId xmlns:a16="http://schemas.microsoft.com/office/drawing/2014/main" id="{CDE3FD81-605D-45C5-ADB8-BBE4C3B35A0F}"/>
                </a:ext>
              </a:extLst>
            </p:cNvPr>
            <p:cNvSpPr/>
            <p:nvPr/>
          </p:nvSpPr>
          <p:spPr>
            <a:xfrm>
              <a:off x="-904316" y="4620656"/>
              <a:ext cx="723341" cy="20040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49" name="Прямоугольник 48">
              <a:extLst>
                <a:ext uri="{FF2B5EF4-FFF2-40B4-BE49-F238E27FC236}">
                  <a16:creationId xmlns:a16="http://schemas.microsoft.com/office/drawing/2014/main" id="{80F79E22-57A0-4C7F-A840-4E374A915DEC}"/>
                </a:ext>
              </a:extLst>
            </p:cNvPr>
            <p:cNvSpPr/>
            <p:nvPr/>
          </p:nvSpPr>
          <p:spPr>
            <a:xfrm>
              <a:off x="-904316" y="4821062"/>
              <a:ext cx="723341" cy="200406"/>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0" name="Прямоугольник 59">
              <a:extLst>
                <a:ext uri="{FF2B5EF4-FFF2-40B4-BE49-F238E27FC236}">
                  <a16:creationId xmlns:a16="http://schemas.microsoft.com/office/drawing/2014/main" id="{0CEA76D9-9A06-4F0C-B621-ACB9504D4FAF}"/>
                </a:ext>
              </a:extLst>
            </p:cNvPr>
            <p:cNvSpPr/>
            <p:nvPr/>
          </p:nvSpPr>
          <p:spPr>
            <a:xfrm>
              <a:off x="-942475" y="3512753"/>
              <a:ext cx="809125" cy="553998"/>
            </a:xfrm>
            <a:prstGeom prst="rect">
              <a:avLst/>
            </a:prstGeom>
          </p:spPr>
          <p:txBody>
            <a:bodyPr wrap="square">
              <a:spAutoFit/>
            </a:bodyPr>
            <a:lstStyle/>
            <a:p>
              <a:pPr algn="r"/>
              <a:r>
                <a:rPr lang="ru-RU" sz="750" dirty="0">
                  <a:solidFill>
                    <a:schemeClr val="tx1">
                      <a:lumMod val="65000"/>
                      <a:lumOff val="35000"/>
                    </a:schemeClr>
                  </a:solidFill>
                </a:rPr>
                <a:t>Для </a:t>
              </a:r>
              <a:br>
                <a:rPr lang="ru-RU" sz="750" dirty="0">
                  <a:solidFill>
                    <a:schemeClr val="tx1">
                      <a:lumMod val="65000"/>
                      <a:lumOff val="35000"/>
                    </a:schemeClr>
                  </a:solidFill>
                </a:rPr>
              </a:br>
              <a:r>
                <a:rPr lang="ru-RU" sz="750" dirty="0">
                  <a:solidFill>
                    <a:schemeClr val="tx1">
                      <a:lumMod val="65000"/>
                      <a:lumOff val="35000"/>
                    </a:schemeClr>
                  </a:solidFill>
                </a:rPr>
                <a:t>таблицы</a:t>
              </a:r>
              <a:br>
                <a:rPr lang="ru-RU" sz="750" dirty="0">
                  <a:solidFill>
                    <a:schemeClr val="tx1">
                      <a:lumMod val="65000"/>
                      <a:lumOff val="35000"/>
                    </a:schemeClr>
                  </a:solidFill>
                </a:rPr>
              </a:br>
              <a:r>
                <a:rPr lang="ru-RU" sz="750" dirty="0">
                  <a:solidFill>
                    <a:schemeClr val="tx1">
                      <a:lumMod val="65000"/>
                      <a:lumOff val="35000"/>
                    </a:schemeClr>
                  </a:solidFill>
                </a:rPr>
                <a:t>где много</a:t>
              </a:r>
              <a:br>
                <a:rPr lang="ru-RU" sz="750" dirty="0">
                  <a:solidFill>
                    <a:schemeClr val="tx1">
                      <a:lumMod val="65000"/>
                      <a:lumOff val="35000"/>
                    </a:schemeClr>
                  </a:solidFill>
                </a:rPr>
              </a:br>
              <a:r>
                <a:rPr lang="ru-RU" sz="750" dirty="0">
                  <a:solidFill>
                    <a:schemeClr val="tx1">
                      <a:lumMod val="65000"/>
                      <a:lumOff val="35000"/>
                    </a:schemeClr>
                  </a:solidFill>
                </a:rPr>
                <a:t>цветов</a:t>
              </a:r>
              <a:endParaRPr lang="en-GB" sz="750" dirty="0">
                <a:solidFill>
                  <a:schemeClr val="tx1">
                    <a:lumMod val="65000"/>
                    <a:lumOff val="35000"/>
                  </a:schemeClr>
                </a:solidFill>
              </a:endParaRPr>
            </a:p>
          </p:txBody>
        </p:sp>
        <p:sp>
          <p:nvSpPr>
            <p:cNvPr id="61" name="Прямоугольник 60">
              <a:extLst>
                <a:ext uri="{FF2B5EF4-FFF2-40B4-BE49-F238E27FC236}">
                  <a16:creationId xmlns:a16="http://schemas.microsoft.com/office/drawing/2014/main" id="{FEBB873D-E7A8-4B91-AC81-970CB1EDCF85}"/>
                </a:ext>
              </a:extLst>
            </p:cNvPr>
            <p:cNvSpPr/>
            <p:nvPr/>
          </p:nvSpPr>
          <p:spPr>
            <a:xfrm>
              <a:off x="-904316" y="5021468"/>
              <a:ext cx="723341" cy="200406"/>
            </a:xfrm>
            <a:prstGeom prst="rect">
              <a:avLst/>
            </a:prstGeom>
            <a:solidFill>
              <a:srgbClr val="92CAC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2" name="Прямоугольник 61">
              <a:extLst>
                <a:ext uri="{FF2B5EF4-FFF2-40B4-BE49-F238E27FC236}">
                  <a16:creationId xmlns:a16="http://schemas.microsoft.com/office/drawing/2014/main" id="{EC983248-A9E4-42EC-B8AC-5874CF838E91}"/>
                </a:ext>
              </a:extLst>
            </p:cNvPr>
            <p:cNvSpPr/>
            <p:nvPr/>
          </p:nvSpPr>
          <p:spPr>
            <a:xfrm>
              <a:off x="-904316" y="749546"/>
              <a:ext cx="723341" cy="2004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3" name="Прямоугольник 62">
              <a:extLst>
                <a:ext uri="{FF2B5EF4-FFF2-40B4-BE49-F238E27FC236}">
                  <a16:creationId xmlns:a16="http://schemas.microsoft.com/office/drawing/2014/main" id="{426C0F67-5B07-4A61-88E7-BA8E35990DA1}"/>
                </a:ext>
              </a:extLst>
            </p:cNvPr>
            <p:cNvSpPr/>
            <p:nvPr/>
          </p:nvSpPr>
          <p:spPr>
            <a:xfrm>
              <a:off x="-904316" y="1146537"/>
              <a:ext cx="723341" cy="200406"/>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4" name="Прямоугольник 63">
              <a:extLst>
                <a:ext uri="{FF2B5EF4-FFF2-40B4-BE49-F238E27FC236}">
                  <a16:creationId xmlns:a16="http://schemas.microsoft.com/office/drawing/2014/main" id="{8C372861-E302-4EBE-A54B-4428F51EF810}"/>
                </a:ext>
              </a:extLst>
            </p:cNvPr>
            <p:cNvSpPr/>
            <p:nvPr/>
          </p:nvSpPr>
          <p:spPr>
            <a:xfrm>
              <a:off x="-904316" y="1346054"/>
              <a:ext cx="723341" cy="2004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GB" sz="750" dirty="0"/>
            </a:p>
          </p:txBody>
        </p:sp>
        <p:sp>
          <p:nvSpPr>
            <p:cNvPr id="67" name="Прямоугольник 66">
              <a:extLst>
                <a:ext uri="{FF2B5EF4-FFF2-40B4-BE49-F238E27FC236}">
                  <a16:creationId xmlns:a16="http://schemas.microsoft.com/office/drawing/2014/main" id="{9F33AC90-94E4-42E0-8C99-53D703A3A3C8}"/>
                </a:ext>
              </a:extLst>
            </p:cNvPr>
            <p:cNvSpPr/>
            <p:nvPr/>
          </p:nvSpPr>
          <p:spPr>
            <a:xfrm>
              <a:off x="-904316" y="5407703"/>
              <a:ext cx="723341" cy="2004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r>
                <a:rPr lang="ru-RU" sz="750">
                  <a:solidFill>
                    <a:schemeClr val="tx1">
                      <a:lumMod val="65000"/>
                      <a:lumOff val="35000"/>
                    </a:schemeClr>
                  </a:solidFill>
                </a:rPr>
                <a:t>Прочее </a:t>
              </a:r>
              <a:endParaRPr lang="en-GB" sz="750" dirty="0">
                <a:solidFill>
                  <a:schemeClr val="tx1">
                    <a:lumMod val="65000"/>
                    <a:lumOff val="35000"/>
                  </a:schemeClr>
                </a:solidFill>
              </a:endParaRPr>
            </a:p>
          </p:txBody>
        </p:sp>
      </p:grpSp>
      <p:graphicFrame>
        <p:nvGraphicFramePr>
          <p:cNvPr id="65" name="Объект 64" hidden="1">
            <a:extLst>
              <a:ext uri="{FF2B5EF4-FFF2-40B4-BE49-F238E27FC236}">
                <a16:creationId xmlns:a16="http://schemas.microsoft.com/office/drawing/2014/main" id="{713CBA7A-AA08-4D58-A9A5-9559A58D8FDA}"/>
              </a:ext>
            </a:extLst>
          </p:cNvPr>
          <p:cNvGraphicFramePr>
            <a:graphicFrameLocks noChangeAspect="1"/>
          </p:cNvGraphicFramePr>
          <p:nvPr>
            <p:custDataLst>
              <p:tags r:id="rId23"/>
            </p:custDataLst>
          </p:nvPr>
        </p:nvGraphicFramePr>
        <p:xfrm>
          <a:off x="1101" y="1102"/>
          <a:ext cx="1099" cy="1099"/>
        </p:xfrm>
        <a:graphic>
          <a:graphicData uri="http://schemas.openxmlformats.org/presentationml/2006/ole">
            <mc:AlternateContent xmlns:mc="http://schemas.openxmlformats.org/markup-compatibility/2006">
              <mc:Choice xmlns:v="urn:schemas-microsoft-com:vml" Requires="v">
                <p:oleObj spid="_x0000_s164986" name="think-cell Slide" r:id="rId29" imgW="360" imgH="360" progId="">
                  <p:embed/>
                </p:oleObj>
              </mc:Choice>
              <mc:Fallback>
                <p:oleObj name="think-cell Slide" r:id="rId29" imgW="360" imgH="360" progId="">
                  <p:embed/>
                  <p:pic>
                    <p:nvPicPr>
                      <p:cNvPr id="65" name="Объект 64" hidden="1">
                        <a:extLst>
                          <a:ext uri="{FF2B5EF4-FFF2-40B4-BE49-F238E27FC236}">
                            <a16:creationId xmlns:a16="http://schemas.microsoft.com/office/drawing/2014/main" id="{713CBA7A-AA08-4D58-A9A5-9559A58D8FDA}"/>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01" y="1102"/>
                        <a:ext cx="1099" cy="1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80919288"/>
      </p:ext>
    </p:extLst>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66" r:id="rId4"/>
    <p:sldLayoutId id="2147483967" r:id="rId5"/>
    <p:sldLayoutId id="2147483968" r:id="rId6"/>
    <p:sldLayoutId id="2147483969" r:id="rId7"/>
    <p:sldLayoutId id="2147483970" r:id="rId8"/>
    <p:sldLayoutId id="2147483971" r:id="rId9"/>
    <p:sldLayoutId id="2147483972" r:id="rId10"/>
    <p:sldLayoutId id="2147483973" r:id="rId11"/>
    <p:sldLayoutId id="2147483974" r:id="rId12"/>
    <p:sldLayoutId id="2147483975" r:id="rId13"/>
    <p:sldLayoutId id="2147483976" r:id="rId14"/>
    <p:sldLayoutId id="2147483977" r:id="rId15"/>
    <p:sldLayoutId id="2147483978"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85771"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43" indent="-171443" algn="l" defTabSz="685771"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29" indent="-171443" algn="l" defTabSz="685771"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14" indent="-171443" algn="l" defTabSz="685771"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00"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986"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871"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757"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643"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528" indent="-171443" algn="l" defTabSz="685771"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771" rtl="0" eaLnBrk="1" latinLnBrk="0" hangingPunct="1">
        <a:defRPr sz="1350" kern="1200">
          <a:solidFill>
            <a:schemeClr val="tx1"/>
          </a:solidFill>
          <a:latin typeface="+mn-lt"/>
          <a:ea typeface="+mn-ea"/>
          <a:cs typeface="+mn-cs"/>
        </a:defRPr>
      </a:lvl1pPr>
      <a:lvl2pPr marL="342886" algn="l" defTabSz="685771" rtl="0" eaLnBrk="1" latinLnBrk="0" hangingPunct="1">
        <a:defRPr sz="1350" kern="1200">
          <a:solidFill>
            <a:schemeClr val="tx1"/>
          </a:solidFill>
          <a:latin typeface="+mn-lt"/>
          <a:ea typeface="+mn-ea"/>
          <a:cs typeface="+mn-cs"/>
        </a:defRPr>
      </a:lvl2pPr>
      <a:lvl3pPr marL="685771" algn="l" defTabSz="685771" rtl="0" eaLnBrk="1" latinLnBrk="0" hangingPunct="1">
        <a:defRPr sz="1350" kern="1200">
          <a:solidFill>
            <a:schemeClr val="tx1"/>
          </a:solidFill>
          <a:latin typeface="+mn-lt"/>
          <a:ea typeface="+mn-ea"/>
          <a:cs typeface="+mn-cs"/>
        </a:defRPr>
      </a:lvl3pPr>
      <a:lvl4pPr marL="1028657" algn="l" defTabSz="685771" rtl="0" eaLnBrk="1" latinLnBrk="0" hangingPunct="1">
        <a:defRPr sz="1350" kern="1200">
          <a:solidFill>
            <a:schemeClr val="tx1"/>
          </a:solidFill>
          <a:latin typeface="+mn-lt"/>
          <a:ea typeface="+mn-ea"/>
          <a:cs typeface="+mn-cs"/>
        </a:defRPr>
      </a:lvl4pPr>
      <a:lvl5pPr marL="1371543" algn="l" defTabSz="685771" rtl="0" eaLnBrk="1" latinLnBrk="0" hangingPunct="1">
        <a:defRPr sz="1350" kern="1200">
          <a:solidFill>
            <a:schemeClr val="tx1"/>
          </a:solidFill>
          <a:latin typeface="+mn-lt"/>
          <a:ea typeface="+mn-ea"/>
          <a:cs typeface="+mn-cs"/>
        </a:defRPr>
      </a:lvl5pPr>
      <a:lvl6pPr marL="1714428" algn="l" defTabSz="685771" rtl="0" eaLnBrk="1" latinLnBrk="0" hangingPunct="1">
        <a:defRPr sz="1350" kern="1200">
          <a:solidFill>
            <a:schemeClr val="tx1"/>
          </a:solidFill>
          <a:latin typeface="+mn-lt"/>
          <a:ea typeface="+mn-ea"/>
          <a:cs typeface="+mn-cs"/>
        </a:defRPr>
      </a:lvl6pPr>
      <a:lvl7pPr marL="2057314" algn="l" defTabSz="685771" rtl="0" eaLnBrk="1" latinLnBrk="0" hangingPunct="1">
        <a:defRPr sz="1350" kern="1200">
          <a:solidFill>
            <a:schemeClr val="tx1"/>
          </a:solidFill>
          <a:latin typeface="+mn-lt"/>
          <a:ea typeface="+mn-ea"/>
          <a:cs typeface="+mn-cs"/>
        </a:defRPr>
      </a:lvl7pPr>
      <a:lvl8pPr marL="2400200" algn="l" defTabSz="685771" rtl="0" eaLnBrk="1" latinLnBrk="0" hangingPunct="1">
        <a:defRPr sz="1350" kern="1200">
          <a:solidFill>
            <a:schemeClr val="tx1"/>
          </a:solidFill>
          <a:latin typeface="+mn-lt"/>
          <a:ea typeface="+mn-ea"/>
          <a:cs typeface="+mn-cs"/>
        </a:defRPr>
      </a:lvl8pPr>
      <a:lvl9pPr marL="2743085" algn="l" defTabSz="685771"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png"/><Relationship Id="rId2" Type="http://schemas.openxmlformats.org/officeDocument/2006/relationships/image" Target="../media/image22.jpeg"/><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1.jpe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0.pn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6.png"/><Relationship Id="rId2" Type="http://schemas.openxmlformats.org/officeDocument/2006/relationships/image" Target="../media/image22.jpeg"/><Relationship Id="rId16"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26.png"/><Relationship Id="rId11" Type="http://schemas.openxmlformats.org/officeDocument/2006/relationships/image" Target="../media/image35.png"/><Relationship Id="rId5" Type="http://schemas.openxmlformats.org/officeDocument/2006/relationships/image" Target="../media/image25.png"/><Relationship Id="rId15" Type="http://schemas.openxmlformats.org/officeDocument/2006/relationships/image" Target="../media/image33.png"/><Relationship Id="rId10" Type="http://schemas.openxmlformats.org/officeDocument/2006/relationships/image" Target="../media/image34.png"/><Relationship Id="rId4" Type="http://schemas.openxmlformats.org/officeDocument/2006/relationships/image" Target="../media/image24.jpeg"/><Relationship Id="rId9" Type="http://schemas.openxmlformats.org/officeDocument/2006/relationships/image" Target="../media/image29.jpeg"/><Relationship Id="rId14" Type="http://schemas.openxmlformats.org/officeDocument/2006/relationships/image" Target="../media/image31.jpeg"/></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7.png"/><Relationship Id="rId7" Type="http://schemas.openxmlformats.org/officeDocument/2006/relationships/image" Target="../media/image40.png"/><Relationship Id="rId12" Type="http://schemas.openxmlformats.org/officeDocument/2006/relationships/image" Target="../media/image45.tiff"/><Relationship Id="rId2" Type="http://schemas.openxmlformats.org/officeDocument/2006/relationships/notesSlide" Target="../notesSlides/notesSlide4.xml"/><Relationship Id="rId1" Type="http://schemas.openxmlformats.org/officeDocument/2006/relationships/slideLayout" Target="../slideLayouts/slideLayout26.xml"/><Relationship Id="rId6" Type="http://schemas.openxmlformats.org/officeDocument/2006/relationships/image" Target="../media/image39.jpeg"/><Relationship Id="rId11" Type="http://schemas.openxmlformats.org/officeDocument/2006/relationships/image" Target="../media/image44.png"/><Relationship Id="rId5" Type="http://schemas.openxmlformats.org/officeDocument/2006/relationships/image" Target="../media/image38.jpeg"/><Relationship Id="rId10" Type="http://schemas.openxmlformats.org/officeDocument/2006/relationships/image" Target="../media/image43.png"/><Relationship Id="rId4" Type="http://schemas.openxmlformats.org/officeDocument/2006/relationships/image" Target="../media/image37.jpe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9.jpeg"/><Relationship Id="rId7" Type="http://schemas.openxmlformats.org/officeDocument/2006/relationships/image" Target="../media/image7.png"/><Relationship Id="rId2" Type="http://schemas.openxmlformats.org/officeDocument/2006/relationships/image" Target="../media/image8.jpeg"/><Relationship Id="rId1" Type="http://schemas.openxmlformats.org/officeDocument/2006/relationships/slideLayout" Target="../slideLayouts/slideLayout2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42.xml"/><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4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slideLayout" Target="../slideLayouts/slideLayout4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a:extLst>
              <a:ext uri="{FF2B5EF4-FFF2-40B4-BE49-F238E27FC236}">
                <a16:creationId xmlns:a16="http://schemas.microsoft.com/office/drawing/2014/main" id="{0146B836-D449-4B11-A989-F9B47BF23EB1}"/>
              </a:ext>
            </a:extLst>
          </p:cNvPr>
          <p:cNvSpPr>
            <a:spLocks noGrp="1"/>
          </p:cNvSpPr>
          <p:nvPr>
            <p:ph type="ctrTitle"/>
          </p:nvPr>
        </p:nvSpPr>
        <p:spPr>
          <a:xfrm>
            <a:off x="660514" y="3185710"/>
            <a:ext cx="10625107" cy="646331"/>
          </a:xfrm>
        </p:spPr>
        <p:txBody>
          <a:bodyPr/>
          <a:lstStyle/>
          <a:p>
            <a:pPr algn="ctr"/>
            <a:r>
              <a:rPr lang="en-US" sz="3600" b="1" dirty="0">
                <a:latin typeface="Trebuchet MS" panose="020B0603020202020204" pitchFamily="34" charset="0"/>
              </a:rPr>
              <a:t>National Agrarian Science and Education Centre</a:t>
            </a:r>
            <a:endParaRPr lang="ru-RU" sz="3600" b="1" dirty="0">
              <a:latin typeface="Trebuchet MS" panose="020B0603020202020204" pitchFamily="34" charset="0"/>
            </a:endParaRPr>
          </a:p>
        </p:txBody>
      </p:sp>
      <p:sp>
        <p:nvSpPr>
          <p:cNvPr id="10" name="Подзаголовок 1">
            <a:extLst>
              <a:ext uri="{FF2B5EF4-FFF2-40B4-BE49-F238E27FC236}">
                <a16:creationId xmlns:a16="http://schemas.microsoft.com/office/drawing/2014/main" id="{8BC335AC-6F75-481D-8F3C-ED5909EDCF8D}"/>
              </a:ext>
            </a:extLst>
          </p:cNvPr>
          <p:cNvSpPr>
            <a:spLocks noGrp="1"/>
          </p:cNvSpPr>
          <p:nvPr>
            <p:ph type="subTitle" idx="4294967295"/>
          </p:nvPr>
        </p:nvSpPr>
        <p:spPr>
          <a:xfrm>
            <a:off x="4685560" y="6318544"/>
            <a:ext cx="2566947" cy="314137"/>
          </a:xfrm>
          <a:prstGeom prst="rect">
            <a:avLst/>
          </a:prstGeom>
        </p:spPr>
        <p:txBody>
          <a:bodyPr>
            <a:noAutofit/>
          </a:bodyPr>
          <a:lstStyle/>
          <a:p>
            <a:pPr marL="0" indent="0" algn="ctr">
              <a:buNone/>
            </a:pPr>
            <a:r>
              <a:rPr lang="en-US" sz="1600" b="1" dirty="0">
                <a:solidFill>
                  <a:srgbClr val="2868A4"/>
                </a:solidFill>
                <a:latin typeface="Trebuchet MS" panose="020B0603020202020204" pitchFamily="34" charset="0"/>
              </a:rPr>
              <a:t>October</a:t>
            </a:r>
            <a:r>
              <a:rPr lang="ru-RU" sz="1600" b="1" dirty="0">
                <a:solidFill>
                  <a:srgbClr val="2868A4"/>
                </a:solidFill>
                <a:latin typeface="Trebuchet MS" panose="020B0603020202020204" pitchFamily="34" charset="0"/>
              </a:rPr>
              <a:t> 20</a:t>
            </a:r>
            <a:r>
              <a:rPr lang="en-US" sz="1600" b="1" dirty="0">
                <a:solidFill>
                  <a:srgbClr val="2868A4"/>
                </a:solidFill>
                <a:latin typeface="Trebuchet MS" panose="020B0603020202020204" pitchFamily="34" charset="0"/>
              </a:rPr>
              <a:t>20 </a:t>
            </a:r>
            <a:endParaRPr lang="ru-RU" sz="1600" b="1" dirty="0">
              <a:solidFill>
                <a:srgbClr val="2868A4"/>
              </a:solidFill>
              <a:latin typeface="Trebuchet MS" panose="020B0603020202020204" pitchFamily="34" charset="0"/>
            </a:endParaRPr>
          </a:p>
        </p:txBody>
      </p:sp>
      <p:pic>
        <p:nvPicPr>
          <p:cNvPr id="11" name="Рисунок 10"/>
          <p:cNvPicPr>
            <a:picLocks noChangeAspect="1"/>
          </p:cNvPicPr>
          <p:nvPr/>
        </p:nvPicPr>
        <p:blipFill>
          <a:blip r:embed="rId2" cstate="print"/>
          <a:stretch>
            <a:fillRect/>
          </a:stretch>
        </p:blipFill>
        <p:spPr>
          <a:xfrm>
            <a:off x="457581" y="480413"/>
            <a:ext cx="1834099" cy="868788"/>
          </a:xfrm>
          <a:prstGeom prst="rect">
            <a:avLst/>
          </a:prstGeom>
        </p:spPr>
      </p:pic>
    </p:spTree>
    <p:extLst>
      <p:ext uri="{BB962C8B-B14F-4D97-AF65-F5344CB8AC3E}">
        <p14:creationId xmlns:p14="http://schemas.microsoft.com/office/powerpoint/2010/main" val="419100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A476EABB-D282-431C-AA8B-33C0B2D89A84}"/>
              </a:ext>
            </a:extLst>
          </p:cNvPr>
          <p:cNvSpPr>
            <a:spLocks noChangeArrowheads="1"/>
          </p:cNvSpPr>
          <p:nvPr/>
        </p:nvSpPr>
        <p:spPr bwMode="auto">
          <a:xfrm>
            <a:off x="2237874" y="122471"/>
            <a:ext cx="776722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US" altLang="x-none" sz="2400" b="1">
                <a:solidFill>
                  <a:srgbClr val="2868A4"/>
                </a:solidFill>
                <a:latin typeface="Trebuchet MS" panose="020B0603020202020204" pitchFamily="34" charset="0"/>
                <a:cs typeface="Arial" panose="020B0604020202020204" pitchFamily="34" charset="0"/>
              </a:rPr>
              <a:t>Agrarian university </a:t>
            </a:r>
            <a:r>
              <a:rPr lang="en-US" altLang="x-none" sz="2400" b="1" dirty="0">
                <a:solidFill>
                  <a:srgbClr val="2868A4"/>
                </a:solidFill>
                <a:latin typeface="Trebuchet MS" panose="020B0603020202020204" pitchFamily="34" charset="0"/>
                <a:cs typeface="Arial" panose="020B0604020202020204" pitchFamily="34" charset="0"/>
              </a:rPr>
              <a:t>students </a:t>
            </a:r>
          </a:p>
          <a:p>
            <a:pPr algn="ctr" eaLnBrk="0" fontAlgn="base" hangingPunct="0">
              <a:spcBef>
                <a:spcPct val="0"/>
              </a:spcBef>
              <a:spcAft>
                <a:spcPct val="0"/>
              </a:spcAft>
            </a:pPr>
            <a:r>
              <a:rPr lang="en-US" altLang="x-none" sz="2400" b="1" dirty="0">
                <a:solidFill>
                  <a:srgbClr val="2868A4"/>
                </a:solidFill>
                <a:latin typeface="Trebuchet MS" panose="020B0603020202020204" pitchFamily="34" charset="0"/>
                <a:cs typeface="Arial" panose="020B0604020202020204" pitchFamily="34" charset="0"/>
              </a:rPr>
              <a:t>for </a:t>
            </a:r>
            <a:r>
              <a:rPr lang="ru-RU" altLang="x-none" sz="2400" b="1" dirty="0">
                <a:solidFill>
                  <a:srgbClr val="2868A4"/>
                </a:solidFill>
                <a:latin typeface="Trebuchet MS" panose="020B0603020202020204" pitchFamily="34" charset="0"/>
                <a:cs typeface="Arial" panose="020B0604020202020204" pitchFamily="34" charset="0"/>
              </a:rPr>
              <a:t>2018-2019 </a:t>
            </a:r>
            <a:r>
              <a:rPr lang="en-US" altLang="x-none" sz="2400" b="1" dirty="0">
                <a:solidFill>
                  <a:srgbClr val="2868A4"/>
                </a:solidFill>
                <a:latin typeface="Trebuchet MS" panose="020B0603020202020204" pitchFamily="34" charset="0"/>
                <a:cs typeface="Arial" panose="020B0604020202020204" pitchFamily="34" charset="0"/>
              </a:rPr>
              <a:t>academic year </a:t>
            </a:r>
            <a:endParaRPr lang="ru-RU" altLang="x-none" sz="2400" b="1" dirty="0">
              <a:solidFill>
                <a:srgbClr val="2868A4"/>
              </a:solidFill>
              <a:latin typeface="Trebuchet MS" panose="020B0603020202020204" pitchFamily="34" charset="0"/>
              <a:cs typeface="Arial" panose="020B0604020202020204" pitchFamily="34" charset="0"/>
            </a:endParaRPr>
          </a:p>
        </p:txBody>
      </p:sp>
      <p:graphicFrame>
        <p:nvGraphicFramePr>
          <p:cNvPr id="7" name="Таблица 6">
            <a:extLst>
              <a:ext uri="{FF2B5EF4-FFF2-40B4-BE49-F238E27FC236}">
                <a16:creationId xmlns:a16="http://schemas.microsoft.com/office/drawing/2014/main" id="{EBCA6806-A413-42B8-A8EB-E7FA3BE9ABB6}"/>
              </a:ext>
            </a:extLst>
          </p:cNvPr>
          <p:cNvGraphicFramePr>
            <a:graphicFrameLocks noGrp="1"/>
          </p:cNvGraphicFramePr>
          <p:nvPr>
            <p:extLst>
              <p:ext uri="{D42A27DB-BD31-4B8C-83A1-F6EECF244321}">
                <p14:modId xmlns:p14="http://schemas.microsoft.com/office/powerpoint/2010/main" val="2235733426"/>
              </p:ext>
            </p:extLst>
          </p:nvPr>
        </p:nvGraphicFramePr>
        <p:xfrm>
          <a:off x="1924133" y="1100623"/>
          <a:ext cx="8394701" cy="5190006"/>
        </p:xfrm>
        <a:graphic>
          <a:graphicData uri="http://schemas.openxmlformats.org/drawingml/2006/table">
            <a:tbl>
              <a:tblPr firstRow="1" firstCol="1" bandRow="1">
                <a:tableStyleId>{5C22544A-7EE6-4342-B048-85BDC9FD1C3A}</a:tableStyleId>
              </a:tblPr>
              <a:tblGrid>
                <a:gridCol w="3587750">
                  <a:extLst>
                    <a:ext uri="{9D8B030D-6E8A-4147-A177-3AD203B41FA5}">
                      <a16:colId xmlns:a16="http://schemas.microsoft.com/office/drawing/2014/main" val="946564252"/>
                    </a:ext>
                  </a:extLst>
                </a:gridCol>
                <a:gridCol w="2039261">
                  <a:extLst>
                    <a:ext uri="{9D8B030D-6E8A-4147-A177-3AD203B41FA5}">
                      <a16:colId xmlns:a16="http://schemas.microsoft.com/office/drawing/2014/main" val="3299730679"/>
                    </a:ext>
                  </a:extLst>
                </a:gridCol>
                <a:gridCol w="1356446">
                  <a:extLst>
                    <a:ext uri="{9D8B030D-6E8A-4147-A177-3AD203B41FA5}">
                      <a16:colId xmlns:a16="http://schemas.microsoft.com/office/drawing/2014/main" val="2824539663"/>
                    </a:ext>
                  </a:extLst>
                </a:gridCol>
                <a:gridCol w="1411244">
                  <a:extLst>
                    <a:ext uri="{9D8B030D-6E8A-4147-A177-3AD203B41FA5}">
                      <a16:colId xmlns:a16="http://schemas.microsoft.com/office/drawing/2014/main" val="1144387940"/>
                    </a:ext>
                  </a:extLst>
                </a:gridCol>
              </a:tblGrid>
              <a:tr h="522610">
                <a:tc>
                  <a:txBody>
                    <a:bodyPr/>
                    <a:lstStyle/>
                    <a:p>
                      <a:pPr algn="ctr">
                        <a:lnSpc>
                          <a:spcPct val="107000"/>
                        </a:lnSpc>
                        <a:spcAft>
                          <a:spcPts val="0"/>
                        </a:spcAft>
                      </a:pPr>
                      <a:endParaRPr lang="en-US" sz="1200" dirty="0">
                        <a:effectLst/>
                        <a:latin typeface="Arial" panose="020B0604020202020204" pitchFamily="34" charset="0"/>
                        <a:ea typeface="+mn-ea"/>
                        <a:cs typeface="Arial" panose="020B0604020202020204" pitchFamily="34" charset="0"/>
                      </a:endParaRPr>
                    </a:p>
                    <a:p>
                      <a:pPr algn="ctr">
                        <a:lnSpc>
                          <a:spcPct val="107000"/>
                        </a:lnSpc>
                        <a:spcAft>
                          <a:spcPts val="0"/>
                        </a:spcAft>
                      </a:pPr>
                      <a:r>
                        <a:rPr lang="en-US" sz="1200" dirty="0">
                          <a:effectLst/>
                          <a:latin typeface="Arial" panose="020B0604020202020204" pitchFamily="34" charset="0"/>
                          <a:ea typeface="+mn-ea"/>
                          <a:cs typeface="Arial" panose="020B0604020202020204" pitchFamily="34" charset="0"/>
                        </a:rPr>
                        <a:t>Level</a:t>
                      </a:r>
                      <a:r>
                        <a:rPr lang="en-US" sz="1200" baseline="0" dirty="0">
                          <a:effectLst/>
                          <a:latin typeface="Arial" panose="020B0604020202020204" pitchFamily="34" charset="0"/>
                          <a:ea typeface="+mn-ea"/>
                          <a:cs typeface="Arial" panose="020B0604020202020204" pitchFamily="34" charset="0"/>
                        </a:rPr>
                        <a:t> of education program</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endParaRPr lang="en-US" sz="1200" dirty="0">
                        <a:effectLst/>
                        <a:latin typeface="Arial" panose="020B0604020202020204" pitchFamily="34" charset="0"/>
                        <a:cs typeface="Arial" panose="020B0604020202020204" pitchFamily="34" charset="0"/>
                      </a:endParaRPr>
                    </a:p>
                    <a:p>
                      <a:pPr algn="ctr">
                        <a:lnSpc>
                          <a:spcPct val="107000"/>
                        </a:lnSpc>
                        <a:spcAft>
                          <a:spcPts val="0"/>
                        </a:spcAft>
                      </a:pPr>
                      <a:r>
                        <a:rPr lang="en-US" sz="1200" dirty="0">
                          <a:effectLst/>
                          <a:latin typeface="Arial" panose="020B0604020202020204" pitchFamily="34" charset="0"/>
                          <a:cs typeface="Arial" panose="020B0604020202020204" pitchFamily="34" charset="0"/>
                        </a:rPr>
                        <a:t>Total number of students </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en-US" sz="1200" dirty="0">
                          <a:effectLst/>
                          <a:latin typeface="Arial" panose="020B0604020202020204" pitchFamily="34" charset="0"/>
                          <a:cs typeface="Arial" panose="020B0604020202020204" pitchFamily="34" charset="0"/>
                        </a:rPr>
                        <a:t>Students in agrarian and veterinary fields</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endParaRPr lang="en-US" sz="1200" dirty="0">
                        <a:effectLst/>
                        <a:latin typeface="Arial" panose="020B0604020202020204" pitchFamily="34" charset="0"/>
                        <a:cs typeface="Arial" panose="020B0604020202020204" pitchFamily="34" charset="0"/>
                      </a:endParaRPr>
                    </a:p>
                    <a:p>
                      <a:pPr algn="ctr">
                        <a:lnSpc>
                          <a:spcPct val="107000"/>
                        </a:lnSpc>
                        <a:spcAft>
                          <a:spcPts val="0"/>
                        </a:spcAft>
                      </a:pPr>
                      <a:r>
                        <a:rPr lang="en-US" sz="1200" dirty="0">
                          <a:effectLst/>
                          <a:latin typeface="Arial" panose="020B0604020202020204" pitchFamily="34" charset="0"/>
                          <a:cs typeface="Arial" panose="020B0604020202020204" pitchFamily="34" charset="0"/>
                        </a:rPr>
                        <a:t>Ratio of agrarian</a:t>
                      </a:r>
                      <a:r>
                        <a:rPr lang="en-US" sz="1200" baseline="0" dirty="0">
                          <a:effectLst/>
                          <a:latin typeface="Arial" panose="020B0604020202020204" pitchFamily="34" charset="0"/>
                          <a:cs typeface="Arial" panose="020B0604020202020204" pitchFamily="34" charset="0"/>
                        </a:rPr>
                        <a:t> students (%) </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extLst>
                  <a:ext uri="{0D108BD9-81ED-4DB2-BD59-A6C34878D82A}">
                    <a16:rowId xmlns:a16="http://schemas.microsoft.com/office/drawing/2014/main" val="3204771418"/>
                  </a:ext>
                </a:extLst>
              </a:tr>
              <a:tr h="276511">
                <a:tc>
                  <a:txBody>
                    <a:bodyPr/>
                    <a:lstStyle/>
                    <a:p>
                      <a:pPr>
                        <a:lnSpc>
                          <a:spcPct val="107000"/>
                        </a:lnSpc>
                        <a:spcAft>
                          <a:spcPts val="0"/>
                        </a:spcAft>
                      </a:pPr>
                      <a:r>
                        <a:rPr lang="ru-RU" sz="1200" dirty="0">
                          <a:effectLst/>
                          <a:latin typeface="Arial" panose="020B0604020202020204" pitchFamily="34" charset="0"/>
                          <a:cs typeface="Arial" panose="020B0604020202020204" pitchFamily="34" charset="0"/>
                        </a:rPr>
                        <a:t> </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gridSpan="3">
                  <a:txBody>
                    <a:bodyPr/>
                    <a:lstStyle/>
                    <a:p>
                      <a:pPr algn="ctr">
                        <a:lnSpc>
                          <a:spcPct val="107000"/>
                        </a:lnSpc>
                        <a:spcAft>
                          <a:spcPts val="0"/>
                        </a:spcAft>
                      </a:pPr>
                      <a:r>
                        <a:rPr lang="en-US" sz="1200" b="1" dirty="0">
                          <a:effectLst/>
                          <a:latin typeface="Arial" panose="020B0604020202020204" pitchFamily="34" charset="0"/>
                          <a:ea typeface="Calibri" panose="020F0502020204030204" pitchFamily="34" charset="0"/>
                          <a:cs typeface="Arial" panose="020B0604020202020204" pitchFamily="34" charset="0"/>
                        </a:rPr>
                        <a:t>Kazakh National Agrarian University (</a:t>
                      </a:r>
                      <a:r>
                        <a:rPr lang="en-US" sz="1200" b="1" dirty="0" err="1">
                          <a:effectLst/>
                          <a:latin typeface="Arial" panose="020B0604020202020204" pitchFamily="34" charset="0"/>
                          <a:ea typeface="Calibri" panose="020F0502020204030204" pitchFamily="34" charset="0"/>
                          <a:cs typeface="Arial" panose="020B0604020202020204" pitchFamily="34" charset="0"/>
                        </a:rPr>
                        <a:t>KazNAU</a:t>
                      </a:r>
                      <a:r>
                        <a:rPr lang="en-US" sz="1200" b="1" dirty="0">
                          <a:effectLst/>
                          <a:latin typeface="Arial" panose="020B0604020202020204" pitchFamily="34" charset="0"/>
                          <a:ea typeface="Calibri" panose="020F0502020204030204" pitchFamily="34" charset="0"/>
                          <a:cs typeface="Arial" panose="020B0604020202020204" pitchFamily="34" charset="0"/>
                        </a:rPr>
                        <a:t>)</a:t>
                      </a:r>
                      <a:r>
                        <a:rPr lang="en-US" sz="1200" b="1" baseline="0" dirty="0">
                          <a:effectLst/>
                          <a:latin typeface="Arial" panose="020B0604020202020204" pitchFamily="34" charset="0"/>
                          <a:ea typeface="Calibri" panose="020F0502020204030204" pitchFamily="34" charset="0"/>
                          <a:cs typeface="Arial" panose="020B0604020202020204" pitchFamily="34" charset="0"/>
                        </a:rPr>
                        <a:t> </a:t>
                      </a:r>
                      <a:endParaRPr lang="en-US"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hMerge="1">
                  <a:txBody>
                    <a:bodyPr/>
                    <a:lstStyle/>
                    <a:p>
                      <a:endParaRPr lang="x-none"/>
                    </a:p>
                  </a:txBody>
                  <a:tcPr/>
                </a:tc>
                <a:tc hMerge="1">
                  <a:txBody>
                    <a:bodyPr/>
                    <a:lstStyle/>
                    <a:p>
                      <a:endParaRPr lang="x-none"/>
                    </a:p>
                  </a:txBody>
                  <a:tcPr/>
                </a:tc>
                <a:extLst>
                  <a:ext uri="{0D108BD9-81ED-4DB2-BD59-A6C34878D82A}">
                    <a16:rowId xmlns:a16="http://schemas.microsoft.com/office/drawing/2014/main" val="2510598125"/>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Bachelor</a:t>
                      </a:r>
                      <a:r>
                        <a:rPr lang="en-US" sz="1200" u="none" baseline="0" dirty="0">
                          <a:effectLst/>
                          <a:latin typeface="Arial" panose="020B0604020202020204" pitchFamily="34" charset="0"/>
                          <a:cs typeface="Arial" panose="020B0604020202020204" pitchFamily="34" charset="0"/>
                        </a:rPr>
                        <a:t> ‘s </a:t>
                      </a:r>
                      <a:r>
                        <a:rPr lang="en-US" sz="1200" u="none" dirty="0">
                          <a:effectLst/>
                          <a:latin typeface="Arial" panose="020B0604020202020204" pitchFamily="34" charset="0"/>
                          <a:cs typeface="Arial" panose="020B0604020202020204" pitchFamily="34" charset="0"/>
                        </a:rPr>
                        <a:t> </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kk-KZ" sz="1200" dirty="0">
                          <a:effectLst/>
                          <a:latin typeface="Arial" panose="020B0604020202020204" pitchFamily="34" charset="0"/>
                          <a:cs typeface="Arial" panose="020B0604020202020204" pitchFamily="34" charset="0"/>
                        </a:rPr>
                        <a:t>8 460</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kk-KZ" sz="1200" dirty="0">
                          <a:effectLst/>
                          <a:latin typeface="Arial" panose="020B0604020202020204" pitchFamily="34" charset="0"/>
                          <a:cs typeface="Arial" panose="020B0604020202020204" pitchFamily="34" charset="0"/>
                        </a:rPr>
                        <a:t>4 085</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48</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2474615613"/>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Master</a:t>
                      </a:r>
                      <a:r>
                        <a:rPr lang="en-US" sz="1200" u="none" baseline="0" dirty="0">
                          <a:effectLst/>
                          <a:latin typeface="Arial" panose="020B0604020202020204" pitchFamily="34" charset="0"/>
                          <a:cs typeface="Arial" panose="020B0604020202020204" pitchFamily="34" charset="0"/>
                        </a:rPr>
                        <a:t>’s </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1 057</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en-US" sz="1200" dirty="0">
                          <a:effectLst/>
                          <a:latin typeface="Arial" panose="020B0604020202020204" pitchFamily="34" charset="0"/>
                          <a:cs typeface="Arial" panose="020B0604020202020204" pitchFamily="34" charset="0"/>
                        </a:rPr>
                        <a:t>495</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47</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4013847492"/>
                  </a:ext>
                </a:extLst>
              </a:tr>
              <a:tr h="276511">
                <a:tc>
                  <a:txBody>
                    <a:bodyPr/>
                    <a:lstStyle/>
                    <a:p>
                      <a:pPr algn="ctr">
                        <a:lnSpc>
                          <a:spcPct val="107000"/>
                        </a:lnSpc>
                        <a:spcAft>
                          <a:spcPts val="0"/>
                        </a:spcAft>
                      </a:pPr>
                      <a:r>
                        <a:rPr lang="en-US" sz="1200" u="none" baseline="0" dirty="0">
                          <a:effectLst/>
                          <a:latin typeface="Arial" panose="020B0604020202020204" pitchFamily="34" charset="0"/>
                          <a:ea typeface="+mn-ea"/>
                          <a:cs typeface="Arial" panose="020B0604020202020204" pitchFamily="34" charset="0"/>
                        </a:rPr>
                        <a:t>Doctorates  </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238</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en-US" sz="1200" dirty="0">
                          <a:effectLst/>
                          <a:latin typeface="Arial" panose="020B0604020202020204" pitchFamily="34" charset="0"/>
                          <a:cs typeface="Arial" panose="020B0604020202020204" pitchFamily="34" charset="0"/>
                        </a:rPr>
                        <a:t>192</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81</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131309112"/>
                  </a:ext>
                </a:extLst>
              </a:tr>
              <a:tr h="368637">
                <a:tc>
                  <a:txBody>
                    <a:bodyPr/>
                    <a:lstStyle/>
                    <a:p>
                      <a:pPr algn="ctr">
                        <a:lnSpc>
                          <a:spcPct val="107000"/>
                        </a:lnSpc>
                        <a:spcAft>
                          <a:spcPts val="0"/>
                        </a:spcAft>
                      </a:pPr>
                      <a:r>
                        <a:rPr lang="en-US" sz="1200" dirty="0">
                          <a:solidFill>
                            <a:schemeClr val="tx1"/>
                          </a:solidFill>
                          <a:effectLst/>
                          <a:latin typeface="Arial" panose="020B0604020202020204" pitchFamily="34" charset="0"/>
                          <a:cs typeface="Arial" panose="020B0604020202020204" pitchFamily="34" charset="0"/>
                        </a:rPr>
                        <a:t>Total:</a:t>
                      </a:r>
                      <a:endParaRPr lang="x-none"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9 755</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4 772</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ea typeface="Calibri" panose="020F0502020204030204" pitchFamily="34" charset="0"/>
                          <a:cs typeface="Arial" panose="020B0604020202020204" pitchFamily="34" charset="0"/>
                        </a:rPr>
                        <a:t>49</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2196417203"/>
                  </a:ext>
                </a:extLst>
              </a:tr>
              <a:tr h="276511">
                <a:tc>
                  <a:txBody>
                    <a:bodyPr/>
                    <a:lstStyle/>
                    <a:p>
                      <a:pPr>
                        <a:lnSpc>
                          <a:spcPct val="107000"/>
                        </a:lnSpc>
                        <a:spcAft>
                          <a:spcPts val="0"/>
                        </a:spcAft>
                      </a:pPr>
                      <a:r>
                        <a:rPr lang="ru-RU" sz="1200" dirty="0">
                          <a:effectLst/>
                          <a:latin typeface="Arial" panose="020B0604020202020204" pitchFamily="34" charset="0"/>
                          <a:cs typeface="Arial" panose="020B0604020202020204" pitchFamily="34" charset="0"/>
                        </a:rPr>
                        <a:t> </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gridSpan="3">
                  <a:txBody>
                    <a:bodyPr/>
                    <a:lstStyle/>
                    <a:p>
                      <a:pPr marL="0" marR="0" indent="0" algn="ctr" defTabSz="685766" rtl="0" eaLnBrk="1" fontAlgn="auto" latinLnBrk="0" hangingPunct="1">
                        <a:lnSpc>
                          <a:spcPct val="107000"/>
                        </a:lnSpc>
                        <a:spcBef>
                          <a:spcPts val="0"/>
                        </a:spcBef>
                        <a:spcAft>
                          <a:spcPts val="0"/>
                        </a:spcAft>
                        <a:buClrTx/>
                        <a:buSzTx/>
                        <a:buFontTx/>
                        <a:buNone/>
                        <a:tabLst/>
                        <a:defRPr/>
                      </a:pPr>
                      <a:r>
                        <a:rPr lang="en-US" sz="1200" b="1" dirty="0" err="1">
                          <a:effectLst/>
                          <a:latin typeface="Arial" panose="020B0604020202020204" pitchFamily="34" charset="0"/>
                          <a:ea typeface="+mn-ea"/>
                          <a:cs typeface="Arial" panose="020B0604020202020204" pitchFamily="34" charset="0"/>
                        </a:rPr>
                        <a:t>S.Seifullin</a:t>
                      </a:r>
                      <a:r>
                        <a:rPr lang="en-US" sz="1200" b="1" baseline="0" dirty="0">
                          <a:effectLst/>
                          <a:latin typeface="Arial" panose="020B0604020202020204" pitchFamily="34" charset="0"/>
                          <a:ea typeface="+mn-ea"/>
                          <a:cs typeface="Arial" panose="020B0604020202020204" pitchFamily="34" charset="0"/>
                        </a:rPr>
                        <a:t> Kazakh Agro Technical University</a:t>
                      </a:r>
                      <a:r>
                        <a:rPr lang="ru-RU" sz="1200" b="1" baseline="0" dirty="0">
                          <a:effectLst/>
                          <a:latin typeface="Arial" panose="020B0604020202020204" pitchFamily="34" charset="0"/>
                          <a:ea typeface="+mn-ea"/>
                          <a:cs typeface="Arial" panose="020B0604020202020204" pitchFamily="34" charset="0"/>
                        </a:rPr>
                        <a:t> </a:t>
                      </a:r>
                      <a:r>
                        <a:rPr lang="en-US" sz="1200" b="1" baseline="0" dirty="0">
                          <a:effectLst/>
                          <a:latin typeface="Arial" panose="020B0604020202020204" pitchFamily="34" charset="0"/>
                          <a:ea typeface="+mn-ea"/>
                          <a:cs typeface="Arial" panose="020B0604020202020204" pitchFamily="34" charset="0"/>
                        </a:rPr>
                        <a:t>(KATU) </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hMerge="1">
                  <a:txBody>
                    <a:bodyPr/>
                    <a:lstStyle/>
                    <a:p>
                      <a:endParaRPr lang="x-none"/>
                    </a:p>
                  </a:txBody>
                  <a:tcPr/>
                </a:tc>
                <a:tc hMerge="1">
                  <a:txBody>
                    <a:bodyPr/>
                    <a:lstStyle/>
                    <a:p>
                      <a:endParaRPr lang="x-none"/>
                    </a:p>
                  </a:txBody>
                  <a:tcPr/>
                </a:tc>
                <a:extLst>
                  <a:ext uri="{0D108BD9-81ED-4DB2-BD59-A6C34878D82A}">
                    <a16:rowId xmlns:a16="http://schemas.microsoft.com/office/drawing/2014/main" val="2586220033"/>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Bachelor</a:t>
                      </a:r>
                      <a:r>
                        <a:rPr lang="en-US" sz="1200" u="none" baseline="0" dirty="0">
                          <a:effectLst/>
                          <a:latin typeface="Arial" panose="020B0604020202020204" pitchFamily="34" charset="0"/>
                          <a:cs typeface="Arial" panose="020B0604020202020204" pitchFamily="34" charset="0"/>
                        </a:rPr>
                        <a:t> ‘s </a:t>
                      </a:r>
                      <a:r>
                        <a:rPr lang="en-US" sz="1200" u="none" dirty="0">
                          <a:effectLst/>
                          <a:latin typeface="Arial" panose="020B0604020202020204" pitchFamily="34" charset="0"/>
                          <a:cs typeface="Arial" panose="020B0604020202020204" pitchFamily="34" charset="0"/>
                        </a:rPr>
                        <a:t> </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11 070</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kk-KZ" sz="1200" dirty="0">
                          <a:effectLst/>
                          <a:latin typeface="Arial" panose="020B0604020202020204" pitchFamily="34" charset="0"/>
                          <a:cs typeface="Arial" panose="020B0604020202020204" pitchFamily="34" charset="0"/>
                        </a:rPr>
                        <a:t>3 045</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28</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2884211930"/>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Master</a:t>
                      </a:r>
                      <a:r>
                        <a:rPr lang="en-US" sz="1200" u="none" baseline="0" dirty="0">
                          <a:effectLst/>
                          <a:latin typeface="Arial" panose="020B0604020202020204" pitchFamily="34" charset="0"/>
                          <a:cs typeface="Arial" panose="020B0604020202020204" pitchFamily="34" charset="0"/>
                        </a:rPr>
                        <a:t>’s</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a:effectLst/>
                          <a:latin typeface="Arial" panose="020B0604020202020204" pitchFamily="34" charset="0"/>
                          <a:cs typeface="Arial" panose="020B0604020202020204" pitchFamily="34" charset="0"/>
                        </a:rPr>
                        <a:t>934</a:t>
                      </a:r>
                      <a:endParaRPr lang="x-none" sz="12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kk-KZ" sz="1200" dirty="0">
                          <a:effectLst/>
                          <a:latin typeface="Arial" panose="020B0604020202020204" pitchFamily="34" charset="0"/>
                          <a:cs typeface="Arial" panose="020B0604020202020204" pitchFamily="34" charset="0"/>
                        </a:rPr>
                        <a:t>267</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29</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354988759"/>
                  </a:ext>
                </a:extLst>
              </a:tr>
              <a:tr h="276511">
                <a:tc>
                  <a:txBody>
                    <a:bodyPr/>
                    <a:lstStyle/>
                    <a:p>
                      <a:pPr algn="ctr">
                        <a:lnSpc>
                          <a:spcPct val="107000"/>
                        </a:lnSpc>
                        <a:spcAft>
                          <a:spcPts val="0"/>
                        </a:spcAft>
                      </a:pPr>
                      <a:r>
                        <a:rPr lang="en-US" sz="1200" u="none" baseline="0" dirty="0">
                          <a:effectLst/>
                          <a:latin typeface="Arial" panose="020B0604020202020204" pitchFamily="34" charset="0"/>
                          <a:ea typeface="+mn-ea"/>
                          <a:cs typeface="Arial" panose="020B0604020202020204" pitchFamily="34" charset="0"/>
                        </a:rPr>
                        <a:t>Doctorates</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110</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kk-KZ" sz="1200" dirty="0">
                          <a:effectLst/>
                          <a:latin typeface="Arial" panose="020B0604020202020204" pitchFamily="34" charset="0"/>
                          <a:cs typeface="Arial" panose="020B0604020202020204" pitchFamily="34" charset="0"/>
                        </a:rPr>
                        <a:t>46</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42</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3384178719"/>
                  </a:ext>
                </a:extLst>
              </a:tr>
              <a:tr h="276511">
                <a:tc>
                  <a:txBody>
                    <a:bodyPr/>
                    <a:lstStyle/>
                    <a:p>
                      <a:pPr algn="ctr">
                        <a:lnSpc>
                          <a:spcPct val="107000"/>
                        </a:lnSpc>
                        <a:spcAft>
                          <a:spcPts val="0"/>
                        </a:spcAft>
                      </a:pPr>
                      <a:r>
                        <a:rPr lang="en-US" sz="1200" dirty="0">
                          <a:solidFill>
                            <a:schemeClr val="tx1"/>
                          </a:solidFill>
                          <a:effectLst/>
                          <a:latin typeface="Arial" panose="020B0604020202020204" pitchFamily="34" charset="0"/>
                          <a:cs typeface="Arial" panose="020B0604020202020204" pitchFamily="34" charset="0"/>
                        </a:rPr>
                        <a:t>Total:</a:t>
                      </a:r>
                      <a:endParaRPr lang="x-none"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12 114</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3 358</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ea typeface="Calibri" panose="020F0502020204030204" pitchFamily="34" charset="0"/>
                          <a:cs typeface="Arial" panose="020B0604020202020204" pitchFamily="34" charset="0"/>
                        </a:rPr>
                        <a:t>28</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1680063507"/>
                  </a:ext>
                </a:extLst>
              </a:tr>
              <a:tr h="276511">
                <a:tc>
                  <a:txBody>
                    <a:bodyPr/>
                    <a:lstStyle/>
                    <a:p>
                      <a:pPr>
                        <a:lnSpc>
                          <a:spcPct val="107000"/>
                        </a:lnSpc>
                        <a:spcAft>
                          <a:spcPts val="0"/>
                        </a:spcAft>
                      </a:pPr>
                      <a:r>
                        <a:rPr lang="ru-RU" sz="1200">
                          <a:effectLst/>
                          <a:latin typeface="Arial" panose="020B0604020202020204" pitchFamily="34" charset="0"/>
                          <a:cs typeface="Arial" panose="020B0604020202020204" pitchFamily="34" charset="0"/>
                        </a:rPr>
                        <a:t> </a:t>
                      </a:r>
                      <a:endParaRPr lang="x-none" sz="12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gridSpan="3">
                  <a:txBody>
                    <a:bodyPr/>
                    <a:lstStyle/>
                    <a:p>
                      <a:pPr marL="0" marR="0" indent="0" algn="ctr" defTabSz="685766" rtl="0" eaLnBrk="1" fontAlgn="auto" latinLnBrk="0" hangingPunct="1">
                        <a:lnSpc>
                          <a:spcPct val="107000"/>
                        </a:lnSpc>
                        <a:spcBef>
                          <a:spcPts val="0"/>
                        </a:spcBef>
                        <a:spcAft>
                          <a:spcPts val="0"/>
                        </a:spcAft>
                        <a:buClrTx/>
                        <a:buSzTx/>
                        <a:buFontTx/>
                        <a:buNone/>
                        <a:tabLst/>
                        <a:defRPr/>
                      </a:pPr>
                      <a:r>
                        <a:rPr lang="en-US" sz="1200" b="1" dirty="0" err="1">
                          <a:effectLst/>
                          <a:latin typeface="Arial" panose="020B0604020202020204" pitchFamily="34" charset="0"/>
                          <a:ea typeface="+mn-ea"/>
                          <a:cs typeface="Arial" panose="020B0604020202020204" pitchFamily="34" charset="0"/>
                        </a:rPr>
                        <a:t>Zhangir</a:t>
                      </a:r>
                      <a:r>
                        <a:rPr lang="en-US" sz="1200" b="1" baseline="0" dirty="0">
                          <a:effectLst/>
                          <a:latin typeface="Arial" panose="020B0604020202020204" pitchFamily="34" charset="0"/>
                          <a:ea typeface="+mn-ea"/>
                          <a:cs typeface="Arial" panose="020B0604020202020204" pitchFamily="34" charset="0"/>
                        </a:rPr>
                        <a:t> khan West Kazakhstan Agricultural and Technical University</a:t>
                      </a:r>
                      <a:r>
                        <a:rPr lang="ru-RU" sz="1200" b="1" baseline="0" dirty="0">
                          <a:effectLst/>
                          <a:latin typeface="Arial" panose="020B0604020202020204" pitchFamily="34" charset="0"/>
                          <a:ea typeface="+mn-ea"/>
                          <a:cs typeface="Arial" panose="020B0604020202020204" pitchFamily="34" charset="0"/>
                        </a:rPr>
                        <a:t> </a:t>
                      </a:r>
                      <a:r>
                        <a:rPr lang="en-US" sz="1200" b="1" baseline="0" dirty="0">
                          <a:effectLst/>
                          <a:latin typeface="Arial" panose="020B0604020202020204" pitchFamily="34" charset="0"/>
                          <a:ea typeface="+mn-ea"/>
                          <a:cs typeface="Arial" panose="020B0604020202020204" pitchFamily="34" charset="0"/>
                        </a:rPr>
                        <a:t>(ZKATU) </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20000"/>
                        <a:lumOff val="80000"/>
                      </a:schemeClr>
                    </a:solidFill>
                  </a:tcPr>
                </a:tc>
                <a:tc hMerge="1">
                  <a:txBody>
                    <a:bodyPr/>
                    <a:lstStyle/>
                    <a:p>
                      <a:endParaRPr lang="x-none"/>
                    </a:p>
                  </a:txBody>
                  <a:tcPr/>
                </a:tc>
                <a:tc hMerge="1">
                  <a:txBody>
                    <a:bodyPr/>
                    <a:lstStyle/>
                    <a:p>
                      <a:endParaRPr lang="x-none"/>
                    </a:p>
                  </a:txBody>
                  <a:tcPr/>
                </a:tc>
                <a:extLst>
                  <a:ext uri="{0D108BD9-81ED-4DB2-BD59-A6C34878D82A}">
                    <a16:rowId xmlns:a16="http://schemas.microsoft.com/office/drawing/2014/main" val="3635178118"/>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Bachelor</a:t>
                      </a:r>
                      <a:r>
                        <a:rPr lang="en-US" sz="1200" u="none" baseline="0" dirty="0">
                          <a:effectLst/>
                          <a:latin typeface="Arial" panose="020B0604020202020204" pitchFamily="34" charset="0"/>
                          <a:cs typeface="Arial" panose="020B0604020202020204" pitchFamily="34" charset="0"/>
                        </a:rPr>
                        <a:t> ‘s</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4 735</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1 441</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30</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2085636635"/>
                  </a:ext>
                </a:extLst>
              </a:tr>
              <a:tr h="276511">
                <a:tc>
                  <a:txBody>
                    <a:bodyPr/>
                    <a:lstStyle/>
                    <a:p>
                      <a:pPr algn="ctr">
                        <a:lnSpc>
                          <a:spcPct val="107000"/>
                        </a:lnSpc>
                        <a:spcAft>
                          <a:spcPts val="0"/>
                        </a:spcAft>
                      </a:pPr>
                      <a:r>
                        <a:rPr lang="en-US" sz="1200" u="none" dirty="0">
                          <a:effectLst/>
                          <a:latin typeface="Arial" panose="020B0604020202020204" pitchFamily="34" charset="0"/>
                          <a:cs typeface="Arial" panose="020B0604020202020204" pitchFamily="34" charset="0"/>
                        </a:rPr>
                        <a:t>Master</a:t>
                      </a:r>
                      <a:r>
                        <a:rPr lang="en-US" sz="1200" u="none" baseline="0" dirty="0">
                          <a:effectLst/>
                          <a:latin typeface="Arial" panose="020B0604020202020204" pitchFamily="34" charset="0"/>
                          <a:cs typeface="Arial" panose="020B0604020202020204" pitchFamily="34" charset="0"/>
                        </a:rPr>
                        <a:t>’s</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a:effectLst/>
                          <a:latin typeface="Arial" panose="020B0604020202020204" pitchFamily="34" charset="0"/>
                          <a:cs typeface="Arial" panose="020B0604020202020204" pitchFamily="34" charset="0"/>
                        </a:rPr>
                        <a:t>194</a:t>
                      </a:r>
                      <a:endParaRPr lang="x-none" sz="12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a:effectLst/>
                          <a:latin typeface="Arial" panose="020B0604020202020204" pitchFamily="34" charset="0"/>
                          <a:cs typeface="Arial" panose="020B0604020202020204" pitchFamily="34" charset="0"/>
                        </a:rPr>
                        <a:t>75</a:t>
                      </a:r>
                      <a:endParaRPr lang="x-none" sz="12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39</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2208996655"/>
                  </a:ext>
                </a:extLst>
              </a:tr>
              <a:tr h="276511">
                <a:tc>
                  <a:txBody>
                    <a:bodyPr/>
                    <a:lstStyle/>
                    <a:p>
                      <a:pPr algn="ctr">
                        <a:lnSpc>
                          <a:spcPct val="107000"/>
                        </a:lnSpc>
                        <a:spcAft>
                          <a:spcPts val="0"/>
                        </a:spcAft>
                      </a:pPr>
                      <a:r>
                        <a:rPr lang="en-US" sz="1200" u="none" baseline="0" dirty="0">
                          <a:effectLst/>
                          <a:latin typeface="Arial" panose="020B0604020202020204" pitchFamily="34" charset="0"/>
                          <a:ea typeface="+mn-ea"/>
                          <a:cs typeface="Arial" panose="020B0604020202020204" pitchFamily="34" charset="0"/>
                        </a:rPr>
                        <a:t>Doctorates</a:t>
                      </a:r>
                      <a:endParaRPr lang="x-none" sz="1200" u="none"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a:effectLst/>
                          <a:latin typeface="Arial" panose="020B0604020202020204" pitchFamily="34" charset="0"/>
                          <a:cs typeface="Arial" panose="020B0604020202020204" pitchFamily="34" charset="0"/>
                        </a:rPr>
                        <a:t>20</a:t>
                      </a:r>
                      <a:endParaRPr lang="x-none" sz="120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18</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dirty="0">
                          <a:effectLst/>
                          <a:latin typeface="Arial" panose="020B0604020202020204" pitchFamily="34" charset="0"/>
                          <a:cs typeface="Arial" panose="020B0604020202020204" pitchFamily="34" charset="0"/>
                        </a:rPr>
                        <a:t>90</a:t>
                      </a:r>
                      <a:endParaRPr lang="x-none" sz="12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extLst>
                  <a:ext uri="{0D108BD9-81ED-4DB2-BD59-A6C34878D82A}">
                    <a16:rowId xmlns:a16="http://schemas.microsoft.com/office/drawing/2014/main" val="2172582168"/>
                  </a:ext>
                </a:extLst>
              </a:tr>
              <a:tr h="276511">
                <a:tc>
                  <a:txBody>
                    <a:bodyPr/>
                    <a:lstStyle/>
                    <a:p>
                      <a:pPr algn="ctr">
                        <a:lnSpc>
                          <a:spcPct val="107000"/>
                        </a:lnSpc>
                        <a:spcAft>
                          <a:spcPts val="0"/>
                        </a:spcAft>
                      </a:pPr>
                      <a:r>
                        <a:rPr lang="en-US" sz="1200" dirty="0">
                          <a:solidFill>
                            <a:schemeClr val="tx1"/>
                          </a:solidFill>
                          <a:effectLst/>
                          <a:latin typeface="Arial" panose="020B0604020202020204" pitchFamily="34" charset="0"/>
                          <a:cs typeface="Arial" panose="020B0604020202020204" pitchFamily="34" charset="0"/>
                        </a:rPr>
                        <a:t>Total:</a:t>
                      </a:r>
                      <a:r>
                        <a:rPr lang="en-US" sz="1200" baseline="0" dirty="0">
                          <a:solidFill>
                            <a:schemeClr val="tx1"/>
                          </a:solidFill>
                          <a:effectLst/>
                          <a:latin typeface="Arial" panose="020B0604020202020204" pitchFamily="34" charset="0"/>
                          <a:cs typeface="Arial" panose="020B0604020202020204" pitchFamily="34" charset="0"/>
                        </a:rPr>
                        <a:t> </a:t>
                      </a:r>
                      <a:endParaRPr lang="x-none"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4 949</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cs typeface="Arial" panose="020B0604020202020204" pitchFamily="34" charset="0"/>
                        </a:rPr>
                        <a:t>1 534</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200" b="1" dirty="0">
                          <a:effectLst/>
                          <a:latin typeface="Arial" panose="020B0604020202020204" pitchFamily="34" charset="0"/>
                          <a:ea typeface="Calibri" panose="020F0502020204030204" pitchFamily="34" charset="0"/>
                          <a:cs typeface="Arial" panose="020B0604020202020204" pitchFamily="34" charset="0"/>
                        </a:rPr>
                        <a:t>31</a:t>
                      </a:r>
                      <a:endParaRPr lang="x-none" sz="12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2631852807"/>
                  </a:ext>
                </a:extLst>
              </a:tr>
              <a:tr h="276511">
                <a:tc>
                  <a:txBody>
                    <a:bodyPr/>
                    <a:lstStyle/>
                    <a:p>
                      <a:pPr>
                        <a:lnSpc>
                          <a:spcPct val="107000"/>
                        </a:lnSpc>
                        <a:spcAft>
                          <a:spcPts val="0"/>
                        </a:spcAft>
                      </a:pPr>
                      <a:r>
                        <a:rPr lang="en-US" sz="1200" dirty="0">
                          <a:solidFill>
                            <a:schemeClr val="tx1"/>
                          </a:solidFill>
                          <a:effectLst/>
                          <a:latin typeface="Arial" panose="020B0604020202020204" pitchFamily="34" charset="0"/>
                          <a:cs typeface="Arial" panose="020B0604020202020204" pitchFamily="34" charset="0"/>
                        </a:rPr>
                        <a:t>Total number of students</a:t>
                      </a:r>
                      <a:r>
                        <a:rPr lang="en-US" sz="1200" baseline="0" dirty="0">
                          <a:solidFill>
                            <a:schemeClr val="tx1"/>
                          </a:solidFill>
                          <a:effectLst/>
                          <a:latin typeface="Arial" panose="020B0604020202020204" pitchFamily="34" charset="0"/>
                          <a:cs typeface="Arial" panose="020B0604020202020204" pitchFamily="34" charset="0"/>
                        </a:rPr>
                        <a:t> at three universities:  </a:t>
                      </a:r>
                      <a:endParaRPr lang="x-none"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a:txBody>
                    <a:bodyPr/>
                    <a:lstStyle/>
                    <a:p>
                      <a:pPr algn="ctr">
                        <a:lnSpc>
                          <a:spcPct val="107000"/>
                        </a:lnSpc>
                        <a:spcAft>
                          <a:spcPts val="0"/>
                        </a:spcAft>
                      </a:pPr>
                      <a:r>
                        <a:rPr lang="ru-RU" sz="1400" b="1" dirty="0">
                          <a:effectLst/>
                          <a:latin typeface="Arial" panose="020B0604020202020204" pitchFamily="34" charset="0"/>
                          <a:ea typeface="Calibri" panose="020F0502020204030204" pitchFamily="34" charset="0"/>
                          <a:cs typeface="Arial" panose="020B0604020202020204" pitchFamily="34" charset="0"/>
                        </a:rPr>
                        <a:t>26 818</a:t>
                      </a:r>
                      <a:endParaRPr lang="x-none" sz="14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400" b="1" dirty="0">
                          <a:effectLst/>
                          <a:latin typeface="Arial" panose="020B0604020202020204" pitchFamily="34" charset="0"/>
                          <a:ea typeface="Calibri" panose="020F0502020204030204" pitchFamily="34" charset="0"/>
                          <a:cs typeface="Arial" panose="020B0604020202020204" pitchFamily="34" charset="0"/>
                        </a:rPr>
                        <a:t>9 664</a:t>
                      </a:r>
                      <a:endParaRPr lang="x-none" sz="14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7000"/>
                        </a:lnSpc>
                        <a:spcAft>
                          <a:spcPts val="0"/>
                        </a:spcAft>
                      </a:pPr>
                      <a:r>
                        <a:rPr lang="ru-RU" sz="1400" b="1" dirty="0">
                          <a:effectLst/>
                          <a:latin typeface="Arial" panose="020B0604020202020204" pitchFamily="34" charset="0"/>
                          <a:ea typeface="Calibri" panose="020F0502020204030204" pitchFamily="34" charset="0"/>
                          <a:cs typeface="Arial" panose="020B0604020202020204" pitchFamily="34" charset="0"/>
                        </a:rPr>
                        <a:t>36</a:t>
                      </a:r>
                      <a:endParaRPr lang="x-none" sz="14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3859068943"/>
                  </a:ext>
                </a:extLst>
              </a:tr>
            </a:tbl>
          </a:graphicData>
        </a:graphic>
      </p:graphicFrame>
      <p:sp>
        <p:nvSpPr>
          <p:cNvPr id="8" name="Rectangle 2">
            <a:extLst>
              <a:ext uri="{FF2B5EF4-FFF2-40B4-BE49-F238E27FC236}">
                <a16:creationId xmlns:a16="http://schemas.microsoft.com/office/drawing/2014/main" id="{8C77B925-D803-4E49-A2CC-FABB1C97C194}"/>
              </a:ext>
            </a:extLst>
          </p:cNvPr>
          <p:cNvSpPr>
            <a:spLocks noChangeArrowheads="1"/>
          </p:cNvSpPr>
          <p:nvPr/>
        </p:nvSpPr>
        <p:spPr bwMode="auto">
          <a:xfrm>
            <a:off x="2577638" y="1903837"/>
            <a:ext cx="1433815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x-none">
              <a:solidFill>
                <a:prstClr val="black"/>
              </a:solidFill>
              <a:latin typeface="Calibri"/>
            </a:endParaRPr>
          </a:p>
        </p:txBody>
      </p:sp>
      <p:pic>
        <p:nvPicPr>
          <p:cNvPr id="5" name="Рисунок 4"/>
          <p:cNvPicPr>
            <a:picLocks noChangeAspect="1"/>
          </p:cNvPicPr>
          <p:nvPr/>
        </p:nvPicPr>
        <p:blipFill>
          <a:blip r:embed="rId2" cstate="print"/>
          <a:stretch>
            <a:fillRect/>
          </a:stretch>
        </p:blipFill>
        <p:spPr>
          <a:xfrm>
            <a:off x="220942" y="227371"/>
            <a:ext cx="1291993" cy="612000"/>
          </a:xfrm>
          <a:prstGeom prst="rect">
            <a:avLst/>
          </a:prstGeom>
        </p:spPr>
      </p:pic>
      <p:sp>
        <p:nvSpPr>
          <p:cNvPr id="1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9</a:t>
            </a:r>
          </a:p>
        </p:txBody>
      </p:sp>
    </p:spTree>
    <p:extLst>
      <p:ext uri="{BB962C8B-B14F-4D97-AF65-F5344CB8AC3E}">
        <p14:creationId xmlns:p14="http://schemas.microsoft.com/office/powerpoint/2010/main" val="1533530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a:extLst>
              <a:ext uri="{FF2B5EF4-FFF2-40B4-BE49-F238E27FC236}">
                <a16:creationId xmlns:a16="http://schemas.microsoft.com/office/drawing/2014/main" id="{8FA52E4C-FB6F-4CEF-9300-D544214C7240}"/>
              </a:ext>
            </a:extLst>
          </p:cNvPr>
          <p:cNvSpPr>
            <a:spLocks noChangeArrowheads="1"/>
          </p:cNvSpPr>
          <p:nvPr/>
        </p:nvSpPr>
        <p:spPr bwMode="auto">
          <a:xfrm>
            <a:off x="1524000" y="285246"/>
            <a:ext cx="91440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endParaRPr lang="ru-RU" altLang="x-none" b="1" dirty="0">
              <a:solidFill>
                <a:srgbClr val="1F497D">
                  <a:lumMod val="75000"/>
                </a:srgbClr>
              </a:solidFill>
              <a:latin typeface="Georgia" panose="02040502050405020303" pitchFamily="18" charset="0"/>
              <a:cs typeface="Arial" panose="020B0604020202020204" pitchFamily="34" charset="0"/>
            </a:endParaRPr>
          </a:p>
          <a:p>
            <a:pPr algn="ctr" eaLnBrk="0" fontAlgn="base" hangingPunct="0">
              <a:spcBef>
                <a:spcPct val="0"/>
              </a:spcBef>
              <a:spcAft>
                <a:spcPct val="0"/>
              </a:spcAft>
            </a:pPr>
            <a:r>
              <a:rPr lang="en-US" altLang="x-none" sz="2400" b="1" dirty="0">
                <a:solidFill>
                  <a:srgbClr val="2868A4"/>
                </a:solidFill>
                <a:latin typeface="Trebuchet MS" panose="020B0603020202020204" pitchFamily="34" charset="0"/>
                <a:cs typeface="Arial" panose="020B0604020202020204" pitchFamily="34" charset="0"/>
              </a:rPr>
              <a:t>Data on teaching staff at agrarian universities </a:t>
            </a:r>
            <a:endParaRPr lang="ru-RU" altLang="x-none" sz="2400" b="1" dirty="0">
              <a:solidFill>
                <a:srgbClr val="2868A4"/>
              </a:solidFill>
              <a:latin typeface="Trebuchet MS" panose="020B0603020202020204" pitchFamily="34" charset="0"/>
              <a:cs typeface="Arial" panose="020B0604020202020204" pitchFamily="34" charset="0"/>
            </a:endParaRPr>
          </a:p>
          <a:p>
            <a:pPr eaLnBrk="0" fontAlgn="base" hangingPunct="0">
              <a:spcBef>
                <a:spcPct val="0"/>
              </a:spcBef>
              <a:spcAft>
                <a:spcPct val="0"/>
              </a:spcAft>
            </a:pPr>
            <a:endParaRPr lang="ru-RU" altLang="x-none" dirty="0">
              <a:solidFill>
                <a:prstClr val="black"/>
              </a:solidFill>
              <a:latin typeface="Arial" panose="020B0604020202020204" pitchFamily="34" charset="0"/>
            </a:endParaRPr>
          </a:p>
        </p:txBody>
      </p:sp>
      <p:pic>
        <p:nvPicPr>
          <p:cNvPr id="4" name="Рисунок 3"/>
          <p:cNvPicPr>
            <a:picLocks noChangeAspect="1"/>
          </p:cNvPicPr>
          <p:nvPr/>
        </p:nvPicPr>
        <p:blipFill>
          <a:blip r:embed="rId2" cstate="print"/>
          <a:stretch>
            <a:fillRect/>
          </a:stretch>
        </p:blipFill>
        <p:spPr>
          <a:xfrm>
            <a:off x="186061" y="159313"/>
            <a:ext cx="1291993" cy="612000"/>
          </a:xfrm>
          <a:prstGeom prst="rect">
            <a:avLst/>
          </a:prstGeom>
        </p:spPr>
      </p:pic>
      <p:graphicFrame>
        <p:nvGraphicFramePr>
          <p:cNvPr id="8" name="Таблица 7">
            <a:extLst>
              <a:ext uri="{FF2B5EF4-FFF2-40B4-BE49-F238E27FC236}">
                <a16:creationId xmlns:a16="http://schemas.microsoft.com/office/drawing/2014/main" id="{E29EE5C2-4055-42F6-8EE9-69CE00746E13}"/>
              </a:ext>
            </a:extLst>
          </p:cNvPr>
          <p:cNvGraphicFramePr>
            <a:graphicFrameLocks noGrp="1"/>
          </p:cNvGraphicFramePr>
          <p:nvPr>
            <p:extLst>
              <p:ext uri="{D42A27DB-BD31-4B8C-83A1-F6EECF244321}">
                <p14:modId xmlns:p14="http://schemas.microsoft.com/office/powerpoint/2010/main" val="1809182091"/>
              </p:ext>
            </p:extLst>
          </p:nvPr>
        </p:nvGraphicFramePr>
        <p:xfrm>
          <a:off x="1755008" y="1279130"/>
          <a:ext cx="8472613" cy="5267932"/>
        </p:xfrm>
        <a:graphic>
          <a:graphicData uri="http://schemas.openxmlformats.org/drawingml/2006/table">
            <a:tbl>
              <a:tblPr firstRow="1" firstCol="1" bandRow="1">
                <a:tableStyleId>{5C22544A-7EE6-4342-B048-85BDC9FD1C3A}</a:tableStyleId>
              </a:tblPr>
              <a:tblGrid>
                <a:gridCol w="1084960">
                  <a:extLst>
                    <a:ext uri="{9D8B030D-6E8A-4147-A177-3AD203B41FA5}">
                      <a16:colId xmlns:a16="http://schemas.microsoft.com/office/drawing/2014/main" val="4173398548"/>
                    </a:ext>
                  </a:extLst>
                </a:gridCol>
                <a:gridCol w="1106390">
                  <a:extLst>
                    <a:ext uri="{9D8B030D-6E8A-4147-A177-3AD203B41FA5}">
                      <a16:colId xmlns:a16="http://schemas.microsoft.com/office/drawing/2014/main" val="20001"/>
                    </a:ext>
                  </a:extLst>
                </a:gridCol>
                <a:gridCol w="914587">
                  <a:extLst>
                    <a:ext uri="{9D8B030D-6E8A-4147-A177-3AD203B41FA5}">
                      <a16:colId xmlns:a16="http://schemas.microsoft.com/office/drawing/2014/main" val="20002"/>
                    </a:ext>
                  </a:extLst>
                </a:gridCol>
                <a:gridCol w="1100387">
                  <a:extLst>
                    <a:ext uri="{9D8B030D-6E8A-4147-A177-3AD203B41FA5}">
                      <a16:colId xmlns:a16="http://schemas.microsoft.com/office/drawing/2014/main" val="3611206063"/>
                    </a:ext>
                  </a:extLst>
                </a:gridCol>
                <a:gridCol w="1005842">
                  <a:extLst>
                    <a:ext uri="{9D8B030D-6E8A-4147-A177-3AD203B41FA5}">
                      <a16:colId xmlns:a16="http://schemas.microsoft.com/office/drawing/2014/main" val="4015319749"/>
                    </a:ext>
                  </a:extLst>
                </a:gridCol>
                <a:gridCol w="934263">
                  <a:extLst>
                    <a:ext uri="{9D8B030D-6E8A-4147-A177-3AD203B41FA5}">
                      <a16:colId xmlns:a16="http://schemas.microsoft.com/office/drawing/2014/main" val="1359425766"/>
                    </a:ext>
                  </a:extLst>
                </a:gridCol>
                <a:gridCol w="1076911">
                  <a:extLst>
                    <a:ext uri="{9D8B030D-6E8A-4147-A177-3AD203B41FA5}">
                      <a16:colId xmlns:a16="http://schemas.microsoft.com/office/drawing/2014/main" val="3180110434"/>
                    </a:ext>
                  </a:extLst>
                </a:gridCol>
                <a:gridCol w="1249273">
                  <a:extLst>
                    <a:ext uri="{9D8B030D-6E8A-4147-A177-3AD203B41FA5}">
                      <a16:colId xmlns:a16="http://schemas.microsoft.com/office/drawing/2014/main" val="1396319554"/>
                    </a:ext>
                  </a:extLst>
                </a:gridCol>
              </a:tblGrid>
              <a:tr h="263355">
                <a:tc rowSpan="2">
                  <a:txBody>
                    <a:bodyPr/>
                    <a:lstStyle/>
                    <a:p>
                      <a:pPr algn="ctr">
                        <a:lnSpc>
                          <a:spcPct val="106000"/>
                        </a:lnSpc>
                        <a:spcAft>
                          <a:spcPts val="0"/>
                        </a:spcAft>
                      </a:pP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rowSpan="2">
                  <a:txBody>
                    <a:bodyPr/>
                    <a:lstStyle/>
                    <a:p>
                      <a:pPr algn="ctr">
                        <a:lnSpc>
                          <a:spcPct val="106000"/>
                        </a:lnSpc>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Total number of employees</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rowSpan="2">
                  <a:txBody>
                    <a:bodyPr/>
                    <a:lstStyle/>
                    <a:p>
                      <a:pPr algn="ctr">
                        <a:lnSpc>
                          <a:spcPct val="106000"/>
                        </a:lnSpc>
                        <a:spcAft>
                          <a:spcPts val="0"/>
                        </a:spcAft>
                      </a:pPr>
                      <a:endParaRPr lang="en-US" sz="1400" dirty="0">
                        <a:effectLst/>
                        <a:latin typeface="Arial" panose="020B0604020202020204" pitchFamily="34" charset="0"/>
                        <a:ea typeface="Calibri" panose="020F0502020204030204" pitchFamily="34" charset="0"/>
                        <a:cs typeface="Arial" panose="020B0604020202020204" pitchFamily="34" charset="0"/>
                      </a:endParaRPr>
                    </a:p>
                    <a:p>
                      <a:pPr algn="ctr">
                        <a:lnSpc>
                          <a:spcPct val="106000"/>
                        </a:lnSpc>
                        <a:spcAft>
                          <a:spcPts val="0"/>
                        </a:spcAft>
                      </a:pPr>
                      <a:r>
                        <a:rPr lang="en-US" sz="1400" dirty="0">
                          <a:effectLst/>
                          <a:latin typeface="Arial" panose="020B0604020202020204" pitchFamily="34" charset="0"/>
                          <a:ea typeface="Calibri" panose="020F0502020204030204" pitchFamily="34" charset="0"/>
                          <a:cs typeface="Arial" panose="020B0604020202020204" pitchFamily="34" charset="0"/>
                        </a:rPr>
                        <a:t>Teaching</a:t>
                      </a:r>
                      <a:r>
                        <a:rPr lang="en-US" sz="1400" baseline="0" dirty="0">
                          <a:effectLst/>
                          <a:latin typeface="Arial" panose="020B0604020202020204" pitchFamily="34" charset="0"/>
                          <a:ea typeface="Calibri" panose="020F0502020204030204" pitchFamily="34" charset="0"/>
                          <a:cs typeface="Arial" panose="020B0604020202020204" pitchFamily="34" charset="0"/>
                        </a:rPr>
                        <a:t> </a:t>
                      </a:r>
                    </a:p>
                    <a:p>
                      <a:pPr algn="ctr">
                        <a:lnSpc>
                          <a:spcPct val="106000"/>
                        </a:lnSpc>
                        <a:spcAft>
                          <a:spcPts val="0"/>
                        </a:spcAft>
                      </a:pPr>
                      <a:r>
                        <a:rPr lang="en-US" sz="1400" baseline="0" dirty="0">
                          <a:effectLst/>
                          <a:latin typeface="Arial" panose="020B0604020202020204" pitchFamily="34" charset="0"/>
                          <a:ea typeface="Calibri" panose="020F0502020204030204" pitchFamily="34" charset="0"/>
                          <a:cs typeface="Arial" panose="020B0604020202020204" pitchFamily="34" charset="0"/>
                        </a:rPr>
                        <a:t>staff</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rowSpan="2">
                  <a:txBody>
                    <a:bodyPr/>
                    <a:lstStyle/>
                    <a:p>
                      <a:pPr algn="ctr">
                        <a:lnSpc>
                          <a:spcPct val="106000"/>
                        </a:lnSpc>
                        <a:spcAft>
                          <a:spcPts val="0"/>
                        </a:spcAft>
                      </a:pPr>
                      <a:endParaRPr lang="en-US" sz="1400" dirty="0">
                        <a:effectLst/>
                        <a:latin typeface="Arial" panose="020B0604020202020204" pitchFamily="34" charset="0"/>
                        <a:cs typeface="Arial" panose="020B0604020202020204" pitchFamily="34" charset="0"/>
                      </a:endParaRPr>
                    </a:p>
                    <a:p>
                      <a:pPr algn="ctr">
                        <a:lnSpc>
                          <a:spcPct val="106000"/>
                        </a:lnSpc>
                        <a:spcAft>
                          <a:spcPts val="0"/>
                        </a:spcAft>
                      </a:pPr>
                      <a:r>
                        <a:rPr lang="en-US" sz="1400" dirty="0">
                          <a:effectLst/>
                          <a:latin typeface="Arial" panose="020B0604020202020204" pitchFamily="34" charset="0"/>
                          <a:cs typeface="Arial" panose="020B0604020202020204" pitchFamily="34" charset="0"/>
                        </a:rPr>
                        <a:t>Degree holders</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gridSpan="3">
                  <a:txBody>
                    <a:bodyPr/>
                    <a:lstStyle/>
                    <a:p>
                      <a:pPr algn="ctr">
                        <a:lnSpc>
                          <a:spcPct val="106000"/>
                        </a:lnSpc>
                        <a:spcAft>
                          <a:spcPts val="0"/>
                        </a:spcAft>
                      </a:pPr>
                      <a:r>
                        <a:rPr lang="en-US" sz="1400" dirty="0">
                          <a:effectLst/>
                          <a:latin typeface="Arial" panose="020B0604020202020204" pitchFamily="34" charset="0"/>
                          <a:cs typeface="Arial" panose="020B0604020202020204" pitchFamily="34" charset="0"/>
                        </a:rPr>
                        <a:t>Degree level </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tc hMerge="1">
                  <a:txBody>
                    <a:bodyPr/>
                    <a:lstStyle/>
                    <a:p>
                      <a:endParaRPr lang="x-none"/>
                    </a:p>
                  </a:txBody>
                  <a:tcPr/>
                </a:tc>
                <a:tc hMerge="1">
                  <a:txBody>
                    <a:bodyPr/>
                    <a:lstStyle/>
                    <a:p>
                      <a:endParaRPr lang="x-none"/>
                    </a:p>
                  </a:txBody>
                  <a:tcPr/>
                </a:tc>
                <a:tc rowSpan="2">
                  <a:txBody>
                    <a:bodyPr/>
                    <a:lstStyle/>
                    <a:p>
                      <a:pPr algn="ctr">
                        <a:lnSpc>
                          <a:spcPct val="106000"/>
                        </a:lnSpc>
                        <a:spcAft>
                          <a:spcPts val="0"/>
                        </a:spcAft>
                      </a:pPr>
                      <a:endParaRPr lang="en-US" sz="1400" dirty="0">
                        <a:effectLst/>
                        <a:latin typeface="Arial" panose="020B0604020202020204" pitchFamily="34" charset="0"/>
                        <a:cs typeface="Arial" panose="020B0604020202020204" pitchFamily="34" charset="0"/>
                      </a:endParaRPr>
                    </a:p>
                    <a:p>
                      <a:pPr algn="ctr">
                        <a:lnSpc>
                          <a:spcPct val="106000"/>
                        </a:lnSpc>
                        <a:spcAft>
                          <a:spcPts val="0"/>
                        </a:spcAft>
                      </a:pPr>
                      <a:r>
                        <a:rPr lang="en-US" sz="1400" dirty="0">
                          <a:effectLst/>
                          <a:latin typeface="Arial" panose="020B0604020202020204" pitchFamily="34" charset="0"/>
                          <a:cs typeface="Arial" panose="020B0604020202020204" pitchFamily="34" charset="0"/>
                        </a:rPr>
                        <a:t>Professors</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solidFill>
                      <a:schemeClr val="accent5">
                        <a:lumMod val="75000"/>
                      </a:schemeClr>
                    </a:solidFill>
                  </a:tcPr>
                </a:tc>
                <a:extLst>
                  <a:ext uri="{0D108BD9-81ED-4DB2-BD59-A6C34878D82A}">
                    <a16:rowId xmlns:a16="http://schemas.microsoft.com/office/drawing/2014/main" val="1360725397"/>
                  </a:ext>
                </a:extLst>
              </a:tr>
              <a:tr h="316111">
                <a:tc vMerge="1">
                  <a:txBody>
                    <a:bodyPr/>
                    <a:lstStyle/>
                    <a:p>
                      <a:endParaRPr lang="x-none"/>
                    </a:p>
                  </a:txBody>
                  <a:tcPr/>
                </a:tc>
                <a:tc vMerge="1">
                  <a:txBody>
                    <a:bodyPr/>
                    <a:lstStyle/>
                    <a:p>
                      <a:endParaRPr lang="ru-RU"/>
                    </a:p>
                  </a:txBody>
                  <a:tcPr/>
                </a:tc>
                <a:tc vMerge="1">
                  <a:txBody>
                    <a:bodyPr/>
                    <a:lstStyle/>
                    <a:p>
                      <a:endParaRPr lang="ru-RU"/>
                    </a:p>
                  </a:txBody>
                  <a:tcPr/>
                </a:tc>
                <a:tc vMerge="1">
                  <a:txBody>
                    <a:bodyPr/>
                    <a:lstStyle/>
                    <a:p>
                      <a:endParaRPr lang="x-none"/>
                    </a:p>
                  </a:txBody>
                  <a:tcPr/>
                </a:tc>
                <a:tc>
                  <a:txBody>
                    <a:bodyPr/>
                    <a:lstStyle/>
                    <a:p>
                      <a:pPr algn="ctr">
                        <a:lnSpc>
                          <a:spcPct val="106000"/>
                        </a:lnSpc>
                        <a:spcAft>
                          <a:spcPts val="0"/>
                        </a:spcAft>
                      </a:pPr>
                      <a:r>
                        <a:rPr lang="en-US" sz="1400" dirty="0">
                          <a:effectLst/>
                          <a:latin typeface="Arial" panose="020B0604020202020204" pitchFamily="34" charset="0"/>
                          <a:ea typeface="+mn-ea"/>
                          <a:cs typeface="Arial" panose="020B0604020202020204" pitchFamily="34" charset="0"/>
                        </a:rPr>
                        <a:t>Doctor</a:t>
                      </a:r>
                      <a:r>
                        <a:rPr lang="en-US" sz="1400" baseline="0" dirty="0">
                          <a:effectLst/>
                          <a:latin typeface="Arial" panose="020B0604020202020204" pitchFamily="34" charset="0"/>
                          <a:ea typeface="+mn-ea"/>
                          <a:cs typeface="Arial" panose="020B0604020202020204" pitchFamily="34" charset="0"/>
                        </a:rPr>
                        <a:t> of Science </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6000"/>
                        </a:lnSpc>
                        <a:spcAft>
                          <a:spcPts val="0"/>
                        </a:spcAft>
                      </a:pPr>
                      <a:endParaRPr lang="en-US" sz="1400" dirty="0">
                        <a:effectLst/>
                        <a:latin typeface="Arial" panose="020B0604020202020204" pitchFamily="34" charset="0"/>
                        <a:cs typeface="Arial" panose="020B0604020202020204" pitchFamily="34" charset="0"/>
                      </a:endParaRPr>
                    </a:p>
                    <a:p>
                      <a:pPr algn="ctr">
                        <a:lnSpc>
                          <a:spcPct val="106000"/>
                        </a:lnSpc>
                        <a:spcAft>
                          <a:spcPts val="0"/>
                        </a:spcAft>
                      </a:pPr>
                      <a:r>
                        <a:rPr lang="en-US" sz="1400" dirty="0">
                          <a:effectLst/>
                          <a:latin typeface="Arial" panose="020B0604020202020204" pitchFamily="34" charset="0"/>
                          <a:cs typeface="Arial" panose="020B0604020202020204" pitchFamily="34" charset="0"/>
                        </a:rPr>
                        <a:t>PhD</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a:txBody>
                    <a:bodyPr/>
                    <a:lstStyle/>
                    <a:p>
                      <a:pPr algn="ctr">
                        <a:lnSpc>
                          <a:spcPct val="106000"/>
                        </a:lnSpc>
                        <a:spcAft>
                          <a:spcPts val="0"/>
                        </a:spcAft>
                      </a:pPr>
                      <a:r>
                        <a:rPr lang="en-US" sz="1400" dirty="0">
                          <a:effectLst/>
                          <a:latin typeface="Arial" panose="020B0604020202020204" pitchFamily="34" charset="0"/>
                          <a:cs typeface="Arial" panose="020B0604020202020204" pitchFamily="34" charset="0"/>
                        </a:rPr>
                        <a:t>Candidate</a:t>
                      </a:r>
                      <a:r>
                        <a:rPr lang="en-US" sz="1400" baseline="0" dirty="0">
                          <a:effectLst/>
                          <a:latin typeface="Arial" panose="020B0604020202020204" pitchFamily="34" charset="0"/>
                          <a:cs typeface="Arial" panose="020B0604020202020204" pitchFamily="34" charset="0"/>
                        </a:rPr>
                        <a:t> of Science </a:t>
                      </a:r>
                      <a:endParaRPr lang="x-none" sz="14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tc>
                <a:tc vMerge="1">
                  <a:txBody>
                    <a:bodyPr/>
                    <a:lstStyle/>
                    <a:p>
                      <a:endParaRPr lang="x-none"/>
                    </a:p>
                  </a:txBody>
                  <a:tcPr/>
                </a:tc>
                <a:extLst>
                  <a:ext uri="{0D108BD9-81ED-4DB2-BD59-A6C34878D82A}">
                    <a16:rowId xmlns:a16="http://schemas.microsoft.com/office/drawing/2014/main" val="3561661891"/>
                  </a:ext>
                </a:extLst>
              </a:tr>
              <a:tr h="976227">
                <a:tc>
                  <a:txBody>
                    <a:bodyPr/>
                    <a:lstStyle/>
                    <a:p>
                      <a:pPr algn="ctr">
                        <a:lnSpc>
                          <a:spcPct val="106000"/>
                        </a:lnSpc>
                        <a:spcAft>
                          <a:spcPts val="0"/>
                        </a:spcAft>
                      </a:pPr>
                      <a:r>
                        <a:rPr lang="en-US" sz="1500" dirty="0" err="1">
                          <a:effectLst/>
                          <a:latin typeface="Arial" panose="020B0604020202020204" pitchFamily="34" charset="0"/>
                          <a:ea typeface="+mn-ea"/>
                          <a:cs typeface="Arial" panose="020B0604020202020204" pitchFamily="34" charset="0"/>
                        </a:rPr>
                        <a:t>KazNAU</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solidFill>
                      <a:schemeClr val="accent5">
                        <a:lumMod val="75000"/>
                      </a:schemeClr>
                    </a:solidFill>
                  </a:tcP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1 604</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776</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66,2%</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1</a:t>
                      </a:r>
                      <a:r>
                        <a:rPr lang="en-US" sz="1500" dirty="0">
                          <a:effectLst/>
                          <a:latin typeface="Arial" panose="020B0604020202020204" pitchFamily="34" charset="0"/>
                          <a:cs typeface="Arial" panose="020B0604020202020204" pitchFamily="34" charset="0"/>
                        </a:rPr>
                        <a:t>3</a:t>
                      </a:r>
                      <a:r>
                        <a:rPr lang="ru-RU" sz="1500" dirty="0">
                          <a:effectLst/>
                          <a:latin typeface="Arial" panose="020B0604020202020204" pitchFamily="34" charset="0"/>
                          <a:cs typeface="Arial" panose="020B0604020202020204" pitchFamily="34" charset="0"/>
                        </a:rPr>
                        <a:t>8</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en-US" sz="1500" dirty="0">
                          <a:effectLst/>
                          <a:latin typeface="Arial" panose="020B0604020202020204" pitchFamily="34" charset="0"/>
                          <a:ea typeface="Calibri" panose="020F0502020204030204" pitchFamily="34" charset="0"/>
                          <a:cs typeface="Arial" panose="020B0604020202020204" pitchFamily="34" charset="0"/>
                        </a:rPr>
                        <a:t>62</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en-US" sz="1500" dirty="0">
                          <a:effectLst/>
                          <a:latin typeface="Arial" panose="020B0604020202020204" pitchFamily="34" charset="0"/>
                          <a:ea typeface="Calibri" panose="020F0502020204030204" pitchFamily="34" charset="0"/>
                          <a:cs typeface="Arial" panose="020B0604020202020204" pitchFamily="34" charset="0"/>
                        </a:rPr>
                        <a:t>314</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103</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1868378174"/>
                  </a:ext>
                </a:extLst>
              </a:tr>
              <a:tr h="1306285">
                <a:tc>
                  <a:txBody>
                    <a:bodyPr/>
                    <a:lstStyle/>
                    <a:p>
                      <a:pPr algn="ctr">
                        <a:lnSpc>
                          <a:spcPct val="106000"/>
                        </a:lnSpc>
                        <a:spcAft>
                          <a:spcPts val="0"/>
                        </a:spcAft>
                      </a:pPr>
                      <a:r>
                        <a:rPr lang="en-US" sz="1500" dirty="0">
                          <a:effectLst/>
                          <a:latin typeface="Arial" panose="020B0604020202020204" pitchFamily="34" charset="0"/>
                          <a:ea typeface="+mn-ea"/>
                          <a:cs typeface="Arial" panose="020B0604020202020204" pitchFamily="34" charset="0"/>
                        </a:rPr>
                        <a:t>KATU</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solidFill>
                      <a:schemeClr val="accent5">
                        <a:lumMod val="75000"/>
                      </a:schemeClr>
                    </a:solidFill>
                  </a:tcP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1 775</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849</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60,1%</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83</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60</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367</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59</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1078416830"/>
                  </a:ext>
                </a:extLst>
              </a:tr>
              <a:tr h="1306285">
                <a:tc>
                  <a:txBody>
                    <a:bodyPr/>
                    <a:lstStyle/>
                    <a:p>
                      <a:pPr algn="ctr">
                        <a:lnSpc>
                          <a:spcPct val="106000"/>
                        </a:lnSpc>
                        <a:spcAft>
                          <a:spcPts val="0"/>
                        </a:spcAft>
                      </a:pPr>
                      <a:r>
                        <a:rPr lang="en-US" sz="1500" dirty="0">
                          <a:effectLst/>
                          <a:latin typeface="Arial" panose="020B0604020202020204" pitchFamily="34" charset="0"/>
                          <a:ea typeface="+mn-ea"/>
                          <a:cs typeface="Arial" panose="020B0604020202020204" pitchFamily="34" charset="0"/>
                        </a:rPr>
                        <a:t>WKATU</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solidFill>
                      <a:schemeClr val="accent5">
                        <a:lumMod val="75000"/>
                      </a:schemeClr>
                    </a:solidFill>
                  </a:tcP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808</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ea typeface="Calibri" panose="020F0502020204030204" pitchFamily="34" charset="0"/>
                          <a:cs typeface="Arial" panose="020B0604020202020204" pitchFamily="34" charset="0"/>
                        </a:rPr>
                        <a:t>333</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kk-KZ" sz="1500" dirty="0">
                          <a:effectLst/>
                          <a:latin typeface="Arial" panose="020B0604020202020204" pitchFamily="34" charset="0"/>
                          <a:cs typeface="Arial" panose="020B0604020202020204" pitchFamily="34" charset="0"/>
                        </a:rPr>
                        <a:t>39,9</a:t>
                      </a:r>
                      <a:r>
                        <a:rPr lang="ru-RU" sz="1500" dirty="0">
                          <a:effectLst/>
                          <a:latin typeface="Arial" panose="020B0604020202020204" pitchFamily="34" charset="0"/>
                          <a:cs typeface="Arial" panose="020B0604020202020204" pitchFamily="34" charset="0"/>
                        </a:rPr>
                        <a:t>%</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16</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32</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85</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dirty="0">
                          <a:effectLst/>
                          <a:latin typeface="Arial" panose="020B0604020202020204" pitchFamily="34" charset="0"/>
                          <a:cs typeface="Arial" panose="020B0604020202020204" pitchFamily="34" charset="0"/>
                        </a:rPr>
                        <a:t>10</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3811908233"/>
                  </a:ext>
                </a:extLst>
              </a:tr>
              <a:tr h="979471">
                <a:tc>
                  <a:txBody>
                    <a:bodyPr/>
                    <a:lstStyle/>
                    <a:p>
                      <a:pPr algn="ctr">
                        <a:lnSpc>
                          <a:spcPct val="106000"/>
                        </a:lnSpc>
                        <a:spcAft>
                          <a:spcPts val="0"/>
                        </a:spcAft>
                      </a:pPr>
                      <a:r>
                        <a:rPr lang="en-US" sz="1500" dirty="0">
                          <a:effectLst/>
                          <a:latin typeface="Arial" panose="020B0604020202020204" pitchFamily="34" charset="0"/>
                          <a:cs typeface="Arial" panose="020B0604020202020204" pitchFamily="34" charset="0"/>
                        </a:rPr>
                        <a:t>Total:</a:t>
                      </a:r>
                      <a:r>
                        <a:rPr lang="en-US" sz="1500" baseline="0" dirty="0">
                          <a:effectLst/>
                          <a:latin typeface="Arial" panose="020B0604020202020204" pitchFamily="34" charset="0"/>
                          <a:cs typeface="Arial" panose="020B0604020202020204" pitchFamily="34" charset="0"/>
                        </a:rPr>
                        <a:t> </a:t>
                      </a:r>
                      <a:endParaRPr lang="x-none" sz="1500"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solidFill>
                      <a:schemeClr val="accent5">
                        <a:lumMod val="75000"/>
                      </a:schemeClr>
                    </a:solidFill>
                  </a:tcPr>
                </a:tc>
                <a:tc>
                  <a:txBody>
                    <a:bodyPr/>
                    <a:lstStyle/>
                    <a:p>
                      <a:pPr algn="ctr">
                        <a:lnSpc>
                          <a:spcPct val="106000"/>
                        </a:lnSpc>
                        <a:spcAft>
                          <a:spcPts val="0"/>
                        </a:spcAft>
                      </a:pPr>
                      <a:r>
                        <a:rPr lang="ru-RU" sz="1500" b="1" dirty="0">
                          <a:effectLst/>
                          <a:latin typeface="Arial" panose="020B0604020202020204" pitchFamily="34" charset="0"/>
                          <a:ea typeface="Calibri" panose="020F0502020204030204" pitchFamily="34" charset="0"/>
                          <a:cs typeface="Arial" panose="020B0604020202020204" pitchFamily="34" charset="0"/>
                        </a:rPr>
                        <a:t>4 187</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ea typeface="Calibri" panose="020F0502020204030204" pitchFamily="34" charset="0"/>
                          <a:cs typeface="Arial" panose="020B0604020202020204" pitchFamily="34" charset="0"/>
                        </a:rPr>
                        <a:t>1 958</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cs typeface="Arial" panose="020B0604020202020204" pitchFamily="34" charset="0"/>
                        </a:rPr>
                        <a:t>5</a:t>
                      </a:r>
                      <a:r>
                        <a:rPr lang="en-US" sz="1500" b="1" dirty="0">
                          <a:effectLst/>
                          <a:latin typeface="Arial" panose="020B0604020202020204" pitchFamily="34" charset="0"/>
                          <a:cs typeface="Arial" panose="020B0604020202020204" pitchFamily="34" charset="0"/>
                        </a:rPr>
                        <a:t>9</a:t>
                      </a:r>
                      <a:r>
                        <a:rPr lang="ru-RU" sz="1500" b="1" dirty="0">
                          <a:effectLst/>
                          <a:latin typeface="Arial" panose="020B0604020202020204" pitchFamily="34" charset="0"/>
                          <a:cs typeface="Arial" panose="020B0604020202020204" pitchFamily="34" charset="0"/>
                        </a:rPr>
                        <a:t>,1%</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cs typeface="Arial" panose="020B0604020202020204" pitchFamily="34" charset="0"/>
                        </a:rPr>
                        <a:t>2</a:t>
                      </a:r>
                      <a:r>
                        <a:rPr lang="en-US" sz="1500" b="1" dirty="0">
                          <a:effectLst/>
                          <a:latin typeface="Arial" panose="020B0604020202020204" pitchFamily="34" charset="0"/>
                          <a:cs typeface="Arial" panose="020B0604020202020204" pitchFamily="34" charset="0"/>
                        </a:rPr>
                        <a:t>3</a:t>
                      </a:r>
                      <a:r>
                        <a:rPr lang="ru-RU" sz="1500" b="1" dirty="0">
                          <a:effectLst/>
                          <a:latin typeface="Arial" panose="020B0604020202020204" pitchFamily="34" charset="0"/>
                          <a:cs typeface="Arial" panose="020B0604020202020204" pitchFamily="34" charset="0"/>
                        </a:rPr>
                        <a:t>7</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cs typeface="Arial" panose="020B0604020202020204" pitchFamily="34" charset="0"/>
                        </a:rPr>
                        <a:t>1</a:t>
                      </a:r>
                      <a:r>
                        <a:rPr lang="en-US" sz="1500" b="1" dirty="0">
                          <a:effectLst/>
                          <a:latin typeface="Arial" panose="020B0604020202020204" pitchFamily="34" charset="0"/>
                          <a:cs typeface="Arial" panose="020B0604020202020204" pitchFamily="34" charset="0"/>
                        </a:rPr>
                        <a:t>5</a:t>
                      </a:r>
                      <a:r>
                        <a:rPr lang="ru-RU" sz="1500" b="1" dirty="0">
                          <a:effectLst/>
                          <a:latin typeface="Arial" panose="020B0604020202020204" pitchFamily="34" charset="0"/>
                          <a:cs typeface="Arial" panose="020B0604020202020204" pitchFamily="34" charset="0"/>
                        </a:rPr>
                        <a:t>4</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cs typeface="Arial" panose="020B0604020202020204" pitchFamily="34" charset="0"/>
                        </a:rPr>
                        <a:t>7</a:t>
                      </a:r>
                      <a:r>
                        <a:rPr lang="en-US" sz="1500" b="1" dirty="0">
                          <a:effectLst/>
                          <a:latin typeface="Arial" panose="020B0604020202020204" pitchFamily="34" charset="0"/>
                          <a:cs typeface="Arial" panose="020B0604020202020204" pitchFamily="34" charset="0"/>
                        </a:rPr>
                        <a:t>6</a:t>
                      </a:r>
                      <a:r>
                        <a:rPr lang="ru-RU" sz="1500" b="1" dirty="0">
                          <a:effectLst/>
                          <a:latin typeface="Arial" panose="020B0604020202020204" pitchFamily="34" charset="0"/>
                          <a:cs typeface="Arial" panose="020B0604020202020204" pitchFamily="34" charset="0"/>
                        </a:rPr>
                        <a:t>6</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tc>
                  <a:txBody>
                    <a:bodyPr/>
                    <a:lstStyle/>
                    <a:p>
                      <a:pPr algn="ctr">
                        <a:lnSpc>
                          <a:spcPct val="106000"/>
                        </a:lnSpc>
                        <a:spcAft>
                          <a:spcPts val="0"/>
                        </a:spcAft>
                      </a:pPr>
                      <a:r>
                        <a:rPr lang="ru-RU" sz="1500" b="1" dirty="0">
                          <a:effectLst/>
                          <a:latin typeface="Arial" panose="020B0604020202020204" pitchFamily="34" charset="0"/>
                          <a:cs typeface="Arial" panose="020B0604020202020204" pitchFamily="34" charset="0"/>
                        </a:rPr>
                        <a:t>172</a:t>
                      </a:r>
                      <a:endParaRPr lang="x-none" sz="1500" b="1" dirty="0">
                        <a:effectLst/>
                        <a:latin typeface="Arial" panose="020B0604020202020204" pitchFamily="34" charset="0"/>
                        <a:ea typeface="Calibri" panose="020F0502020204030204" pitchFamily="34" charset="0"/>
                        <a:cs typeface="Arial" panose="020B0604020202020204" pitchFamily="34" charset="0"/>
                      </a:endParaRPr>
                    </a:p>
                  </a:txBody>
                  <a:tcPr marL="51435" marR="51435" marT="0" marB="0" anchor="ctr"/>
                </a:tc>
                <a:extLst>
                  <a:ext uri="{0D108BD9-81ED-4DB2-BD59-A6C34878D82A}">
                    <a16:rowId xmlns:a16="http://schemas.microsoft.com/office/drawing/2014/main" val="3145153576"/>
                  </a:ext>
                </a:extLst>
              </a:tr>
            </a:tbl>
          </a:graphicData>
        </a:graphic>
      </p:graphicFrame>
      <p:sp>
        <p:nvSpPr>
          <p:cNvPr id="6"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10</a:t>
            </a:r>
          </a:p>
        </p:txBody>
      </p:sp>
    </p:spTree>
    <p:extLst>
      <p:ext uri="{BB962C8B-B14F-4D97-AF65-F5344CB8AC3E}">
        <p14:creationId xmlns:p14="http://schemas.microsoft.com/office/powerpoint/2010/main" val="88719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2868A4"/>
                </a:solidFill>
              </a:rPr>
              <a:t>Overview of Extension Centers</a:t>
            </a:r>
            <a:endParaRPr lang="ru-RU" b="1" dirty="0">
              <a:solidFill>
                <a:srgbClr val="2868A4"/>
              </a:solidFill>
            </a:endParaRPr>
          </a:p>
        </p:txBody>
      </p:sp>
      <p:grpSp>
        <p:nvGrpSpPr>
          <p:cNvPr id="152" name="Group 10">
            <a:extLst>
              <a:ext uri="{FF2B5EF4-FFF2-40B4-BE49-F238E27FC236}">
                <a16:creationId xmlns:a16="http://schemas.microsoft.com/office/drawing/2014/main" id="{EF00528D-C728-4501-A955-A5137A300369}"/>
              </a:ext>
            </a:extLst>
          </p:cNvPr>
          <p:cNvGrpSpPr>
            <a:grpSpLocks/>
          </p:cNvGrpSpPr>
          <p:nvPr/>
        </p:nvGrpSpPr>
        <p:grpSpPr>
          <a:xfrm>
            <a:off x="18800" y="917261"/>
            <a:ext cx="9145995" cy="4947171"/>
            <a:chOff x="2105024" y="1910329"/>
            <a:chExt cx="7981952" cy="4496256"/>
          </a:xfrm>
        </p:grpSpPr>
        <p:sp>
          <p:nvSpPr>
            <p:cNvPr id="153" name="Freeform 11">
              <a:extLst>
                <a:ext uri="{FF2B5EF4-FFF2-40B4-BE49-F238E27FC236}">
                  <a16:creationId xmlns:a16="http://schemas.microsoft.com/office/drawing/2014/main" id="{02951080-54F1-4410-B8A0-4186D0649D6A}"/>
                </a:ext>
              </a:extLst>
            </p:cNvPr>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4" name="Freeform 12">
              <a:extLst>
                <a:ext uri="{FF2B5EF4-FFF2-40B4-BE49-F238E27FC236}">
                  <a16:creationId xmlns:a16="http://schemas.microsoft.com/office/drawing/2014/main" id="{FA7933AF-1C9E-42EE-8C73-0772C2C0C568}"/>
                </a:ext>
              </a:extLst>
            </p:cNvPr>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5" name="Freeform 13">
              <a:extLst>
                <a:ext uri="{FF2B5EF4-FFF2-40B4-BE49-F238E27FC236}">
                  <a16:creationId xmlns:a16="http://schemas.microsoft.com/office/drawing/2014/main" id="{E8C05393-4F79-420D-9905-76516C875254}"/>
                </a:ext>
              </a:extLst>
            </p:cNvPr>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6" name="Freeform 14">
              <a:extLst>
                <a:ext uri="{FF2B5EF4-FFF2-40B4-BE49-F238E27FC236}">
                  <a16:creationId xmlns:a16="http://schemas.microsoft.com/office/drawing/2014/main" id="{EDF1475D-9F8C-4BDC-BE51-788CB0F4351A}"/>
                </a:ext>
              </a:extLst>
            </p:cNvPr>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7" name="Freeform 15">
              <a:extLst>
                <a:ext uri="{FF2B5EF4-FFF2-40B4-BE49-F238E27FC236}">
                  <a16:creationId xmlns:a16="http://schemas.microsoft.com/office/drawing/2014/main" id="{C83DBD4E-1EFC-46EB-B548-BB6CE5CFEBC4}"/>
                </a:ext>
              </a:extLst>
            </p:cNvPr>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8" name="Freeform 16">
              <a:extLst>
                <a:ext uri="{FF2B5EF4-FFF2-40B4-BE49-F238E27FC236}">
                  <a16:creationId xmlns:a16="http://schemas.microsoft.com/office/drawing/2014/main" id="{FC94C129-3A43-4FC7-81D0-BAC23D7B9CA3}"/>
                </a:ext>
              </a:extLst>
            </p:cNvPr>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9" name="Freeform 17">
              <a:extLst>
                <a:ext uri="{FF2B5EF4-FFF2-40B4-BE49-F238E27FC236}">
                  <a16:creationId xmlns:a16="http://schemas.microsoft.com/office/drawing/2014/main" id="{2B2DC0EF-C8F6-44D3-89E7-AB76F2A3A0A6}"/>
                </a:ext>
              </a:extLst>
            </p:cNvPr>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0" name="Freeform 18">
              <a:extLst>
                <a:ext uri="{FF2B5EF4-FFF2-40B4-BE49-F238E27FC236}">
                  <a16:creationId xmlns:a16="http://schemas.microsoft.com/office/drawing/2014/main" id="{AC4EDF06-BA93-4A0B-9238-0627BCECC686}"/>
                </a:ext>
              </a:extLst>
            </p:cNvPr>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1" name="Freeform 19">
              <a:extLst>
                <a:ext uri="{FF2B5EF4-FFF2-40B4-BE49-F238E27FC236}">
                  <a16:creationId xmlns:a16="http://schemas.microsoft.com/office/drawing/2014/main" id="{F451D444-1705-40C5-8E2B-A533E1006458}"/>
                </a:ext>
              </a:extLst>
            </p:cNvPr>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2" name="Freeform 20">
              <a:extLst>
                <a:ext uri="{FF2B5EF4-FFF2-40B4-BE49-F238E27FC236}">
                  <a16:creationId xmlns:a16="http://schemas.microsoft.com/office/drawing/2014/main" id="{F1737E5D-0A85-4294-B04D-507D62A731EF}"/>
                </a:ext>
              </a:extLst>
            </p:cNvPr>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3" name="Freeform 21">
              <a:extLst>
                <a:ext uri="{FF2B5EF4-FFF2-40B4-BE49-F238E27FC236}">
                  <a16:creationId xmlns:a16="http://schemas.microsoft.com/office/drawing/2014/main" id="{685514C4-1357-4275-9E32-F0126810A6EE}"/>
                </a:ext>
              </a:extLst>
            </p:cNvPr>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4" name="Freeform 22">
              <a:extLst>
                <a:ext uri="{FF2B5EF4-FFF2-40B4-BE49-F238E27FC236}">
                  <a16:creationId xmlns:a16="http://schemas.microsoft.com/office/drawing/2014/main" id="{CEEA0E85-4234-4C68-AD66-F86EB669766D}"/>
                </a:ext>
              </a:extLst>
            </p:cNvPr>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5" name="Freeform 23">
              <a:extLst>
                <a:ext uri="{FF2B5EF4-FFF2-40B4-BE49-F238E27FC236}">
                  <a16:creationId xmlns:a16="http://schemas.microsoft.com/office/drawing/2014/main" id="{7E31539D-E727-41EB-8026-716882760862}"/>
                </a:ext>
              </a:extLst>
            </p:cNvPr>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6" name="Freeform 24">
              <a:extLst>
                <a:ext uri="{FF2B5EF4-FFF2-40B4-BE49-F238E27FC236}">
                  <a16:creationId xmlns:a16="http://schemas.microsoft.com/office/drawing/2014/main" id="{8FDB2E5B-9B34-4268-A8D8-8FC5E23AFC6E}"/>
                </a:ext>
              </a:extLst>
            </p:cNvPr>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grpSp>
      <p:pic>
        <p:nvPicPr>
          <p:cNvPr id="169" name="Рисунок 168">
            <a:extLst>
              <a:ext uri="{FF2B5EF4-FFF2-40B4-BE49-F238E27FC236}">
                <a16:creationId xmlns:a16="http://schemas.microsoft.com/office/drawing/2014/main" id="{46DD2F19-0583-4C7D-8447-3024C5800A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858" y="5162986"/>
            <a:ext cx="215009" cy="215009"/>
          </a:xfrm>
          <a:prstGeom prst="rect">
            <a:avLst/>
          </a:prstGeom>
        </p:spPr>
      </p:pic>
      <p:pic>
        <p:nvPicPr>
          <p:cNvPr id="170" name="Рисунок 169">
            <a:extLst>
              <a:ext uri="{FF2B5EF4-FFF2-40B4-BE49-F238E27FC236}">
                <a16:creationId xmlns:a16="http://schemas.microsoft.com/office/drawing/2014/main" id="{12AE171B-8097-4736-A7BA-EEFB3B0E9D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9002" y="5127277"/>
            <a:ext cx="215009" cy="215009"/>
          </a:xfrm>
          <a:prstGeom prst="rect">
            <a:avLst/>
          </a:prstGeom>
        </p:spPr>
      </p:pic>
      <p:pic>
        <p:nvPicPr>
          <p:cNvPr id="171" name="Рисунок 170">
            <a:extLst>
              <a:ext uri="{FF2B5EF4-FFF2-40B4-BE49-F238E27FC236}">
                <a16:creationId xmlns:a16="http://schemas.microsoft.com/office/drawing/2014/main" id="{49B9BFFF-2629-40EA-8A6B-1577548C22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441584" y="4137524"/>
            <a:ext cx="271759" cy="272095"/>
          </a:xfrm>
          <a:prstGeom prst="rect">
            <a:avLst/>
          </a:prstGeom>
        </p:spPr>
      </p:pic>
      <p:pic>
        <p:nvPicPr>
          <p:cNvPr id="172" name="Рисунок 171">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774749" y="4332892"/>
            <a:ext cx="271759" cy="272095"/>
          </a:xfrm>
          <a:prstGeom prst="rect">
            <a:avLst/>
          </a:prstGeom>
        </p:spPr>
      </p:pic>
      <p:pic>
        <p:nvPicPr>
          <p:cNvPr id="173" name="Рисунок 172">
            <a:extLst>
              <a:ext uri="{FF2B5EF4-FFF2-40B4-BE49-F238E27FC236}">
                <a16:creationId xmlns:a16="http://schemas.microsoft.com/office/drawing/2014/main" id="{90191833-5B5C-4EE5-B0D2-DFA84E564E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311" t="25037" r="19830" b="18941"/>
          <a:stretch/>
        </p:blipFill>
        <p:spPr>
          <a:xfrm>
            <a:off x="4954930" y="4917146"/>
            <a:ext cx="221795" cy="218528"/>
          </a:xfrm>
          <a:prstGeom prst="rect">
            <a:avLst/>
          </a:prstGeom>
        </p:spPr>
      </p:pic>
      <p:pic>
        <p:nvPicPr>
          <p:cNvPr id="17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16963" y="6292182"/>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75" name="TextBox 174">
            <a:extLst>
              <a:ext uri="{FF2B5EF4-FFF2-40B4-BE49-F238E27FC236}">
                <a16:creationId xmlns:a16="http://schemas.microsoft.com/office/drawing/2014/main" id="{5B48289E-8167-4CCF-B694-1BBE37E1EB45}"/>
              </a:ext>
            </a:extLst>
          </p:cNvPr>
          <p:cNvSpPr txBox="1"/>
          <p:nvPr/>
        </p:nvSpPr>
        <p:spPr>
          <a:xfrm>
            <a:off x="7814278" y="6409816"/>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Extension Centers</a:t>
            </a:r>
            <a:endParaRPr lang="ru-RU" sz="1400" b="1" dirty="0">
              <a:solidFill>
                <a:schemeClr val="accent1">
                  <a:lumMod val="50000"/>
                </a:schemeClr>
              </a:solidFill>
              <a:latin typeface="Arial Narrow" panose="020B0606020202030204" pitchFamily="34" charset="0"/>
            </a:endParaRPr>
          </a:p>
        </p:txBody>
      </p:sp>
      <p:pic>
        <p:nvPicPr>
          <p:cNvPr id="1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9189" y="128127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4895" y="43405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0026" y="417066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2104" y="47248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5187" y="446386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1901" y="405755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36498" y="271727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591" y="152236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4" name="Рисунок 183">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0472" y="5669017"/>
            <a:ext cx="286980" cy="188638"/>
          </a:xfrm>
          <a:prstGeom prst="rect">
            <a:avLst/>
          </a:prstGeom>
          <a:effectLst>
            <a:innerShdw blurRad="63500" dist="50800" dir="2700000">
              <a:prstClr val="black">
                <a:alpha val="50000"/>
              </a:prstClr>
            </a:innerShdw>
          </a:effectLst>
        </p:spPr>
      </p:pic>
      <p:pic>
        <p:nvPicPr>
          <p:cNvPr id="185" name="Рисунок 184">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2681031" y="5645271"/>
            <a:ext cx="271759" cy="272095"/>
          </a:xfrm>
          <a:prstGeom prst="rect">
            <a:avLst/>
          </a:prstGeom>
        </p:spPr>
      </p:pic>
      <p:pic>
        <p:nvPicPr>
          <p:cNvPr id="186" name="Рисунок 185">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307183" y="6188915"/>
            <a:ext cx="329349" cy="211885"/>
          </a:xfrm>
          <a:prstGeom prst="rect">
            <a:avLst/>
          </a:prstGeom>
        </p:spPr>
      </p:pic>
      <p:pic>
        <p:nvPicPr>
          <p:cNvPr id="1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8627" y="208108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90" name="TextBox 189">
            <a:extLst>
              <a:ext uri="{FF2B5EF4-FFF2-40B4-BE49-F238E27FC236}">
                <a16:creationId xmlns:a16="http://schemas.microsoft.com/office/drawing/2014/main" id="{5B48289E-8167-4CCF-B694-1BBE37E1EB45}"/>
              </a:ext>
            </a:extLst>
          </p:cNvPr>
          <p:cNvSpPr txBox="1"/>
          <p:nvPr/>
        </p:nvSpPr>
        <p:spPr>
          <a:xfrm>
            <a:off x="722101" y="5595040"/>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cattle breeding </a:t>
            </a:r>
            <a:endParaRPr lang="ru-RU" sz="1200" b="1" dirty="0">
              <a:solidFill>
                <a:schemeClr val="accent1">
                  <a:lumMod val="50000"/>
                </a:schemeClr>
              </a:solidFill>
              <a:latin typeface="Arial Narrow" panose="020B0606020202030204" pitchFamily="34" charset="0"/>
            </a:endParaRPr>
          </a:p>
        </p:txBody>
      </p:sp>
      <p:sp>
        <p:nvSpPr>
          <p:cNvPr id="191" name="TextBox 190">
            <a:extLst>
              <a:ext uri="{FF2B5EF4-FFF2-40B4-BE49-F238E27FC236}">
                <a16:creationId xmlns:a16="http://schemas.microsoft.com/office/drawing/2014/main" id="{5B48289E-8167-4CCF-B694-1BBE37E1EB45}"/>
              </a:ext>
            </a:extLst>
          </p:cNvPr>
          <p:cNvSpPr txBox="1"/>
          <p:nvPr/>
        </p:nvSpPr>
        <p:spPr>
          <a:xfrm>
            <a:off x="2951437" y="5597753"/>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rice growing </a:t>
            </a:r>
            <a:endParaRPr lang="ru-RU" sz="1200" b="1" dirty="0">
              <a:solidFill>
                <a:schemeClr val="accent1">
                  <a:lumMod val="50000"/>
                </a:schemeClr>
              </a:solidFill>
              <a:latin typeface="Arial Narrow" panose="020B0606020202030204" pitchFamily="34" charset="0"/>
            </a:endParaRPr>
          </a:p>
        </p:txBody>
      </p:sp>
      <p:sp>
        <p:nvSpPr>
          <p:cNvPr id="192" name="TextBox 191">
            <a:extLst>
              <a:ext uri="{FF2B5EF4-FFF2-40B4-BE49-F238E27FC236}">
                <a16:creationId xmlns:a16="http://schemas.microsoft.com/office/drawing/2014/main" id="{5B48289E-8167-4CCF-B694-1BBE37E1EB45}"/>
              </a:ext>
            </a:extLst>
          </p:cNvPr>
          <p:cNvSpPr txBox="1"/>
          <p:nvPr/>
        </p:nvSpPr>
        <p:spPr>
          <a:xfrm>
            <a:off x="721055" y="614981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sheep breeding </a:t>
            </a:r>
            <a:endParaRPr lang="ru-RU" sz="1200" b="1" dirty="0">
              <a:solidFill>
                <a:schemeClr val="accent1">
                  <a:lumMod val="50000"/>
                </a:schemeClr>
              </a:solidFill>
              <a:latin typeface="Arial Narrow" panose="020B0606020202030204" pitchFamily="34" charset="0"/>
            </a:endParaRPr>
          </a:p>
        </p:txBody>
      </p:sp>
      <p:pic>
        <p:nvPicPr>
          <p:cNvPr id="193" name="Рисунок 19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304064" y="6437541"/>
            <a:ext cx="242096" cy="252000"/>
          </a:xfrm>
          <a:prstGeom prst="rect">
            <a:avLst/>
          </a:prstGeom>
        </p:spPr>
      </p:pic>
      <p:sp>
        <p:nvSpPr>
          <p:cNvPr id="194" name="TextBox 193">
            <a:extLst>
              <a:ext uri="{FF2B5EF4-FFF2-40B4-BE49-F238E27FC236}">
                <a16:creationId xmlns:a16="http://schemas.microsoft.com/office/drawing/2014/main" id="{5B48289E-8167-4CCF-B694-1BBE37E1EB45}"/>
              </a:ext>
            </a:extLst>
          </p:cNvPr>
          <p:cNvSpPr txBox="1"/>
          <p:nvPr/>
        </p:nvSpPr>
        <p:spPr>
          <a:xfrm>
            <a:off x="5656411" y="6332709"/>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Extension centers in </a:t>
            </a:r>
            <a:r>
              <a:rPr lang="en-US" sz="1200" b="1" dirty="0" err="1">
                <a:solidFill>
                  <a:schemeClr val="accent1">
                    <a:lumMod val="50000"/>
                  </a:schemeClr>
                </a:solidFill>
                <a:latin typeface="Arial Narrow" panose="020B0606020202030204" pitchFamily="34" charset="0"/>
              </a:rPr>
              <a:t>pomiculture</a:t>
            </a:r>
            <a:r>
              <a:rPr lang="en-US" sz="1200" b="1" dirty="0">
                <a:solidFill>
                  <a:schemeClr val="accent1">
                    <a:lumMod val="50000"/>
                  </a:schemeClr>
                </a:solidFill>
                <a:latin typeface="Arial Narrow" panose="020B0606020202030204" pitchFamily="34" charset="0"/>
              </a:rPr>
              <a:t> </a:t>
            </a:r>
            <a:endParaRPr lang="ru-RU" sz="1200" b="1" dirty="0">
              <a:solidFill>
                <a:schemeClr val="accent1">
                  <a:lumMod val="50000"/>
                </a:schemeClr>
              </a:solidFill>
              <a:latin typeface="Arial Narrow" panose="020B0606020202030204" pitchFamily="34" charset="0"/>
            </a:endParaRPr>
          </a:p>
        </p:txBody>
      </p:sp>
      <p:pic>
        <p:nvPicPr>
          <p:cNvPr id="195" name="Рисунок 19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2700873" y="6238820"/>
            <a:ext cx="209580" cy="213924"/>
          </a:xfrm>
          <a:prstGeom prst="rect">
            <a:avLst/>
          </a:prstGeom>
        </p:spPr>
      </p:pic>
      <p:sp>
        <p:nvSpPr>
          <p:cNvPr id="196" name="TextBox 195">
            <a:extLst>
              <a:ext uri="{FF2B5EF4-FFF2-40B4-BE49-F238E27FC236}">
                <a16:creationId xmlns:a16="http://schemas.microsoft.com/office/drawing/2014/main" id="{5B48289E-8167-4CCF-B694-1BBE37E1EB45}"/>
              </a:ext>
            </a:extLst>
          </p:cNvPr>
          <p:cNvSpPr txBox="1"/>
          <p:nvPr/>
        </p:nvSpPr>
        <p:spPr>
          <a:xfrm>
            <a:off x="2951652" y="6164671"/>
            <a:ext cx="1841562"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apiculture (beekeeping)</a:t>
            </a:r>
            <a:endParaRPr lang="ru-RU" sz="1200" b="1" dirty="0">
              <a:solidFill>
                <a:schemeClr val="accent1">
                  <a:lumMod val="50000"/>
                </a:schemeClr>
              </a:solidFill>
              <a:latin typeface="Arial Narrow" panose="020B0606020202030204" pitchFamily="34" charset="0"/>
            </a:endParaRPr>
          </a:p>
        </p:txBody>
      </p:sp>
      <p:sp>
        <p:nvSpPr>
          <p:cNvPr id="197" name="TextBox 196">
            <a:extLst>
              <a:ext uri="{FF2B5EF4-FFF2-40B4-BE49-F238E27FC236}">
                <a16:creationId xmlns:a16="http://schemas.microsoft.com/office/drawing/2014/main" id="{5B48289E-8167-4CCF-B694-1BBE37E1EB45}"/>
              </a:ext>
            </a:extLst>
          </p:cNvPr>
          <p:cNvSpPr txBox="1"/>
          <p:nvPr/>
        </p:nvSpPr>
        <p:spPr>
          <a:xfrm>
            <a:off x="641420" y="5582368"/>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8" name="TextBox 197">
            <a:extLst>
              <a:ext uri="{FF2B5EF4-FFF2-40B4-BE49-F238E27FC236}">
                <a16:creationId xmlns:a16="http://schemas.microsoft.com/office/drawing/2014/main" id="{5B48289E-8167-4CCF-B694-1BBE37E1EB45}"/>
              </a:ext>
            </a:extLst>
          </p:cNvPr>
          <p:cNvSpPr txBox="1"/>
          <p:nvPr/>
        </p:nvSpPr>
        <p:spPr>
          <a:xfrm>
            <a:off x="2855353" y="615230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9" name="TextBox 198">
            <a:extLst>
              <a:ext uri="{FF2B5EF4-FFF2-40B4-BE49-F238E27FC236}">
                <a16:creationId xmlns:a16="http://schemas.microsoft.com/office/drawing/2014/main" id="{5B48289E-8167-4CCF-B694-1BBE37E1EB45}"/>
              </a:ext>
            </a:extLst>
          </p:cNvPr>
          <p:cNvSpPr txBox="1"/>
          <p:nvPr/>
        </p:nvSpPr>
        <p:spPr>
          <a:xfrm>
            <a:off x="5497227" y="6345782"/>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0" name="TextBox 199">
            <a:extLst>
              <a:ext uri="{FF2B5EF4-FFF2-40B4-BE49-F238E27FC236}">
                <a16:creationId xmlns:a16="http://schemas.microsoft.com/office/drawing/2014/main" id="{5B48289E-8167-4CCF-B694-1BBE37E1EB45}"/>
              </a:ext>
            </a:extLst>
          </p:cNvPr>
          <p:cNvSpPr txBox="1"/>
          <p:nvPr/>
        </p:nvSpPr>
        <p:spPr>
          <a:xfrm>
            <a:off x="585396" y="6121619"/>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1" name="TextBox 200">
            <a:extLst>
              <a:ext uri="{FF2B5EF4-FFF2-40B4-BE49-F238E27FC236}">
                <a16:creationId xmlns:a16="http://schemas.microsoft.com/office/drawing/2014/main" id="{5B48289E-8167-4CCF-B694-1BBE37E1EB45}"/>
              </a:ext>
            </a:extLst>
          </p:cNvPr>
          <p:cNvSpPr txBox="1"/>
          <p:nvPr/>
        </p:nvSpPr>
        <p:spPr>
          <a:xfrm>
            <a:off x="2874333" y="5609660"/>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pic>
        <p:nvPicPr>
          <p:cNvPr id="24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2876" y="173881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870" y="377970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0150" y="230400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932" y="1545718"/>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5412" y="244287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1952" y="486882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3204" y="1976252"/>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63" name="Рисунок 262">
            <a:extLst>
              <a:ext uri="{FF2B5EF4-FFF2-40B4-BE49-F238E27FC236}">
                <a16:creationId xmlns:a16="http://schemas.microsoft.com/office/drawing/2014/main" id="{ED348BCE-ED89-4F13-9B3C-A2021D6806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297604" y="2745686"/>
            <a:ext cx="286980" cy="188638"/>
          </a:xfrm>
          <a:prstGeom prst="rect">
            <a:avLst/>
          </a:prstGeom>
          <a:effectLst>
            <a:innerShdw blurRad="63500" dist="50800" dir="2700000">
              <a:prstClr val="black">
                <a:alpha val="50000"/>
              </a:prstClr>
            </a:innerShdw>
          </a:effectLst>
        </p:spPr>
      </p:pic>
      <p:pic>
        <p:nvPicPr>
          <p:cNvPr id="265" name="Рисунок 26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8050591" y="2414275"/>
            <a:ext cx="209580" cy="213924"/>
          </a:xfrm>
          <a:prstGeom prst="rect">
            <a:avLst/>
          </a:prstGeom>
        </p:spPr>
      </p:pic>
      <p:pic>
        <p:nvPicPr>
          <p:cNvPr id="266" name="Рисунок 265">
            <a:extLst>
              <a:ext uri="{FF2B5EF4-FFF2-40B4-BE49-F238E27FC236}">
                <a16:creationId xmlns:a16="http://schemas.microsoft.com/office/drawing/2014/main" id="{D1BBDF50-25ED-41C2-9582-BDDFCCB23E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7255" y="1773200"/>
            <a:ext cx="215009" cy="215009"/>
          </a:xfrm>
          <a:prstGeom prst="rect">
            <a:avLst/>
          </a:prstGeom>
        </p:spPr>
      </p:pic>
      <p:pic>
        <p:nvPicPr>
          <p:cNvPr id="267" name="Рисунок 266">
            <a:extLst>
              <a:ext uri="{FF2B5EF4-FFF2-40B4-BE49-F238E27FC236}">
                <a16:creationId xmlns:a16="http://schemas.microsoft.com/office/drawing/2014/main" id="{1A2F675A-E6BF-4708-A4EA-A062D278E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3069" y="1125278"/>
            <a:ext cx="215009" cy="215009"/>
          </a:xfrm>
          <a:prstGeom prst="rect">
            <a:avLst/>
          </a:prstGeom>
        </p:spPr>
      </p:pic>
      <p:pic>
        <p:nvPicPr>
          <p:cNvPr id="268" name="Рисунок 267">
            <a:extLst>
              <a:ext uri="{FF2B5EF4-FFF2-40B4-BE49-F238E27FC236}">
                <a16:creationId xmlns:a16="http://schemas.microsoft.com/office/drawing/2014/main" id="{3B27752F-3992-4DA7-A2AE-A74C4FFE13C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4915187" y="2132547"/>
            <a:ext cx="258011" cy="169597"/>
          </a:xfrm>
          <a:prstGeom prst="rect">
            <a:avLst/>
          </a:prstGeom>
          <a:effectLst>
            <a:innerShdw blurRad="63500" dist="50800" dir="2700000">
              <a:prstClr val="black">
                <a:alpha val="50000"/>
              </a:prstClr>
            </a:innerShdw>
          </a:effectLst>
        </p:spPr>
      </p:pic>
      <p:pic>
        <p:nvPicPr>
          <p:cNvPr id="269" name="Рисунок 268">
            <a:extLst>
              <a:ext uri="{FF2B5EF4-FFF2-40B4-BE49-F238E27FC236}">
                <a16:creationId xmlns:a16="http://schemas.microsoft.com/office/drawing/2014/main" id="{7593B393-9B2C-4AC7-A874-1B6052BB78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1173" y="2245598"/>
            <a:ext cx="215009" cy="215009"/>
          </a:xfrm>
          <a:prstGeom prst="rect">
            <a:avLst/>
          </a:prstGeom>
        </p:spPr>
      </p:pic>
      <p:pic>
        <p:nvPicPr>
          <p:cNvPr id="270" name="Рисунок 269">
            <a:extLst>
              <a:ext uri="{FF2B5EF4-FFF2-40B4-BE49-F238E27FC236}">
                <a16:creationId xmlns:a16="http://schemas.microsoft.com/office/drawing/2014/main" id="{C9343B22-09CD-418D-879F-848071BC73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0501" y="2001115"/>
            <a:ext cx="215009" cy="215009"/>
          </a:xfrm>
          <a:prstGeom prst="rect">
            <a:avLst/>
          </a:prstGeom>
        </p:spPr>
      </p:pic>
      <p:pic>
        <p:nvPicPr>
          <p:cNvPr id="271" name="Рисунок 270">
            <a:extLst>
              <a:ext uri="{FF2B5EF4-FFF2-40B4-BE49-F238E27FC236}">
                <a16:creationId xmlns:a16="http://schemas.microsoft.com/office/drawing/2014/main" id="{B0105435-80D6-4ABE-A14C-BC46FD5287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0991" y="2998017"/>
            <a:ext cx="215009" cy="215009"/>
          </a:xfrm>
          <a:prstGeom prst="rect">
            <a:avLst/>
          </a:prstGeom>
        </p:spPr>
      </p:pic>
      <p:pic>
        <p:nvPicPr>
          <p:cNvPr id="273" name="Рисунок 27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3263" y="4271543"/>
            <a:ext cx="196508" cy="204547"/>
          </a:xfrm>
          <a:prstGeom prst="rect">
            <a:avLst/>
          </a:prstGeom>
        </p:spPr>
      </p:pic>
      <p:pic>
        <p:nvPicPr>
          <p:cNvPr id="274" name="Рисунок 273">
            <a:extLst>
              <a:ext uri="{FF2B5EF4-FFF2-40B4-BE49-F238E27FC236}">
                <a16:creationId xmlns:a16="http://schemas.microsoft.com/office/drawing/2014/main" id="{37F54DD7-FC1C-4557-93CC-C5ADE9EFC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2541" y="4524380"/>
            <a:ext cx="215009" cy="215009"/>
          </a:xfrm>
          <a:prstGeom prst="rect">
            <a:avLst/>
          </a:prstGeom>
        </p:spPr>
      </p:pic>
      <p:pic>
        <p:nvPicPr>
          <p:cNvPr id="275" name="Рисунок 274">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6951417" y="4234601"/>
            <a:ext cx="329349" cy="211885"/>
          </a:xfrm>
          <a:prstGeom prst="rect">
            <a:avLst/>
          </a:prstGeom>
        </p:spPr>
      </p:pic>
      <p:pic>
        <p:nvPicPr>
          <p:cNvPr id="2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0324" y="393967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77" name="Рисунок 276">
            <a:extLst>
              <a:ext uri="{FF2B5EF4-FFF2-40B4-BE49-F238E27FC236}">
                <a16:creationId xmlns:a16="http://schemas.microsoft.com/office/drawing/2014/main" id="{CA63B4F6-B748-43B7-84B0-A54B9B22AF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5538" y="4487614"/>
            <a:ext cx="215009" cy="215009"/>
          </a:xfrm>
          <a:prstGeom prst="rect">
            <a:avLst/>
          </a:prstGeom>
        </p:spPr>
      </p:pic>
      <p:pic>
        <p:nvPicPr>
          <p:cNvPr id="278" name="Рисунок 277">
            <a:extLst>
              <a:ext uri="{FF2B5EF4-FFF2-40B4-BE49-F238E27FC236}">
                <a16:creationId xmlns:a16="http://schemas.microsoft.com/office/drawing/2014/main" id="{7EEE0C38-F1F0-41B8-8CAF-E78C8928E9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9980" y="4531954"/>
            <a:ext cx="196508" cy="204547"/>
          </a:xfrm>
          <a:prstGeom prst="rect">
            <a:avLst/>
          </a:prstGeom>
        </p:spPr>
      </p:pic>
      <p:pic>
        <p:nvPicPr>
          <p:cNvPr id="2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4961" y="3885626"/>
            <a:ext cx="453596" cy="453596"/>
          </a:xfrm>
          <a:prstGeom prst="rect">
            <a:avLst/>
          </a:prstGeom>
          <a:noFill/>
          <a:extLst>
            <a:ext uri="{909E8E84-426E-40DD-AFC4-6F175D3DCCD1}">
              <a14:hiddenFill xmlns:a14="http://schemas.microsoft.com/office/drawing/2010/main">
                <a:solidFill>
                  <a:srgbClr val="FFFFFF"/>
                </a:solidFill>
              </a14:hiddenFill>
            </a:ext>
          </a:extLst>
        </p:spPr>
      </p:pic>
      <p:pic>
        <p:nvPicPr>
          <p:cNvPr id="284" name="Рисунок 283">
            <a:extLst>
              <a:ext uri="{FF2B5EF4-FFF2-40B4-BE49-F238E27FC236}">
                <a16:creationId xmlns:a16="http://schemas.microsoft.com/office/drawing/2014/main" id="{D18E471B-9EA2-41EA-AC44-F28439BF778C}"/>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04313" y="1871243"/>
            <a:ext cx="215009" cy="210019"/>
          </a:xfrm>
          <a:prstGeom prst="rect">
            <a:avLst/>
          </a:prstGeom>
        </p:spPr>
      </p:pic>
      <p:pic>
        <p:nvPicPr>
          <p:cNvPr id="285" name="Рисунок 284">
            <a:extLst>
              <a:ext uri="{FF2B5EF4-FFF2-40B4-BE49-F238E27FC236}">
                <a16:creationId xmlns:a16="http://schemas.microsoft.com/office/drawing/2014/main" id="{FFC941FF-C5BE-490B-BF13-9B576B926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0472" y="1702173"/>
            <a:ext cx="215009" cy="215009"/>
          </a:xfrm>
          <a:prstGeom prst="rect">
            <a:avLst/>
          </a:prstGeom>
        </p:spPr>
      </p:pic>
      <p:pic>
        <p:nvPicPr>
          <p:cNvPr id="286" name="Рисунок 285">
            <a:extLst>
              <a:ext uri="{FF2B5EF4-FFF2-40B4-BE49-F238E27FC236}">
                <a16:creationId xmlns:a16="http://schemas.microsoft.com/office/drawing/2014/main" id="{9CAC0F64-CE31-4DAC-BE2B-DF82ABB66D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341" y="1217358"/>
            <a:ext cx="215009" cy="215009"/>
          </a:xfrm>
          <a:prstGeom prst="rect">
            <a:avLst/>
          </a:prstGeom>
        </p:spPr>
      </p:pic>
      <p:pic>
        <p:nvPicPr>
          <p:cNvPr id="287" name="Рисунок 286">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12624" y="2376466"/>
            <a:ext cx="286980" cy="188638"/>
          </a:xfrm>
          <a:prstGeom prst="rect">
            <a:avLst/>
          </a:prstGeom>
          <a:effectLst>
            <a:innerShdw blurRad="63500" dist="50800" dir="2700000">
              <a:prstClr val="black">
                <a:alpha val="50000"/>
              </a:prstClr>
            </a:innerShdw>
          </a:effectLst>
        </p:spPr>
      </p:pic>
      <p:pic>
        <p:nvPicPr>
          <p:cNvPr id="28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7075" y="1782598"/>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290" name="TextBox 289">
            <a:extLst>
              <a:ext uri="{FF2B5EF4-FFF2-40B4-BE49-F238E27FC236}">
                <a16:creationId xmlns:a16="http://schemas.microsoft.com/office/drawing/2014/main" id="{12A4A15D-F5FD-42B0-A586-CB3A590EE07A}"/>
              </a:ext>
            </a:extLst>
          </p:cNvPr>
          <p:cNvSpPr txBox="1"/>
          <p:nvPr/>
        </p:nvSpPr>
        <p:spPr>
          <a:xfrm>
            <a:off x="9207679" y="445168"/>
            <a:ext cx="2930276" cy="6478697"/>
          </a:xfrm>
          <a:prstGeom prst="rect">
            <a:avLst/>
          </a:prstGeom>
          <a:noFill/>
        </p:spPr>
        <p:txBody>
          <a:bodyPr wrap="square" rtlCol="0">
            <a:spAutoFit/>
          </a:bodyPr>
          <a:lstStyle/>
          <a:p>
            <a:pPr algn="ctr"/>
            <a:r>
              <a:rPr lang="en-US" sz="1600" b="1" dirty="0">
                <a:solidFill>
                  <a:schemeClr val="tx2">
                    <a:lumMod val="50000"/>
                  </a:schemeClr>
                </a:solidFill>
                <a:latin typeface="Arial Narrow" panose="020B0606020202030204" pitchFamily="34" charset="0"/>
              </a:rPr>
              <a:t>List of Extension Centers</a:t>
            </a:r>
          </a:p>
          <a:p>
            <a:pPr algn="ctr"/>
            <a:endParaRPr lang="ru-RU" sz="1050" b="1"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 «</a:t>
            </a:r>
            <a:r>
              <a:rPr lang="en-US" sz="1050" dirty="0" err="1">
                <a:solidFill>
                  <a:schemeClr val="tx2">
                    <a:lumMod val="50000"/>
                  </a:schemeClr>
                </a:solidFill>
                <a:latin typeface="Arial Narrow" panose="020B0606020202030204" pitchFamily="34" charset="0"/>
              </a:rPr>
              <a:t>Shortandy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Baraev</a:t>
            </a:r>
            <a:r>
              <a:rPr lang="en-US" sz="1050" dirty="0">
                <a:solidFill>
                  <a:schemeClr val="tx2">
                    <a:lumMod val="50000"/>
                  </a:schemeClr>
                </a:solidFill>
                <a:latin typeface="Arial Narrow" panose="020B0606020202030204" pitchFamily="34" charset="0"/>
              </a:rPr>
              <a:t> Center of grain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2. «</a:t>
            </a:r>
            <a:r>
              <a:rPr lang="en-US" sz="1050" dirty="0" err="1">
                <a:solidFill>
                  <a:schemeClr val="tx2">
                    <a:lumMod val="50000"/>
                  </a:schemeClr>
                </a:solidFill>
                <a:latin typeface="Arial Narrow" panose="020B0606020202030204" pitchFamily="34" charset="0"/>
              </a:rPr>
              <a:t>Karagandy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Karagandy</a:t>
            </a:r>
            <a:r>
              <a:rPr lang="en-US"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Expiremental</a:t>
            </a:r>
            <a:r>
              <a:rPr lang="en-US" sz="1050" dirty="0">
                <a:solidFill>
                  <a:schemeClr val="tx2">
                    <a:lumMod val="50000"/>
                  </a:schemeClr>
                </a:solidFill>
                <a:latin typeface="Arial Narrow" panose="020B0606020202030204" pitchFamily="34" charset="0"/>
              </a:rPr>
              <a:t>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3. «</a:t>
            </a:r>
            <a:r>
              <a:rPr lang="en-US" sz="1050" dirty="0">
                <a:solidFill>
                  <a:schemeClr val="tx2">
                    <a:lumMod val="50000"/>
                  </a:schemeClr>
                </a:solidFill>
                <a:latin typeface="Arial Narrow" panose="020B0606020202030204" pitchFamily="34" charset="0"/>
              </a:rPr>
              <a:t>Pavlodar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Pavlodar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4. «</a:t>
            </a:r>
            <a:r>
              <a:rPr lang="en-US" sz="1050" dirty="0" err="1">
                <a:solidFill>
                  <a:schemeClr val="tx2">
                    <a:lumMod val="50000"/>
                  </a:schemeClr>
                </a:solidFill>
                <a:latin typeface="Arial Narrow" panose="020B0606020202030204" pitchFamily="34" charset="0"/>
              </a:rPr>
              <a:t>Ushkonur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5. «</a:t>
            </a:r>
            <a:r>
              <a:rPr lang="en-US" sz="1050" dirty="0" err="1">
                <a:solidFill>
                  <a:schemeClr val="tx2">
                    <a:lumMod val="50000"/>
                  </a:schemeClr>
                </a:solidFill>
                <a:latin typeface="Arial Narrow" panose="020B0606020202030204" pitchFamily="34" charset="0"/>
              </a:rPr>
              <a:t>Kostanay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Zarechnoe</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6. «</a:t>
            </a:r>
            <a:r>
              <a:rPr lang="en-US" sz="1050" dirty="0" err="1">
                <a:solidFill>
                  <a:schemeClr val="tx2">
                    <a:lumMod val="50000"/>
                  </a:schemeClr>
                </a:solidFill>
                <a:latin typeface="Arial Narrow" panose="020B0606020202030204" pitchFamily="34" charset="0"/>
              </a:rPr>
              <a:t>Tassay</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South-Western Research Institute of </a:t>
            </a:r>
            <a:r>
              <a:rPr lang="ru-RU" sz="1050" dirty="0">
                <a:solidFill>
                  <a:schemeClr val="tx2">
                    <a:lumMod val="50000"/>
                  </a:schemeClr>
                </a:solidFill>
                <a:latin typeface="Arial Narrow" panose="020B0606020202030204" pitchFamily="34" charset="0"/>
              </a:rPr>
              <a:t> </a:t>
            </a:r>
            <a:r>
              <a:rPr lang="en-US" sz="1050" dirty="0">
                <a:solidFill>
                  <a:schemeClr val="tx2">
                    <a:lumMod val="50000"/>
                  </a:schemeClr>
                </a:solidFill>
                <a:latin typeface="Arial Narrow" panose="020B0606020202030204" pitchFamily="34" charset="0"/>
              </a:rPr>
              <a:t>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7. «</a:t>
            </a:r>
            <a:r>
              <a:rPr lang="en-US" sz="1050" dirty="0" err="1">
                <a:solidFill>
                  <a:schemeClr val="tx2">
                    <a:lumMod val="50000"/>
                  </a:schemeClr>
                </a:solidFill>
                <a:latin typeface="Arial Narrow" panose="020B0606020202030204" pitchFamily="34" charset="0"/>
              </a:rPr>
              <a:t>Kyzylzhar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Northern Research Institute of Agriculture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8. «</a:t>
            </a:r>
            <a:r>
              <a:rPr lang="en-US" sz="1050" dirty="0">
                <a:solidFill>
                  <a:schemeClr val="tx2">
                    <a:lumMod val="50000"/>
                  </a:schemeClr>
                </a:solidFill>
                <a:latin typeface="Arial Narrow" panose="020B0606020202030204" pitchFamily="34" charset="0"/>
              </a:rPr>
              <a:t>Kyzylorda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Rice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9. «</a:t>
            </a:r>
            <a:r>
              <a:rPr lang="en-US" sz="1050" dirty="0" err="1">
                <a:solidFill>
                  <a:schemeClr val="tx2">
                    <a:lumMod val="50000"/>
                  </a:schemeClr>
                </a:solidFill>
                <a:latin typeface="Arial Narrow" panose="020B0606020202030204" pitchFamily="34" charset="0"/>
              </a:rPr>
              <a:t>Shygys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Eastern Kazakhstan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10. «</a:t>
            </a:r>
            <a:r>
              <a:rPr lang="en-US" sz="1050" dirty="0" err="1">
                <a:solidFill>
                  <a:schemeClr val="tx2">
                    <a:lumMod val="50000"/>
                  </a:schemeClr>
                </a:solidFill>
                <a:latin typeface="Arial Narrow" panose="020B0606020202030204" pitchFamily="34" charset="0"/>
              </a:rPr>
              <a:t>Talgar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Fruit and Vegetable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11. «</a:t>
            </a:r>
            <a:r>
              <a:rPr lang="en-US" sz="1050" dirty="0" err="1">
                <a:solidFill>
                  <a:schemeClr val="tx2">
                    <a:lumMod val="50000"/>
                  </a:schemeClr>
                </a:solidFill>
                <a:latin typeface="Arial Narrow" panose="020B0606020202030204" pitchFamily="34" charset="0"/>
              </a:rPr>
              <a:t>Saryarka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Science-Research Veterinary Institute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12. «</a:t>
            </a:r>
            <a:r>
              <a:rPr lang="en-US" sz="1050" dirty="0" err="1">
                <a:solidFill>
                  <a:schemeClr val="tx2">
                    <a:lumMod val="50000"/>
                  </a:schemeClr>
                </a:solidFill>
                <a:latin typeface="Arial Narrow" panose="020B0606020202030204" pitchFamily="34" charset="0"/>
              </a:rPr>
              <a:t>Batys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Uralsk Experimental Station</a:t>
            </a:r>
            <a:r>
              <a:rPr lang="ru-RU" sz="1050" dirty="0">
                <a:solidFill>
                  <a:schemeClr val="tx2">
                    <a:lumMod val="50000"/>
                  </a:schemeClr>
                </a:solidFill>
                <a:latin typeface="Arial Narrow" panose="020B0606020202030204" pitchFamily="34" charset="0"/>
              </a:rPr>
              <a:t>»</a:t>
            </a:r>
          </a:p>
          <a:p>
            <a:r>
              <a:rPr lang="ru-RU" sz="1050" dirty="0">
                <a:solidFill>
                  <a:schemeClr val="tx2">
                    <a:lumMod val="50000"/>
                  </a:schemeClr>
                </a:solidFill>
                <a:latin typeface="Arial Narrow" panose="020B0606020202030204" pitchFamily="34" charset="0"/>
              </a:rPr>
              <a:t>13. «</a:t>
            </a:r>
            <a:r>
              <a:rPr lang="en-US" sz="1050" dirty="0" err="1">
                <a:solidFill>
                  <a:schemeClr val="tx2">
                    <a:lumMod val="50000"/>
                  </a:schemeClr>
                </a:solidFill>
                <a:latin typeface="Arial Narrow" panose="020B0606020202030204" pitchFamily="34" charset="0"/>
              </a:rPr>
              <a:t>Zhetisu</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Livestock and Fodder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14. «</a:t>
            </a:r>
            <a:r>
              <a:rPr lang="en-US" sz="1050" dirty="0" err="1">
                <a:solidFill>
                  <a:schemeClr val="tx2">
                    <a:lumMod val="50000"/>
                  </a:schemeClr>
                </a:solidFill>
                <a:latin typeface="Arial Narrow" panose="020B0606020202030204" pitchFamily="34" charset="0"/>
              </a:rPr>
              <a:t>Makta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a:t>
            </a:r>
            <a:r>
              <a:rPr lang="en-US" sz="1050" dirty="0" err="1">
                <a:solidFill>
                  <a:schemeClr val="tx2">
                    <a:lumMod val="50000"/>
                  </a:schemeClr>
                </a:solidFill>
                <a:latin typeface="Arial Narrow" panose="020B0606020202030204" pitchFamily="34" charset="0"/>
              </a:rPr>
              <a:t>Insittute</a:t>
            </a:r>
            <a:r>
              <a:rPr lang="en-US" sz="1050" dirty="0">
                <a:solidFill>
                  <a:schemeClr val="tx2">
                    <a:lumMod val="50000"/>
                  </a:schemeClr>
                </a:solidFill>
                <a:latin typeface="Arial Narrow" panose="020B0606020202030204" pitchFamily="34" charset="0"/>
              </a:rPr>
              <a:t> of Cotton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p>
          <a:p>
            <a:r>
              <a:rPr lang="en-US" sz="1050" dirty="0">
                <a:solidFill>
                  <a:schemeClr val="tx2">
                    <a:lumMod val="50000"/>
                  </a:schemeClr>
                </a:solidFill>
                <a:latin typeface="Arial Narrow" panose="020B0606020202030204" pitchFamily="34" charset="0"/>
              </a:rPr>
              <a:t>15</a:t>
            </a:r>
            <a:r>
              <a:rPr lang="ru-RU"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Soltustik</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Kokshetau</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latin typeface="Arial Narrow" panose="020B0606020202030204" pitchFamily="34" charset="0"/>
              </a:rPr>
              <a:t>16. «</a:t>
            </a:r>
            <a:r>
              <a:rPr lang="en-US" sz="1050" dirty="0" err="1">
                <a:latin typeface="Arial Narrow" panose="020B0606020202030204" pitchFamily="34" charset="0"/>
              </a:rPr>
              <a:t>Karabalyk</a:t>
            </a:r>
            <a:r>
              <a:rPr lang="ru-RU" sz="1050" dirty="0">
                <a:latin typeface="Arial Narrow" panose="020B0606020202030204" pitchFamily="34" charset="0"/>
              </a:rPr>
              <a:t>» - «</a:t>
            </a:r>
            <a:r>
              <a:rPr lang="en-US" sz="1050" dirty="0" err="1">
                <a:latin typeface="Arial Narrow" panose="020B0606020202030204" pitchFamily="34" charset="0"/>
              </a:rPr>
              <a:t>Karabalyk</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17. «</a:t>
            </a:r>
            <a:r>
              <a:rPr lang="en-US" sz="1050" dirty="0" err="1">
                <a:latin typeface="Arial Narrow" panose="020B0606020202030204" pitchFamily="34" charset="0"/>
              </a:rPr>
              <a:t>Karabau</a:t>
            </a:r>
            <a:r>
              <a:rPr lang="ru-RU" sz="1050" dirty="0">
                <a:latin typeface="Arial Narrow" panose="020B0606020202030204" pitchFamily="34" charset="0"/>
              </a:rPr>
              <a:t>» - «</a:t>
            </a:r>
            <a:r>
              <a:rPr lang="en-US" sz="1050" dirty="0" err="1">
                <a:latin typeface="Arial Narrow" panose="020B0606020202030204" pitchFamily="34" charset="0"/>
              </a:rPr>
              <a:t>Karabau</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18. </a:t>
            </a:r>
            <a:r>
              <a:rPr lang="ru-RU" sz="1050" dirty="0">
                <a:latin typeface="Arial Narrow" panose="020B0606020202030204" pitchFamily="34" charset="0"/>
              </a:rPr>
              <a:t>«</a:t>
            </a:r>
            <a:r>
              <a:rPr lang="en-US" sz="1050" dirty="0" err="1">
                <a:latin typeface="Arial Narrow" panose="020B0606020202030204" pitchFamily="34" charset="0"/>
              </a:rPr>
              <a:t>Opytnaya</a:t>
            </a:r>
            <a:r>
              <a:rPr lang="en-US" sz="1050" dirty="0">
                <a:latin typeface="Arial Narrow" panose="020B0606020202030204" pitchFamily="34" charset="0"/>
              </a:rPr>
              <a:t> NK</a:t>
            </a:r>
            <a:r>
              <a:rPr lang="ru-RU" sz="1050" dirty="0">
                <a:latin typeface="Arial Narrow" panose="020B0606020202030204" pitchFamily="34" charset="0"/>
              </a:rPr>
              <a:t>» - «</a:t>
            </a:r>
            <a:r>
              <a:rPr lang="en-US" sz="1050" dirty="0">
                <a:latin typeface="Arial Narrow" panose="020B0606020202030204" pitchFamily="34" charset="0"/>
              </a:rPr>
              <a:t>Northern Kazakhstan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19. «</a:t>
            </a:r>
            <a:r>
              <a:rPr lang="en-US" sz="1050" dirty="0" err="1">
                <a:latin typeface="Arial Narrow" panose="020B0606020202030204" pitchFamily="34" charset="0"/>
              </a:rPr>
              <a:t>Kurish</a:t>
            </a:r>
            <a:r>
              <a:rPr lang="ru-RU" sz="1050" dirty="0">
                <a:latin typeface="Arial Narrow" panose="020B0606020202030204" pitchFamily="34" charset="0"/>
              </a:rPr>
              <a:t>» - «</a:t>
            </a:r>
            <a:r>
              <a:rPr lang="en-US" sz="1050" dirty="0" err="1">
                <a:latin typeface="Arial Narrow" panose="020B0606020202030204" pitchFamily="34" charset="0"/>
              </a:rPr>
              <a:t>Toguzskensky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20. </a:t>
            </a:r>
            <a:r>
              <a:rPr lang="ru-RU" sz="1050" dirty="0">
                <a:latin typeface="Arial Narrow" panose="020B0606020202030204" pitchFamily="34" charset="0"/>
              </a:rPr>
              <a:t>«</a:t>
            </a:r>
            <a:r>
              <a:rPr lang="en-US" sz="1050" dirty="0" err="1">
                <a:latin typeface="Arial Narrow" panose="020B0606020202030204" pitchFamily="34" charset="0"/>
              </a:rPr>
              <a:t>Merke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 </a:t>
            </a:r>
            <a:r>
              <a:rPr lang="ru-RU" sz="1050" dirty="0">
                <a:latin typeface="Arial Narrow" panose="020B0606020202030204" pitchFamily="34" charset="0"/>
              </a:rPr>
              <a:t>«</a:t>
            </a:r>
            <a:r>
              <a:rPr lang="en-US" sz="1050" dirty="0" err="1">
                <a:latin typeface="Arial Narrow" panose="020B0606020202030204" pitchFamily="34" charset="0"/>
              </a:rPr>
              <a:t>Merkensky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21. «</a:t>
            </a:r>
            <a:r>
              <a:rPr lang="en-US" sz="1050" dirty="0" err="1">
                <a:latin typeface="Arial Narrow" panose="020B0606020202030204" pitchFamily="34" charset="0"/>
              </a:rPr>
              <a:t>Aktobe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a:t>
            </a:r>
            <a:r>
              <a:rPr lang="en-US" sz="1050" dirty="0">
                <a:solidFill>
                  <a:srgbClr val="000000"/>
                </a:solidFill>
                <a:latin typeface="Arial Narrow" panose="020B0606020202030204" pitchFamily="34" charset="0"/>
              </a:rPr>
              <a:t> </a:t>
            </a:r>
            <a:r>
              <a:rPr lang="ru-RU" sz="1050" dirty="0">
                <a:latin typeface="Arial Narrow" panose="020B0606020202030204" pitchFamily="34" charset="0"/>
              </a:rPr>
              <a:t>«</a:t>
            </a:r>
            <a:r>
              <a:rPr lang="en-US" sz="1050" dirty="0" err="1">
                <a:latin typeface="Arial Narrow" panose="020B0606020202030204" pitchFamily="34" charset="0"/>
              </a:rPr>
              <a:t>Aktobe</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22. «</a:t>
            </a:r>
            <a:r>
              <a:rPr lang="en-US" sz="1050" dirty="0" err="1">
                <a:latin typeface="Arial Narrow" panose="020B0606020202030204" pitchFamily="34" charset="0"/>
              </a:rPr>
              <a:t>Krasniy</a:t>
            </a:r>
            <a:r>
              <a:rPr lang="en-US" sz="1050" dirty="0">
                <a:latin typeface="Arial Narrow" panose="020B0606020202030204" pitchFamily="34" charset="0"/>
              </a:rPr>
              <a:t> </a:t>
            </a:r>
            <a:r>
              <a:rPr lang="en-US" sz="1050" dirty="0" err="1">
                <a:latin typeface="Arial Narrow" panose="020B0606020202030204" pitchFamily="34" charset="0"/>
              </a:rPr>
              <a:t>Vodopad</a:t>
            </a:r>
            <a:r>
              <a:rPr lang="ru-RU" sz="1050" dirty="0">
                <a:latin typeface="Arial Narrow" panose="020B0606020202030204" pitchFamily="34" charset="0"/>
              </a:rPr>
              <a:t>» – «</a:t>
            </a:r>
            <a:r>
              <a:rPr lang="en-US" sz="1050" dirty="0" err="1">
                <a:latin typeface="Arial Narrow" panose="020B0606020202030204" pitchFamily="34" charset="0"/>
              </a:rPr>
              <a:t>Krasnovodopadskaya</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p>
          <a:p>
            <a:endParaRPr lang="en-US" sz="1050" dirty="0">
              <a:latin typeface="Arial Narrow" panose="020B0606020202030204" pitchFamily="34" charset="0"/>
            </a:endParaRPr>
          </a:p>
          <a:p>
            <a:endParaRPr lang="ru-RU" sz="1050" dirty="0">
              <a:latin typeface="Arial Narrow" panose="020B0606020202030204" pitchFamily="34" charset="0"/>
            </a:endParaRPr>
          </a:p>
        </p:txBody>
      </p:sp>
      <p:pic>
        <p:nvPicPr>
          <p:cNvPr id="139" name="Picture 3" descr="C:\Users\mukhamediyev.d.NANOC\Downloads\flag (1).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614091" y="3860322"/>
            <a:ext cx="400374" cy="330192"/>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231650" y="18612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1793" y="1957399"/>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3" descr="C:\Users\mukhamediyev.d.NANOC\Downloads\flag (1).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399283" y="5609660"/>
            <a:ext cx="482400" cy="482400"/>
          </a:xfrm>
          <a:prstGeom prst="rect">
            <a:avLst/>
          </a:prstGeom>
          <a:noFill/>
          <a:extLst>
            <a:ext uri="{909E8E84-426E-40DD-AFC4-6F175D3DCCD1}">
              <a14:hiddenFill xmlns:a14="http://schemas.microsoft.com/office/drawing/2010/main">
                <a:solidFill>
                  <a:srgbClr val="FFFFFF"/>
                </a:solidFill>
              </a14:hiddenFill>
            </a:ext>
          </a:extLst>
        </p:spPr>
      </p:pic>
      <p:sp>
        <p:nvSpPr>
          <p:cNvPr id="144" name="TextBox 143">
            <a:extLst>
              <a:ext uri="{FF2B5EF4-FFF2-40B4-BE49-F238E27FC236}">
                <a16:creationId xmlns:a16="http://schemas.microsoft.com/office/drawing/2014/main" id="{5B48289E-8167-4CCF-B694-1BBE37E1EB45}"/>
              </a:ext>
            </a:extLst>
          </p:cNvPr>
          <p:cNvSpPr txBox="1"/>
          <p:nvPr/>
        </p:nvSpPr>
        <p:spPr>
          <a:xfrm>
            <a:off x="7814278" y="5649089"/>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Universities</a:t>
            </a:r>
            <a:endParaRPr lang="ru-RU" sz="1400" b="1" dirty="0">
              <a:solidFill>
                <a:schemeClr val="accent1">
                  <a:lumMod val="50000"/>
                </a:schemeClr>
              </a:solidFill>
              <a:latin typeface="Arial Narrow" panose="020B0606020202030204" pitchFamily="34" charset="0"/>
            </a:endParaRPr>
          </a:p>
        </p:txBody>
      </p:sp>
      <p:pic>
        <p:nvPicPr>
          <p:cNvPr id="145" name="Рисунок 144">
            <a:extLst>
              <a:ext uri="{FF2B5EF4-FFF2-40B4-BE49-F238E27FC236}">
                <a16:creationId xmlns:a16="http://schemas.microsoft.com/office/drawing/2014/main" id="{8B2E0CB0-270D-4BD4-A621-12593E538E08}"/>
              </a:ext>
            </a:extLst>
          </p:cNvPr>
          <p:cNvPicPr>
            <a:picLocks noChangeAspect="1"/>
          </p:cNvPicPr>
          <p:nvPr/>
        </p:nvPicPr>
        <p:blipFill>
          <a:blip r:embed="rId14" cstate="print"/>
          <a:stretch>
            <a:fillRect/>
          </a:stretch>
        </p:blipFill>
        <p:spPr>
          <a:xfrm>
            <a:off x="285983" y="228962"/>
            <a:ext cx="1291994" cy="612000"/>
          </a:xfrm>
          <a:prstGeom prst="rect">
            <a:avLst/>
          </a:prstGeom>
        </p:spPr>
      </p:pic>
      <p:sp>
        <p:nvSpPr>
          <p:cNvPr id="146" name="Номер слайда 2"/>
          <p:cNvSpPr>
            <a:spLocks noGrp="1"/>
          </p:cNvSpPr>
          <p:nvPr>
            <p:ph type="sldNum" sz="quarter" idx="4"/>
          </p:nvPr>
        </p:nvSpPr>
        <p:spPr>
          <a:xfrm>
            <a:off x="11633200" y="6600287"/>
            <a:ext cx="505403" cy="234470"/>
          </a:xfrm>
        </p:spPr>
        <p:txBody>
          <a:bodyPr/>
          <a:lstStyle/>
          <a:p>
            <a:r>
              <a:rPr lang="en-GB" dirty="0"/>
              <a:t>11</a:t>
            </a:r>
          </a:p>
        </p:txBody>
      </p:sp>
    </p:spTree>
    <p:extLst>
      <p:ext uri="{BB962C8B-B14F-4D97-AF65-F5344CB8AC3E}">
        <p14:creationId xmlns:p14="http://schemas.microsoft.com/office/powerpoint/2010/main" val="2526495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2868A4"/>
                </a:solidFill>
                <a:latin typeface="Trebuchet MS" panose="020B0603020202020204" pitchFamily="34" charset="0"/>
              </a:rPr>
              <a:t>Vision on development of Extension Centers by 2024 </a:t>
            </a:r>
            <a:endParaRPr lang="ru-RU" b="1" dirty="0">
              <a:solidFill>
                <a:srgbClr val="2868A4"/>
              </a:solidFill>
              <a:latin typeface="Trebuchet MS" panose="020B0603020202020204" pitchFamily="34" charset="0"/>
            </a:endParaRPr>
          </a:p>
        </p:txBody>
      </p:sp>
      <p:grpSp>
        <p:nvGrpSpPr>
          <p:cNvPr id="152" name="Group 10">
            <a:extLst>
              <a:ext uri="{FF2B5EF4-FFF2-40B4-BE49-F238E27FC236}">
                <a16:creationId xmlns:a16="http://schemas.microsoft.com/office/drawing/2014/main" id="{EF00528D-C728-4501-A955-A5137A300369}"/>
              </a:ext>
            </a:extLst>
          </p:cNvPr>
          <p:cNvGrpSpPr>
            <a:grpSpLocks/>
          </p:cNvGrpSpPr>
          <p:nvPr/>
        </p:nvGrpSpPr>
        <p:grpSpPr>
          <a:xfrm>
            <a:off x="18800" y="917261"/>
            <a:ext cx="9145995" cy="4947171"/>
            <a:chOff x="2105024" y="1910329"/>
            <a:chExt cx="7981952" cy="4496256"/>
          </a:xfrm>
        </p:grpSpPr>
        <p:sp>
          <p:nvSpPr>
            <p:cNvPr id="153" name="Freeform 11">
              <a:extLst>
                <a:ext uri="{FF2B5EF4-FFF2-40B4-BE49-F238E27FC236}">
                  <a16:creationId xmlns:a16="http://schemas.microsoft.com/office/drawing/2014/main" id="{02951080-54F1-4410-B8A0-4186D0649D6A}"/>
                </a:ext>
              </a:extLst>
            </p:cNvPr>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4" name="Freeform 12">
              <a:extLst>
                <a:ext uri="{FF2B5EF4-FFF2-40B4-BE49-F238E27FC236}">
                  <a16:creationId xmlns:a16="http://schemas.microsoft.com/office/drawing/2014/main" id="{FA7933AF-1C9E-42EE-8C73-0772C2C0C568}"/>
                </a:ext>
              </a:extLst>
            </p:cNvPr>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5" name="Freeform 13">
              <a:extLst>
                <a:ext uri="{FF2B5EF4-FFF2-40B4-BE49-F238E27FC236}">
                  <a16:creationId xmlns:a16="http://schemas.microsoft.com/office/drawing/2014/main" id="{E8C05393-4F79-420D-9905-76516C875254}"/>
                </a:ext>
              </a:extLst>
            </p:cNvPr>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6" name="Freeform 14">
              <a:extLst>
                <a:ext uri="{FF2B5EF4-FFF2-40B4-BE49-F238E27FC236}">
                  <a16:creationId xmlns:a16="http://schemas.microsoft.com/office/drawing/2014/main" id="{EDF1475D-9F8C-4BDC-BE51-788CB0F4351A}"/>
                </a:ext>
              </a:extLst>
            </p:cNvPr>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7" name="Freeform 15">
              <a:extLst>
                <a:ext uri="{FF2B5EF4-FFF2-40B4-BE49-F238E27FC236}">
                  <a16:creationId xmlns:a16="http://schemas.microsoft.com/office/drawing/2014/main" id="{C83DBD4E-1EFC-46EB-B548-BB6CE5CFEBC4}"/>
                </a:ext>
              </a:extLst>
            </p:cNvPr>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8" name="Freeform 16">
              <a:extLst>
                <a:ext uri="{FF2B5EF4-FFF2-40B4-BE49-F238E27FC236}">
                  <a16:creationId xmlns:a16="http://schemas.microsoft.com/office/drawing/2014/main" id="{FC94C129-3A43-4FC7-81D0-BAC23D7B9CA3}"/>
                </a:ext>
              </a:extLst>
            </p:cNvPr>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59" name="Freeform 17">
              <a:extLst>
                <a:ext uri="{FF2B5EF4-FFF2-40B4-BE49-F238E27FC236}">
                  <a16:creationId xmlns:a16="http://schemas.microsoft.com/office/drawing/2014/main" id="{2B2DC0EF-C8F6-44D3-89E7-AB76F2A3A0A6}"/>
                </a:ext>
              </a:extLst>
            </p:cNvPr>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0" name="Freeform 18">
              <a:extLst>
                <a:ext uri="{FF2B5EF4-FFF2-40B4-BE49-F238E27FC236}">
                  <a16:creationId xmlns:a16="http://schemas.microsoft.com/office/drawing/2014/main" id="{AC4EDF06-BA93-4A0B-9238-0627BCECC686}"/>
                </a:ext>
              </a:extLst>
            </p:cNvPr>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1" name="Freeform 19">
              <a:extLst>
                <a:ext uri="{FF2B5EF4-FFF2-40B4-BE49-F238E27FC236}">
                  <a16:creationId xmlns:a16="http://schemas.microsoft.com/office/drawing/2014/main" id="{F451D444-1705-40C5-8E2B-A533E1006458}"/>
                </a:ext>
              </a:extLst>
            </p:cNvPr>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2" name="Freeform 20">
              <a:extLst>
                <a:ext uri="{FF2B5EF4-FFF2-40B4-BE49-F238E27FC236}">
                  <a16:creationId xmlns:a16="http://schemas.microsoft.com/office/drawing/2014/main" id="{F1737E5D-0A85-4294-B04D-507D62A731EF}"/>
                </a:ext>
              </a:extLst>
            </p:cNvPr>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3" name="Freeform 21">
              <a:extLst>
                <a:ext uri="{FF2B5EF4-FFF2-40B4-BE49-F238E27FC236}">
                  <a16:creationId xmlns:a16="http://schemas.microsoft.com/office/drawing/2014/main" id="{685514C4-1357-4275-9E32-F0126810A6EE}"/>
                </a:ext>
              </a:extLst>
            </p:cNvPr>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4" name="Freeform 22">
              <a:extLst>
                <a:ext uri="{FF2B5EF4-FFF2-40B4-BE49-F238E27FC236}">
                  <a16:creationId xmlns:a16="http://schemas.microsoft.com/office/drawing/2014/main" id="{CEEA0E85-4234-4C68-AD66-F86EB669766D}"/>
                </a:ext>
              </a:extLst>
            </p:cNvPr>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5" name="Freeform 23">
              <a:extLst>
                <a:ext uri="{FF2B5EF4-FFF2-40B4-BE49-F238E27FC236}">
                  <a16:creationId xmlns:a16="http://schemas.microsoft.com/office/drawing/2014/main" id="{7E31539D-E727-41EB-8026-716882760862}"/>
                </a:ext>
              </a:extLst>
            </p:cNvPr>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sp>
          <p:nvSpPr>
            <p:cNvPr id="166" name="Freeform 24">
              <a:extLst>
                <a:ext uri="{FF2B5EF4-FFF2-40B4-BE49-F238E27FC236}">
                  <a16:creationId xmlns:a16="http://schemas.microsoft.com/office/drawing/2014/main" id="{8FDB2E5B-9B34-4268-A8D8-8FC5E23AFC6E}"/>
                </a:ext>
              </a:extLst>
            </p:cNvPr>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tx2">
                  <a:lumMod val="60000"/>
                  <a:lumOff val="40000"/>
                </a:schemeClr>
              </a:solidFill>
              <a:prstDash val="solid"/>
              <a:round/>
              <a:headEnd type="none" w="med" len="med"/>
              <a:tailEnd type="none" w="med" len="med"/>
            </a:ln>
          </p:spPr>
          <p:txBody>
            <a:bodyPr wrap="none"/>
            <a:lstStyle/>
            <a:p>
              <a:pPr algn="ctr"/>
              <a:endParaRPr lang="ru-RU" sz="1100" dirty="0">
                <a:solidFill>
                  <a:prstClr val="black">
                    <a:lumMod val="65000"/>
                    <a:lumOff val="35000"/>
                  </a:prstClr>
                </a:solidFill>
                <a:cs typeface="Arial" pitchFamily="34" charset="0"/>
              </a:endParaRPr>
            </a:p>
          </p:txBody>
        </p:sp>
      </p:grpSp>
      <p:pic>
        <p:nvPicPr>
          <p:cNvPr id="169" name="Рисунок 168">
            <a:extLst>
              <a:ext uri="{FF2B5EF4-FFF2-40B4-BE49-F238E27FC236}">
                <a16:creationId xmlns:a16="http://schemas.microsoft.com/office/drawing/2014/main" id="{46DD2F19-0583-4C7D-8447-3024C5800A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75858" y="5162986"/>
            <a:ext cx="215009" cy="215009"/>
          </a:xfrm>
          <a:prstGeom prst="rect">
            <a:avLst/>
          </a:prstGeom>
        </p:spPr>
      </p:pic>
      <p:pic>
        <p:nvPicPr>
          <p:cNvPr id="170" name="Рисунок 169">
            <a:extLst>
              <a:ext uri="{FF2B5EF4-FFF2-40B4-BE49-F238E27FC236}">
                <a16:creationId xmlns:a16="http://schemas.microsoft.com/office/drawing/2014/main" id="{12AE171B-8097-4736-A7BA-EEFB3B0E9D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9002" y="5127277"/>
            <a:ext cx="215009" cy="215009"/>
          </a:xfrm>
          <a:prstGeom prst="rect">
            <a:avLst/>
          </a:prstGeom>
        </p:spPr>
      </p:pic>
      <p:pic>
        <p:nvPicPr>
          <p:cNvPr id="171" name="Рисунок 170">
            <a:extLst>
              <a:ext uri="{FF2B5EF4-FFF2-40B4-BE49-F238E27FC236}">
                <a16:creationId xmlns:a16="http://schemas.microsoft.com/office/drawing/2014/main" id="{49B9BFFF-2629-40EA-8A6B-1577548C227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441584" y="4137524"/>
            <a:ext cx="271759" cy="272095"/>
          </a:xfrm>
          <a:prstGeom prst="rect">
            <a:avLst/>
          </a:prstGeom>
        </p:spPr>
      </p:pic>
      <p:pic>
        <p:nvPicPr>
          <p:cNvPr id="172" name="Рисунок 171">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3774749" y="4332892"/>
            <a:ext cx="271759" cy="272095"/>
          </a:xfrm>
          <a:prstGeom prst="rect">
            <a:avLst/>
          </a:prstGeom>
        </p:spPr>
      </p:pic>
      <p:pic>
        <p:nvPicPr>
          <p:cNvPr id="173" name="Рисунок 172">
            <a:extLst>
              <a:ext uri="{FF2B5EF4-FFF2-40B4-BE49-F238E27FC236}">
                <a16:creationId xmlns:a16="http://schemas.microsoft.com/office/drawing/2014/main" id="{90191833-5B5C-4EE5-B0D2-DFA84E564E8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3311" t="25037" r="19830" b="18941"/>
          <a:stretch/>
        </p:blipFill>
        <p:spPr>
          <a:xfrm>
            <a:off x="4954930" y="4917146"/>
            <a:ext cx="221795" cy="218528"/>
          </a:xfrm>
          <a:prstGeom prst="rect">
            <a:avLst/>
          </a:prstGeom>
        </p:spPr>
      </p:pic>
      <p:pic>
        <p:nvPicPr>
          <p:cNvPr id="17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90744" y="633985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75" name="TextBox 174">
            <a:extLst>
              <a:ext uri="{FF2B5EF4-FFF2-40B4-BE49-F238E27FC236}">
                <a16:creationId xmlns:a16="http://schemas.microsoft.com/office/drawing/2014/main" id="{5B48289E-8167-4CCF-B694-1BBE37E1EB45}"/>
              </a:ext>
            </a:extLst>
          </p:cNvPr>
          <p:cNvSpPr txBox="1"/>
          <p:nvPr/>
        </p:nvSpPr>
        <p:spPr>
          <a:xfrm>
            <a:off x="5631215" y="6479953"/>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Extension Centers</a:t>
            </a:r>
            <a:endParaRPr lang="ru-RU" sz="1400" b="1" dirty="0">
              <a:solidFill>
                <a:schemeClr val="accent1">
                  <a:lumMod val="50000"/>
                </a:schemeClr>
              </a:solidFill>
              <a:latin typeface="Arial Narrow" panose="020B0606020202030204" pitchFamily="34" charset="0"/>
            </a:endParaRPr>
          </a:p>
        </p:txBody>
      </p:sp>
      <p:pic>
        <p:nvPicPr>
          <p:cNvPr id="1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9189" y="128127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4895" y="43405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80026" y="417066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2104" y="472484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15187" y="446386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21901" y="405755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36498" y="271727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591" y="1522369"/>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184" name="Рисунок 183">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0472" y="5669017"/>
            <a:ext cx="286980" cy="188638"/>
          </a:xfrm>
          <a:prstGeom prst="rect">
            <a:avLst/>
          </a:prstGeom>
          <a:effectLst>
            <a:innerShdw blurRad="63500" dist="50800" dir="2700000">
              <a:prstClr val="black">
                <a:alpha val="50000"/>
              </a:prstClr>
            </a:innerShdw>
          </a:effectLst>
        </p:spPr>
      </p:pic>
      <p:pic>
        <p:nvPicPr>
          <p:cNvPr id="185" name="Рисунок 184">
            <a:extLst>
              <a:ext uri="{FF2B5EF4-FFF2-40B4-BE49-F238E27FC236}">
                <a16:creationId xmlns:a16="http://schemas.microsoft.com/office/drawing/2014/main" id="{D701FF58-55E2-474B-B652-425D6328AA3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425" t="14795" r="27630" b="39203"/>
          <a:stretch/>
        </p:blipFill>
        <p:spPr>
          <a:xfrm>
            <a:off x="2681031" y="5645271"/>
            <a:ext cx="271759" cy="272095"/>
          </a:xfrm>
          <a:prstGeom prst="rect">
            <a:avLst/>
          </a:prstGeom>
        </p:spPr>
      </p:pic>
      <p:pic>
        <p:nvPicPr>
          <p:cNvPr id="186" name="Рисунок 185">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307183" y="6188915"/>
            <a:ext cx="329349" cy="211885"/>
          </a:xfrm>
          <a:prstGeom prst="rect">
            <a:avLst/>
          </a:prstGeom>
        </p:spPr>
      </p:pic>
      <p:pic>
        <p:nvPicPr>
          <p:cNvPr id="1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38627" y="2081086"/>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188" name="TextBox 187">
            <a:extLst>
              <a:ext uri="{FF2B5EF4-FFF2-40B4-BE49-F238E27FC236}">
                <a16:creationId xmlns:a16="http://schemas.microsoft.com/office/drawing/2014/main" id="{5B48289E-8167-4CCF-B694-1BBE37E1EB45}"/>
              </a:ext>
            </a:extLst>
          </p:cNvPr>
          <p:cNvSpPr txBox="1"/>
          <p:nvPr/>
        </p:nvSpPr>
        <p:spPr>
          <a:xfrm>
            <a:off x="7796825" y="5571506"/>
            <a:ext cx="1727793" cy="738664"/>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Information and consulting centers (163 total</a:t>
            </a:r>
            <a:r>
              <a:rPr lang="ru-RU" sz="1400" b="1" dirty="0">
                <a:solidFill>
                  <a:schemeClr val="accent1">
                    <a:lumMod val="50000"/>
                  </a:schemeClr>
                </a:solidFill>
                <a:latin typeface="Arial Narrow" panose="020B0606020202030204" pitchFamily="34" charset="0"/>
              </a:rPr>
              <a:t>)</a:t>
            </a:r>
          </a:p>
        </p:txBody>
      </p:sp>
      <p:sp>
        <p:nvSpPr>
          <p:cNvPr id="189" name="TextBox 188">
            <a:extLst>
              <a:ext uri="{FF2B5EF4-FFF2-40B4-BE49-F238E27FC236}">
                <a16:creationId xmlns:a16="http://schemas.microsoft.com/office/drawing/2014/main" id="{5B48289E-8167-4CCF-B694-1BBE37E1EB45}"/>
              </a:ext>
            </a:extLst>
          </p:cNvPr>
          <p:cNvSpPr txBox="1"/>
          <p:nvPr/>
        </p:nvSpPr>
        <p:spPr>
          <a:xfrm>
            <a:off x="7658056" y="5687441"/>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0" name="TextBox 189">
            <a:extLst>
              <a:ext uri="{FF2B5EF4-FFF2-40B4-BE49-F238E27FC236}">
                <a16:creationId xmlns:a16="http://schemas.microsoft.com/office/drawing/2014/main" id="{5B48289E-8167-4CCF-B694-1BBE37E1EB45}"/>
              </a:ext>
            </a:extLst>
          </p:cNvPr>
          <p:cNvSpPr txBox="1"/>
          <p:nvPr/>
        </p:nvSpPr>
        <p:spPr>
          <a:xfrm>
            <a:off x="722101" y="5595040"/>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cattle breeding </a:t>
            </a:r>
            <a:endParaRPr lang="ru-RU" sz="1200" b="1" dirty="0">
              <a:solidFill>
                <a:schemeClr val="accent1">
                  <a:lumMod val="50000"/>
                </a:schemeClr>
              </a:solidFill>
              <a:latin typeface="Arial Narrow" panose="020B0606020202030204" pitchFamily="34" charset="0"/>
            </a:endParaRPr>
          </a:p>
        </p:txBody>
      </p:sp>
      <p:sp>
        <p:nvSpPr>
          <p:cNvPr id="191" name="TextBox 190">
            <a:extLst>
              <a:ext uri="{FF2B5EF4-FFF2-40B4-BE49-F238E27FC236}">
                <a16:creationId xmlns:a16="http://schemas.microsoft.com/office/drawing/2014/main" id="{5B48289E-8167-4CCF-B694-1BBE37E1EB45}"/>
              </a:ext>
            </a:extLst>
          </p:cNvPr>
          <p:cNvSpPr txBox="1"/>
          <p:nvPr/>
        </p:nvSpPr>
        <p:spPr>
          <a:xfrm>
            <a:off x="2951437" y="5597753"/>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rice growing </a:t>
            </a:r>
            <a:endParaRPr lang="ru-RU" sz="1200" b="1" dirty="0">
              <a:solidFill>
                <a:schemeClr val="accent1">
                  <a:lumMod val="50000"/>
                </a:schemeClr>
              </a:solidFill>
              <a:latin typeface="Arial Narrow" panose="020B0606020202030204" pitchFamily="34" charset="0"/>
            </a:endParaRPr>
          </a:p>
        </p:txBody>
      </p:sp>
      <p:sp>
        <p:nvSpPr>
          <p:cNvPr id="192" name="TextBox 191">
            <a:extLst>
              <a:ext uri="{FF2B5EF4-FFF2-40B4-BE49-F238E27FC236}">
                <a16:creationId xmlns:a16="http://schemas.microsoft.com/office/drawing/2014/main" id="{5B48289E-8167-4CCF-B694-1BBE37E1EB45}"/>
              </a:ext>
            </a:extLst>
          </p:cNvPr>
          <p:cNvSpPr txBox="1"/>
          <p:nvPr/>
        </p:nvSpPr>
        <p:spPr>
          <a:xfrm>
            <a:off x="721055" y="614981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sheep breeding </a:t>
            </a:r>
            <a:endParaRPr lang="ru-RU" sz="1200" b="1" dirty="0">
              <a:solidFill>
                <a:schemeClr val="accent1">
                  <a:lumMod val="50000"/>
                </a:schemeClr>
              </a:solidFill>
              <a:latin typeface="Arial Narrow" panose="020B0606020202030204" pitchFamily="34" charset="0"/>
            </a:endParaRPr>
          </a:p>
        </p:txBody>
      </p:sp>
      <p:pic>
        <p:nvPicPr>
          <p:cNvPr id="193" name="Рисунок 19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07567" y="5652418"/>
            <a:ext cx="196508" cy="204547"/>
          </a:xfrm>
          <a:prstGeom prst="rect">
            <a:avLst/>
          </a:prstGeom>
        </p:spPr>
      </p:pic>
      <p:sp>
        <p:nvSpPr>
          <p:cNvPr id="194" name="TextBox 193">
            <a:extLst>
              <a:ext uri="{FF2B5EF4-FFF2-40B4-BE49-F238E27FC236}">
                <a16:creationId xmlns:a16="http://schemas.microsoft.com/office/drawing/2014/main" id="{5B48289E-8167-4CCF-B694-1BBE37E1EB45}"/>
              </a:ext>
            </a:extLst>
          </p:cNvPr>
          <p:cNvSpPr txBox="1"/>
          <p:nvPr/>
        </p:nvSpPr>
        <p:spPr>
          <a:xfrm>
            <a:off x="5702994" y="5582892"/>
            <a:ext cx="1913553"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Extension centers in </a:t>
            </a:r>
            <a:r>
              <a:rPr lang="en-US" sz="1200" b="1" dirty="0" err="1">
                <a:solidFill>
                  <a:schemeClr val="accent1">
                    <a:lumMod val="50000"/>
                  </a:schemeClr>
                </a:solidFill>
                <a:latin typeface="Arial Narrow" panose="020B0606020202030204" pitchFamily="34" charset="0"/>
              </a:rPr>
              <a:t>pomiculture</a:t>
            </a:r>
            <a:r>
              <a:rPr lang="en-US" sz="1200" b="1" dirty="0">
                <a:solidFill>
                  <a:schemeClr val="accent1">
                    <a:lumMod val="50000"/>
                  </a:schemeClr>
                </a:solidFill>
                <a:latin typeface="Arial Narrow" panose="020B0606020202030204" pitchFamily="34" charset="0"/>
              </a:rPr>
              <a:t> </a:t>
            </a:r>
            <a:endParaRPr lang="ru-RU" sz="1200" b="1" dirty="0">
              <a:solidFill>
                <a:schemeClr val="accent1">
                  <a:lumMod val="50000"/>
                </a:schemeClr>
              </a:solidFill>
              <a:latin typeface="Arial Narrow" panose="020B0606020202030204" pitchFamily="34" charset="0"/>
            </a:endParaRPr>
          </a:p>
        </p:txBody>
      </p:sp>
      <p:pic>
        <p:nvPicPr>
          <p:cNvPr id="195" name="Рисунок 19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2700873" y="6238820"/>
            <a:ext cx="209580" cy="213924"/>
          </a:xfrm>
          <a:prstGeom prst="rect">
            <a:avLst/>
          </a:prstGeom>
        </p:spPr>
      </p:pic>
      <p:sp>
        <p:nvSpPr>
          <p:cNvPr id="196" name="TextBox 195">
            <a:extLst>
              <a:ext uri="{FF2B5EF4-FFF2-40B4-BE49-F238E27FC236}">
                <a16:creationId xmlns:a16="http://schemas.microsoft.com/office/drawing/2014/main" id="{5B48289E-8167-4CCF-B694-1BBE37E1EB45}"/>
              </a:ext>
            </a:extLst>
          </p:cNvPr>
          <p:cNvSpPr txBox="1"/>
          <p:nvPr/>
        </p:nvSpPr>
        <p:spPr>
          <a:xfrm>
            <a:off x="2951652" y="6164671"/>
            <a:ext cx="1841562" cy="461665"/>
          </a:xfrm>
          <a:prstGeom prst="rect">
            <a:avLst/>
          </a:prstGeom>
          <a:noFill/>
        </p:spPr>
        <p:txBody>
          <a:bodyPr wrap="square" rtlCol="0">
            <a:spAutoFit/>
          </a:bodyPr>
          <a:lstStyle/>
          <a:p>
            <a:r>
              <a:rPr lang="en-US" sz="1200" b="1" dirty="0">
                <a:solidFill>
                  <a:schemeClr val="accent1">
                    <a:lumMod val="50000"/>
                  </a:schemeClr>
                </a:solidFill>
                <a:latin typeface="Arial Narrow" panose="020B0606020202030204" pitchFamily="34" charset="0"/>
              </a:rPr>
              <a:t>Demonstration sites in apiculture (beekeeping)</a:t>
            </a:r>
            <a:endParaRPr lang="ru-RU" sz="1200" b="1" dirty="0">
              <a:solidFill>
                <a:schemeClr val="accent1">
                  <a:lumMod val="50000"/>
                </a:schemeClr>
              </a:solidFill>
              <a:latin typeface="Arial Narrow" panose="020B0606020202030204" pitchFamily="34" charset="0"/>
            </a:endParaRPr>
          </a:p>
        </p:txBody>
      </p:sp>
      <p:sp>
        <p:nvSpPr>
          <p:cNvPr id="197" name="TextBox 196">
            <a:extLst>
              <a:ext uri="{FF2B5EF4-FFF2-40B4-BE49-F238E27FC236}">
                <a16:creationId xmlns:a16="http://schemas.microsoft.com/office/drawing/2014/main" id="{5B48289E-8167-4CCF-B694-1BBE37E1EB45}"/>
              </a:ext>
            </a:extLst>
          </p:cNvPr>
          <p:cNvSpPr txBox="1"/>
          <p:nvPr/>
        </p:nvSpPr>
        <p:spPr>
          <a:xfrm>
            <a:off x="641420" y="5582368"/>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8" name="TextBox 197">
            <a:extLst>
              <a:ext uri="{FF2B5EF4-FFF2-40B4-BE49-F238E27FC236}">
                <a16:creationId xmlns:a16="http://schemas.microsoft.com/office/drawing/2014/main" id="{5B48289E-8167-4CCF-B694-1BBE37E1EB45}"/>
              </a:ext>
            </a:extLst>
          </p:cNvPr>
          <p:cNvSpPr txBox="1"/>
          <p:nvPr/>
        </p:nvSpPr>
        <p:spPr>
          <a:xfrm>
            <a:off x="2855353" y="615230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199" name="TextBox 198">
            <a:extLst>
              <a:ext uri="{FF2B5EF4-FFF2-40B4-BE49-F238E27FC236}">
                <a16:creationId xmlns:a16="http://schemas.microsoft.com/office/drawing/2014/main" id="{5B48289E-8167-4CCF-B694-1BBE37E1EB45}"/>
              </a:ext>
            </a:extLst>
          </p:cNvPr>
          <p:cNvSpPr txBox="1"/>
          <p:nvPr/>
        </p:nvSpPr>
        <p:spPr>
          <a:xfrm>
            <a:off x="5602767" y="5567655"/>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0" name="TextBox 199">
            <a:extLst>
              <a:ext uri="{FF2B5EF4-FFF2-40B4-BE49-F238E27FC236}">
                <a16:creationId xmlns:a16="http://schemas.microsoft.com/office/drawing/2014/main" id="{5B48289E-8167-4CCF-B694-1BBE37E1EB45}"/>
              </a:ext>
            </a:extLst>
          </p:cNvPr>
          <p:cNvSpPr txBox="1"/>
          <p:nvPr/>
        </p:nvSpPr>
        <p:spPr>
          <a:xfrm>
            <a:off x="585396" y="6121619"/>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sp>
        <p:nvSpPr>
          <p:cNvPr id="201" name="TextBox 200">
            <a:extLst>
              <a:ext uri="{FF2B5EF4-FFF2-40B4-BE49-F238E27FC236}">
                <a16:creationId xmlns:a16="http://schemas.microsoft.com/office/drawing/2014/main" id="{5B48289E-8167-4CCF-B694-1BBE37E1EB45}"/>
              </a:ext>
            </a:extLst>
          </p:cNvPr>
          <p:cNvSpPr txBox="1"/>
          <p:nvPr/>
        </p:nvSpPr>
        <p:spPr>
          <a:xfrm>
            <a:off x="2874333" y="5609660"/>
            <a:ext cx="232385" cy="307706"/>
          </a:xfrm>
          <a:prstGeom prst="rect">
            <a:avLst/>
          </a:prstGeom>
          <a:noFill/>
        </p:spPr>
        <p:txBody>
          <a:bodyPr wrap="square" rtlCol="0">
            <a:spAutoFit/>
          </a:bodyPr>
          <a:lstStyle/>
          <a:p>
            <a:r>
              <a:rPr lang="ru-RU" sz="1400" b="1" dirty="0">
                <a:solidFill>
                  <a:schemeClr val="accent1">
                    <a:lumMod val="50000"/>
                  </a:schemeClr>
                </a:solidFill>
                <a:latin typeface="Arial Narrow" panose="020B0606020202030204" pitchFamily="34" charset="0"/>
              </a:rPr>
              <a:t>-</a:t>
            </a:r>
          </a:p>
        </p:txBody>
      </p:sp>
      <p:pic>
        <p:nvPicPr>
          <p:cNvPr id="202" name="Рисунок 20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312331" y="5642152"/>
            <a:ext cx="375668" cy="375668"/>
          </a:xfrm>
          <a:prstGeom prst="rect">
            <a:avLst/>
          </a:prstGeom>
          <a:effectLst>
            <a:innerShdw blurRad="63500" dist="50800" dir="2700000">
              <a:prstClr val="black">
                <a:alpha val="50000"/>
              </a:prstClr>
            </a:innerShdw>
          </a:effectLst>
        </p:spPr>
      </p:pic>
      <p:pic>
        <p:nvPicPr>
          <p:cNvPr id="203" name="Рисунок 20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365757" y="3666662"/>
            <a:ext cx="161128" cy="161128"/>
          </a:xfrm>
          <a:prstGeom prst="rect">
            <a:avLst/>
          </a:prstGeom>
          <a:effectLst>
            <a:innerShdw blurRad="63500" dist="50800" dir="2700000">
              <a:prstClr val="black">
                <a:alpha val="50000"/>
              </a:prstClr>
            </a:innerShdw>
          </a:effectLst>
        </p:spPr>
      </p:pic>
      <p:pic>
        <p:nvPicPr>
          <p:cNvPr id="204" name="Рисунок 20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25713" y="3285017"/>
            <a:ext cx="153247" cy="153247"/>
          </a:xfrm>
          <a:prstGeom prst="rect">
            <a:avLst/>
          </a:prstGeom>
          <a:effectLst>
            <a:innerShdw blurRad="63500" dist="50800" dir="2700000">
              <a:prstClr val="black">
                <a:alpha val="50000"/>
              </a:prstClr>
            </a:innerShdw>
          </a:effectLst>
        </p:spPr>
      </p:pic>
      <p:pic>
        <p:nvPicPr>
          <p:cNvPr id="205" name="Рисунок 20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288338" y="2997052"/>
            <a:ext cx="153247" cy="153247"/>
          </a:xfrm>
          <a:prstGeom prst="rect">
            <a:avLst/>
          </a:prstGeom>
          <a:effectLst>
            <a:innerShdw blurRad="63500" dist="50800" dir="2700000">
              <a:prstClr val="black">
                <a:alpha val="50000"/>
              </a:prstClr>
            </a:innerShdw>
          </a:effectLst>
        </p:spPr>
      </p:pic>
      <p:pic>
        <p:nvPicPr>
          <p:cNvPr id="206" name="Рисунок 20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928381" y="3924331"/>
            <a:ext cx="153247" cy="153247"/>
          </a:xfrm>
          <a:prstGeom prst="rect">
            <a:avLst/>
          </a:prstGeom>
          <a:effectLst>
            <a:innerShdw blurRad="63500" dist="50800" dir="2700000">
              <a:prstClr val="black">
                <a:alpha val="50000"/>
              </a:prstClr>
            </a:innerShdw>
          </a:effectLst>
        </p:spPr>
      </p:pic>
      <p:pic>
        <p:nvPicPr>
          <p:cNvPr id="207" name="Рисунок 20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441584" y="3557217"/>
            <a:ext cx="153247" cy="153247"/>
          </a:xfrm>
          <a:prstGeom prst="rect">
            <a:avLst/>
          </a:prstGeom>
          <a:effectLst>
            <a:innerShdw blurRad="63500" dist="50800" dir="2700000">
              <a:prstClr val="black">
                <a:alpha val="50000"/>
              </a:prstClr>
            </a:innerShdw>
          </a:effectLst>
        </p:spPr>
      </p:pic>
      <p:pic>
        <p:nvPicPr>
          <p:cNvPr id="208" name="Рисунок 20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382207" y="4499606"/>
            <a:ext cx="153247" cy="153247"/>
          </a:xfrm>
          <a:prstGeom prst="rect">
            <a:avLst/>
          </a:prstGeom>
          <a:effectLst>
            <a:innerShdw blurRad="63500" dist="50800" dir="2700000">
              <a:prstClr val="black">
                <a:alpha val="50000"/>
              </a:prstClr>
            </a:innerShdw>
          </a:effectLst>
        </p:spPr>
      </p:pic>
      <p:pic>
        <p:nvPicPr>
          <p:cNvPr id="209" name="Рисунок 20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72565" y="3878132"/>
            <a:ext cx="153247" cy="153247"/>
          </a:xfrm>
          <a:prstGeom prst="rect">
            <a:avLst/>
          </a:prstGeom>
          <a:effectLst>
            <a:innerShdw blurRad="63500" dist="50800" dir="2700000">
              <a:prstClr val="black">
                <a:alpha val="50000"/>
              </a:prstClr>
            </a:innerShdw>
          </a:effectLst>
        </p:spPr>
      </p:pic>
      <p:pic>
        <p:nvPicPr>
          <p:cNvPr id="210" name="Рисунок 20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515175" y="4451740"/>
            <a:ext cx="153247" cy="153247"/>
          </a:xfrm>
          <a:prstGeom prst="rect">
            <a:avLst/>
          </a:prstGeom>
          <a:effectLst>
            <a:innerShdw blurRad="63500" dist="50800" dir="2700000">
              <a:prstClr val="black">
                <a:alpha val="50000"/>
              </a:prstClr>
            </a:innerShdw>
          </a:effectLst>
        </p:spPr>
      </p:pic>
      <p:pic>
        <p:nvPicPr>
          <p:cNvPr id="211" name="Рисунок 21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26996" y="2781078"/>
            <a:ext cx="153247" cy="153247"/>
          </a:xfrm>
          <a:prstGeom prst="rect">
            <a:avLst/>
          </a:prstGeom>
          <a:effectLst>
            <a:innerShdw blurRad="63500" dist="50800" dir="2700000">
              <a:prstClr val="black">
                <a:alpha val="50000"/>
              </a:prstClr>
            </a:innerShdw>
          </a:effectLst>
        </p:spPr>
      </p:pic>
      <p:pic>
        <p:nvPicPr>
          <p:cNvPr id="212" name="Рисунок 21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52234" y="2421121"/>
            <a:ext cx="153247" cy="153247"/>
          </a:xfrm>
          <a:prstGeom prst="rect">
            <a:avLst/>
          </a:prstGeom>
          <a:effectLst>
            <a:innerShdw blurRad="63500" dist="50800" dir="2700000">
              <a:prstClr val="black">
                <a:alpha val="50000"/>
              </a:prstClr>
            </a:innerShdw>
          </a:effectLst>
        </p:spPr>
      </p:pic>
      <p:pic>
        <p:nvPicPr>
          <p:cNvPr id="213" name="Рисунок 21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783013" y="2277138"/>
            <a:ext cx="153247" cy="153247"/>
          </a:xfrm>
          <a:prstGeom prst="rect">
            <a:avLst/>
          </a:prstGeom>
          <a:effectLst>
            <a:innerShdw blurRad="63500" dist="50800" dir="2700000">
              <a:prstClr val="black">
                <a:alpha val="50000"/>
              </a:prstClr>
            </a:innerShdw>
          </a:effectLst>
        </p:spPr>
      </p:pic>
      <p:pic>
        <p:nvPicPr>
          <p:cNvPr id="214" name="Рисунок 21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86953" y="1485234"/>
            <a:ext cx="153247" cy="153247"/>
          </a:xfrm>
          <a:prstGeom prst="rect">
            <a:avLst/>
          </a:prstGeom>
          <a:effectLst>
            <a:innerShdw blurRad="63500" dist="50800" dir="2700000">
              <a:prstClr val="black">
                <a:alpha val="50000"/>
              </a:prstClr>
            </a:innerShdw>
          </a:effectLst>
        </p:spPr>
      </p:pic>
      <p:pic>
        <p:nvPicPr>
          <p:cNvPr id="215" name="Рисунок 2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96216" y="3285017"/>
            <a:ext cx="153247" cy="153247"/>
          </a:xfrm>
          <a:prstGeom prst="rect">
            <a:avLst/>
          </a:prstGeom>
          <a:effectLst>
            <a:innerShdw blurRad="63500" dist="50800" dir="2700000">
              <a:prstClr val="black">
                <a:alpha val="50000"/>
              </a:prstClr>
            </a:innerShdw>
          </a:effectLst>
        </p:spPr>
      </p:pic>
      <p:pic>
        <p:nvPicPr>
          <p:cNvPr id="216" name="Рисунок 21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862883" y="3563719"/>
            <a:ext cx="153247" cy="153247"/>
          </a:xfrm>
          <a:prstGeom prst="rect">
            <a:avLst/>
          </a:prstGeom>
          <a:effectLst>
            <a:innerShdw blurRad="63500" dist="50800" dir="2700000">
              <a:prstClr val="black">
                <a:alpha val="50000"/>
              </a:prstClr>
            </a:innerShdw>
          </a:effectLst>
        </p:spPr>
      </p:pic>
      <p:pic>
        <p:nvPicPr>
          <p:cNvPr id="217" name="Рисунок 21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98771" y="3644974"/>
            <a:ext cx="153247" cy="153247"/>
          </a:xfrm>
          <a:prstGeom prst="rect">
            <a:avLst/>
          </a:prstGeom>
          <a:effectLst>
            <a:innerShdw blurRad="63500" dist="50800" dir="2700000">
              <a:prstClr val="black">
                <a:alpha val="50000"/>
              </a:prstClr>
            </a:innerShdw>
          </a:effectLst>
        </p:spPr>
      </p:pic>
      <p:pic>
        <p:nvPicPr>
          <p:cNvPr id="218" name="Рисунок 2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46693" y="3357008"/>
            <a:ext cx="153247" cy="153247"/>
          </a:xfrm>
          <a:prstGeom prst="rect">
            <a:avLst/>
          </a:prstGeom>
          <a:effectLst>
            <a:innerShdw blurRad="63500" dist="50800" dir="2700000">
              <a:prstClr val="black">
                <a:alpha val="50000"/>
              </a:prstClr>
            </a:innerShdw>
          </a:effectLst>
        </p:spPr>
      </p:pic>
      <p:pic>
        <p:nvPicPr>
          <p:cNvPr id="219" name="Рисунок 2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80026" y="2565104"/>
            <a:ext cx="153247" cy="153247"/>
          </a:xfrm>
          <a:prstGeom prst="rect">
            <a:avLst/>
          </a:prstGeom>
          <a:effectLst>
            <a:innerShdw blurRad="63500" dist="50800" dir="2700000">
              <a:prstClr val="black">
                <a:alpha val="50000"/>
              </a:prstClr>
            </a:innerShdw>
          </a:effectLst>
        </p:spPr>
      </p:pic>
      <p:pic>
        <p:nvPicPr>
          <p:cNvPr id="220" name="Рисунок 2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90675" y="2853069"/>
            <a:ext cx="153247" cy="153247"/>
          </a:xfrm>
          <a:prstGeom prst="rect">
            <a:avLst/>
          </a:prstGeom>
          <a:effectLst>
            <a:innerShdw blurRad="63500" dist="50800" dir="2700000">
              <a:prstClr val="black">
                <a:alpha val="50000"/>
              </a:prstClr>
            </a:innerShdw>
          </a:effectLst>
        </p:spPr>
      </p:pic>
      <p:pic>
        <p:nvPicPr>
          <p:cNvPr id="221" name="Рисунок 2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952017" y="1907918"/>
            <a:ext cx="153247" cy="153247"/>
          </a:xfrm>
          <a:prstGeom prst="rect">
            <a:avLst/>
          </a:prstGeom>
          <a:effectLst>
            <a:innerShdw blurRad="63500" dist="50800" dir="2700000">
              <a:prstClr val="black">
                <a:alpha val="50000"/>
              </a:prstClr>
            </a:innerShdw>
          </a:effectLst>
        </p:spPr>
      </p:pic>
      <p:pic>
        <p:nvPicPr>
          <p:cNvPr id="222" name="Рисунок 2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808034" y="2205147"/>
            <a:ext cx="153247" cy="153247"/>
          </a:xfrm>
          <a:prstGeom prst="rect">
            <a:avLst/>
          </a:prstGeom>
          <a:effectLst>
            <a:innerShdw blurRad="63500" dist="50800" dir="2700000">
              <a:prstClr val="black">
                <a:alpha val="50000"/>
              </a:prstClr>
            </a:innerShdw>
          </a:effectLst>
        </p:spPr>
      </p:pic>
      <p:pic>
        <p:nvPicPr>
          <p:cNvPr id="223" name="Рисунок 22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54788" y="1485234"/>
            <a:ext cx="153247" cy="153247"/>
          </a:xfrm>
          <a:prstGeom prst="rect">
            <a:avLst/>
          </a:prstGeom>
          <a:effectLst>
            <a:innerShdw blurRad="63500" dist="50800" dir="2700000">
              <a:prstClr val="black">
                <a:alpha val="50000"/>
              </a:prstClr>
            </a:innerShdw>
          </a:effectLst>
        </p:spPr>
      </p:pic>
      <p:pic>
        <p:nvPicPr>
          <p:cNvPr id="224" name="Рисунок 22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80289" y="1569207"/>
            <a:ext cx="153247" cy="153247"/>
          </a:xfrm>
          <a:prstGeom prst="rect">
            <a:avLst/>
          </a:prstGeom>
          <a:effectLst>
            <a:innerShdw blurRad="63500" dist="50800" dir="2700000">
              <a:prstClr val="black">
                <a:alpha val="50000"/>
              </a:prstClr>
            </a:innerShdw>
          </a:effectLst>
        </p:spPr>
      </p:pic>
      <p:pic>
        <p:nvPicPr>
          <p:cNvPr id="225" name="Рисунок 22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8684" y="1403979"/>
            <a:ext cx="153247" cy="153247"/>
          </a:xfrm>
          <a:prstGeom prst="rect">
            <a:avLst/>
          </a:prstGeom>
          <a:effectLst>
            <a:innerShdw blurRad="63500" dist="50800" dir="2700000">
              <a:prstClr val="black">
                <a:alpha val="50000"/>
              </a:prstClr>
            </a:innerShdw>
          </a:effectLst>
        </p:spPr>
      </p:pic>
      <p:pic>
        <p:nvPicPr>
          <p:cNvPr id="226" name="Рисунок 22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671049" y="2267875"/>
            <a:ext cx="153247" cy="153247"/>
          </a:xfrm>
          <a:prstGeom prst="rect">
            <a:avLst/>
          </a:prstGeom>
          <a:effectLst>
            <a:innerShdw blurRad="63500" dist="50800" dir="2700000">
              <a:prstClr val="black">
                <a:alpha val="50000"/>
              </a:prstClr>
            </a:innerShdw>
          </a:effectLst>
        </p:spPr>
      </p:pic>
      <p:pic>
        <p:nvPicPr>
          <p:cNvPr id="227" name="Рисунок 22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383965" y="1989173"/>
            <a:ext cx="153247" cy="153247"/>
          </a:xfrm>
          <a:prstGeom prst="rect">
            <a:avLst/>
          </a:prstGeom>
          <a:effectLst>
            <a:innerShdw blurRad="63500" dist="50800" dir="2700000">
              <a:prstClr val="black">
                <a:alpha val="50000"/>
              </a:prstClr>
            </a:innerShdw>
          </a:effectLst>
        </p:spPr>
      </p:pic>
      <p:pic>
        <p:nvPicPr>
          <p:cNvPr id="228" name="Рисунок 22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22623" y="2140722"/>
            <a:ext cx="153247" cy="153247"/>
          </a:xfrm>
          <a:prstGeom prst="rect">
            <a:avLst/>
          </a:prstGeom>
          <a:effectLst>
            <a:innerShdw blurRad="63500" dist="50800" dir="2700000">
              <a:prstClr val="black">
                <a:alpha val="50000"/>
              </a:prstClr>
            </a:innerShdw>
          </a:effectLst>
        </p:spPr>
      </p:pic>
      <p:pic>
        <p:nvPicPr>
          <p:cNvPr id="229" name="Рисунок 22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463835" y="2339866"/>
            <a:ext cx="153247" cy="153247"/>
          </a:xfrm>
          <a:prstGeom prst="rect">
            <a:avLst/>
          </a:prstGeom>
          <a:effectLst>
            <a:innerShdw blurRad="63500" dist="50800" dir="2700000">
              <a:prstClr val="black">
                <a:alpha val="50000"/>
              </a:prstClr>
            </a:innerShdw>
          </a:effectLst>
        </p:spPr>
      </p:pic>
      <p:pic>
        <p:nvPicPr>
          <p:cNvPr id="230" name="Рисунок 22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247861" y="2627831"/>
            <a:ext cx="153247" cy="153247"/>
          </a:xfrm>
          <a:prstGeom prst="rect">
            <a:avLst/>
          </a:prstGeom>
          <a:effectLst>
            <a:innerShdw blurRad="63500" dist="50800" dir="2700000">
              <a:prstClr val="black">
                <a:alpha val="50000"/>
              </a:prstClr>
            </a:innerShdw>
          </a:effectLst>
        </p:spPr>
      </p:pic>
      <p:pic>
        <p:nvPicPr>
          <p:cNvPr id="231" name="Рисунок 23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96897" y="2870152"/>
            <a:ext cx="153247" cy="153247"/>
          </a:xfrm>
          <a:prstGeom prst="rect">
            <a:avLst/>
          </a:prstGeom>
          <a:effectLst>
            <a:innerShdw blurRad="63500" dist="50800" dir="2700000">
              <a:prstClr val="black">
                <a:alpha val="50000"/>
              </a:prstClr>
            </a:innerShdw>
          </a:effectLst>
        </p:spPr>
      </p:pic>
      <p:pic>
        <p:nvPicPr>
          <p:cNvPr id="232" name="Рисунок 23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827039" y="2632945"/>
            <a:ext cx="153247" cy="153247"/>
          </a:xfrm>
          <a:prstGeom prst="rect">
            <a:avLst/>
          </a:prstGeom>
          <a:effectLst>
            <a:innerShdw blurRad="63500" dist="50800" dir="2700000">
              <a:prstClr val="black">
                <a:alpha val="50000"/>
              </a:prstClr>
            </a:innerShdw>
          </a:effectLst>
        </p:spPr>
      </p:pic>
      <p:pic>
        <p:nvPicPr>
          <p:cNvPr id="233" name="Рисунок 23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311811" y="3088358"/>
            <a:ext cx="153247" cy="153247"/>
          </a:xfrm>
          <a:prstGeom prst="rect">
            <a:avLst/>
          </a:prstGeom>
          <a:effectLst>
            <a:innerShdw blurRad="63500" dist="50800" dir="2700000">
              <a:prstClr val="black">
                <a:alpha val="50000"/>
              </a:prstClr>
            </a:innerShdw>
          </a:effectLst>
        </p:spPr>
      </p:pic>
      <p:pic>
        <p:nvPicPr>
          <p:cNvPr id="234" name="Рисунок 23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879365" y="3639523"/>
            <a:ext cx="153247" cy="153247"/>
          </a:xfrm>
          <a:prstGeom prst="rect">
            <a:avLst/>
          </a:prstGeom>
          <a:effectLst>
            <a:innerShdw blurRad="63500" dist="50800" dir="2700000">
              <a:prstClr val="black">
                <a:alpha val="50000"/>
              </a:prstClr>
            </a:innerShdw>
          </a:effectLst>
        </p:spPr>
      </p:pic>
      <p:pic>
        <p:nvPicPr>
          <p:cNvPr id="235" name="Рисунок 23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42537" y="4139649"/>
            <a:ext cx="153247" cy="153247"/>
          </a:xfrm>
          <a:prstGeom prst="rect">
            <a:avLst/>
          </a:prstGeom>
          <a:effectLst>
            <a:innerShdw blurRad="63500" dist="50800" dir="2700000">
              <a:prstClr val="black">
                <a:alpha val="50000"/>
              </a:prstClr>
            </a:innerShdw>
          </a:effectLst>
        </p:spPr>
      </p:pic>
      <p:pic>
        <p:nvPicPr>
          <p:cNvPr id="236" name="Рисунок 2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23590" y="3644974"/>
            <a:ext cx="153247" cy="153247"/>
          </a:xfrm>
          <a:prstGeom prst="rect">
            <a:avLst/>
          </a:prstGeom>
          <a:effectLst>
            <a:innerShdw blurRad="63500" dist="50800" dir="2700000">
              <a:prstClr val="black">
                <a:alpha val="50000"/>
              </a:prstClr>
            </a:innerShdw>
          </a:effectLst>
        </p:spPr>
      </p:pic>
      <p:pic>
        <p:nvPicPr>
          <p:cNvPr id="237" name="Рисунок 23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560678" y="4095956"/>
            <a:ext cx="153247" cy="153247"/>
          </a:xfrm>
          <a:prstGeom prst="rect">
            <a:avLst/>
          </a:prstGeom>
          <a:effectLst>
            <a:innerShdw blurRad="63500" dist="50800" dir="2700000">
              <a:prstClr val="black">
                <a:alpha val="50000"/>
              </a:prstClr>
            </a:innerShdw>
          </a:effectLst>
        </p:spPr>
      </p:pic>
      <p:pic>
        <p:nvPicPr>
          <p:cNvPr id="238" name="Рисунок 23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617930" y="4523585"/>
            <a:ext cx="153247" cy="153247"/>
          </a:xfrm>
          <a:prstGeom prst="rect">
            <a:avLst/>
          </a:prstGeom>
          <a:effectLst>
            <a:innerShdw blurRad="63500" dist="50800" dir="2700000">
              <a:prstClr val="black">
                <a:alpha val="50000"/>
              </a:prstClr>
            </a:innerShdw>
          </a:effectLst>
        </p:spPr>
      </p:pic>
      <p:pic>
        <p:nvPicPr>
          <p:cNvPr id="239" name="Рисунок 23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99011" y="4634367"/>
            <a:ext cx="153247" cy="153247"/>
          </a:xfrm>
          <a:prstGeom prst="rect">
            <a:avLst/>
          </a:prstGeom>
          <a:effectLst>
            <a:innerShdw blurRad="63500" dist="50800" dir="2700000">
              <a:prstClr val="black">
                <a:alpha val="50000"/>
              </a:prstClr>
            </a:innerShdw>
          </a:effectLst>
        </p:spPr>
      </p:pic>
      <p:pic>
        <p:nvPicPr>
          <p:cNvPr id="240" name="Рисунок 23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47845" y="4179645"/>
            <a:ext cx="153247" cy="153247"/>
          </a:xfrm>
          <a:prstGeom prst="rect">
            <a:avLst/>
          </a:prstGeom>
          <a:effectLst>
            <a:innerShdw blurRad="63500" dist="50800" dir="2700000">
              <a:prstClr val="black">
                <a:alpha val="50000"/>
              </a:prstClr>
            </a:innerShdw>
          </a:effectLst>
        </p:spPr>
      </p:pic>
      <p:pic>
        <p:nvPicPr>
          <p:cNvPr id="241" name="Рисунок 24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028131" y="5488905"/>
            <a:ext cx="153247" cy="153247"/>
          </a:xfrm>
          <a:prstGeom prst="rect">
            <a:avLst/>
          </a:prstGeom>
          <a:effectLst>
            <a:innerShdw blurRad="63500" dist="50800" dir="2700000">
              <a:prstClr val="black">
                <a:alpha val="50000"/>
              </a:prstClr>
            </a:innerShdw>
          </a:effectLst>
        </p:spPr>
      </p:pic>
      <p:pic>
        <p:nvPicPr>
          <p:cNvPr id="24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32876" y="173881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75870" y="3779705"/>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0150" y="2304006"/>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2932" y="1545718"/>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5412" y="2442874"/>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1952" y="4868827"/>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4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3204" y="1976252"/>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50" name="Рисунок 24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16243" y="2556149"/>
            <a:ext cx="161128" cy="161128"/>
          </a:xfrm>
          <a:prstGeom prst="rect">
            <a:avLst/>
          </a:prstGeom>
          <a:effectLst>
            <a:innerShdw blurRad="63500" dist="50800" dir="2700000">
              <a:prstClr val="black">
                <a:alpha val="50000"/>
              </a:prstClr>
            </a:innerShdw>
          </a:effectLst>
        </p:spPr>
      </p:pic>
      <p:pic>
        <p:nvPicPr>
          <p:cNvPr id="251" name="Рисунок 25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07211" y="2189827"/>
            <a:ext cx="161128" cy="161128"/>
          </a:xfrm>
          <a:prstGeom prst="rect">
            <a:avLst/>
          </a:prstGeom>
          <a:effectLst>
            <a:innerShdw blurRad="63500" dist="50800" dir="2700000">
              <a:prstClr val="black">
                <a:alpha val="50000"/>
              </a:prstClr>
            </a:innerShdw>
          </a:effectLst>
        </p:spPr>
      </p:pic>
      <p:pic>
        <p:nvPicPr>
          <p:cNvPr id="252" name="Рисунок 25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7414" y="3099507"/>
            <a:ext cx="161128" cy="161128"/>
          </a:xfrm>
          <a:prstGeom prst="rect">
            <a:avLst/>
          </a:prstGeom>
          <a:effectLst>
            <a:innerShdw blurRad="63500" dist="50800" dir="2700000">
              <a:prstClr val="black">
                <a:alpha val="50000"/>
              </a:prstClr>
            </a:innerShdw>
          </a:effectLst>
        </p:spPr>
      </p:pic>
      <p:pic>
        <p:nvPicPr>
          <p:cNvPr id="253" name="Рисунок 2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07210" y="2902296"/>
            <a:ext cx="161128" cy="161128"/>
          </a:xfrm>
          <a:prstGeom prst="rect">
            <a:avLst/>
          </a:prstGeom>
          <a:effectLst>
            <a:innerShdw blurRad="63500" dist="50800" dir="2700000">
              <a:prstClr val="black">
                <a:alpha val="50000"/>
              </a:prstClr>
            </a:innerShdw>
          </a:effectLst>
        </p:spPr>
      </p:pic>
      <p:pic>
        <p:nvPicPr>
          <p:cNvPr id="254" name="Рисунок 253"/>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529989" y="3278927"/>
            <a:ext cx="161128" cy="161128"/>
          </a:xfrm>
          <a:prstGeom prst="rect">
            <a:avLst/>
          </a:prstGeom>
          <a:effectLst>
            <a:innerShdw blurRad="63500" dist="50800" dir="2700000">
              <a:prstClr val="black">
                <a:alpha val="50000"/>
              </a:prstClr>
            </a:innerShdw>
          </a:effectLst>
        </p:spPr>
      </p:pic>
      <p:pic>
        <p:nvPicPr>
          <p:cNvPr id="255" name="Рисунок 25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68551" y="3514298"/>
            <a:ext cx="161128" cy="161128"/>
          </a:xfrm>
          <a:prstGeom prst="rect">
            <a:avLst/>
          </a:prstGeom>
          <a:effectLst>
            <a:innerShdw blurRad="63500" dist="50800" dir="2700000">
              <a:prstClr val="black">
                <a:alpha val="50000"/>
              </a:prstClr>
            </a:innerShdw>
          </a:effectLst>
        </p:spPr>
      </p:pic>
      <p:pic>
        <p:nvPicPr>
          <p:cNvPr id="256" name="Рисунок 255"/>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74022" y="4137524"/>
            <a:ext cx="161128" cy="161128"/>
          </a:xfrm>
          <a:prstGeom prst="rect">
            <a:avLst/>
          </a:prstGeom>
          <a:effectLst>
            <a:innerShdw blurRad="63500" dist="50800" dir="2700000">
              <a:prstClr val="black">
                <a:alpha val="50000"/>
              </a:prstClr>
            </a:innerShdw>
          </a:effectLst>
        </p:spPr>
      </p:pic>
      <p:pic>
        <p:nvPicPr>
          <p:cNvPr id="257" name="Рисунок 25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03204" y="4494728"/>
            <a:ext cx="161128" cy="161128"/>
          </a:xfrm>
          <a:prstGeom prst="rect">
            <a:avLst/>
          </a:prstGeom>
          <a:effectLst>
            <a:innerShdw blurRad="63500" dist="50800" dir="2700000">
              <a:prstClr val="black">
                <a:alpha val="50000"/>
              </a:prstClr>
            </a:innerShdw>
          </a:effectLst>
        </p:spPr>
      </p:pic>
      <p:pic>
        <p:nvPicPr>
          <p:cNvPr id="258" name="Рисунок 25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68551" y="3966613"/>
            <a:ext cx="161128" cy="161128"/>
          </a:xfrm>
          <a:prstGeom prst="rect">
            <a:avLst/>
          </a:prstGeom>
          <a:effectLst>
            <a:innerShdw blurRad="63500" dist="50800" dir="2700000">
              <a:prstClr val="black">
                <a:alpha val="50000"/>
              </a:prstClr>
            </a:innerShdw>
          </a:effectLst>
        </p:spPr>
      </p:pic>
      <p:pic>
        <p:nvPicPr>
          <p:cNvPr id="259" name="Рисунок 25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28510" y="4356937"/>
            <a:ext cx="161128" cy="161128"/>
          </a:xfrm>
          <a:prstGeom prst="rect">
            <a:avLst/>
          </a:prstGeom>
          <a:effectLst>
            <a:innerShdw blurRad="63500" dist="50800" dir="2700000">
              <a:prstClr val="black">
                <a:alpha val="50000"/>
              </a:prstClr>
            </a:innerShdw>
          </a:effectLst>
        </p:spPr>
      </p:pic>
      <p:pic>
        <p:nvPicPr>
          <p:cNvPr id="260" name="Рисунок 25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671571" y="4961071"/>
            <a:ext cx="161128" cy="161128"/>
          </a:xfrm>
          <a:prstGeom prst="rect">
            <a:avLst/>
          </a:prstGeom>
          <a:effectLst>
            <a:innerShdw blurRad="63500" dist="50800" dir="2700000">
              <a:prstClr val="black">
                <a:alpha val="50000"/>
              </a:prstClr>
            </a:innerShdw>
          </a:effectLst>
        </p:spPr>
      </p:pic>
      <p:pic>
        <p:nvPicPr>
          <p:cNvPr id="261" name="Рисунок 26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005800" y="2565104"/>
            <a:ext cx="161128" cy="161128"/>
          </a:xfrm>
          <a:prstGeom prst="rect">
            <a:avLst/>
          </a:prstGeom>
          <a:effectLst>
            <a:innerShdw blurRad="63500" dist="50800" dir="2700000">
              <a:prstClr val="black">
                <a:alpha val="50000"/>
              </a:prstClr>
            </a:innerShdw>
          </a:effectLst>
        </p:spPr>
      </p:pic>
      <p:pic>
        <p:nvPicPr>
          <p:cNvPr id="262" name="Рисунок 26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36477" y="2997052"/>
            <a:ext cx="161128" cy="161128"/>
          </a:xfrm>
          <a:prstGeom prst="rect">
            <a:avLst/>
          </a:prstGeom>
          <a:effectLst>
            <a:innerShdw blurRad="63500" dist="50800" dir="2700000">
              <a:prstClr val="black">
                <a:alpha val="50000"/>
              </a:prstClr>
            </a:innerShdw>
          </a:effectLst>
        </p:spPr>
      </p:pic>
      <p:pic>
        <p:nvPicPr>
          <p:cNvPr id="263" name="Рисунок 262">
            <a:extLst>
              <a:ext uri="{FF2B5EF4-FFF2-40B4-BE49-F238E27FC236}">
                <a16:creationId xmlns:a16="http://schemas.microsoft.com/office/drawing/2014/main" id="{ED348BCE-ED89-4F13-9B3C-A2021D6806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297604" y="2745686"/>
            <a:ext cx="286980" cy="188638"/>
          </a:xfrm>
          <a:prstGeom prst="rect">
            <a:avLst/>
          </a:prstGeom>
          <a:effectLst>
            <a:innerShdw blurRad="63500" dist="50800" dir="2700000">
              <a:prstClr val="black">
                <a:alpha val="50000"/>
              </a:prstClr>
            </a:innerShdw>
          </a:effectLst>
        </p:spPr>
      </p:pic>
      <p:pic>
        <p:nvPicPr>
          <p:cNvPr id="264" name="Рисунок 26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453437" y="2205147"/>
            <a:ext cx="153247" cy="153247"/>
          </a:xfrm>
          <a:prstGeom prst="rect">
            <a:avLst/>
          </a:prstGeom>
          <a:effectLst>
            <a:innerShdw blurRad="63500" dist="50800" dir="2700000">
              <a:prstClr val="black">
                <a:alpha val="50000"/>
              </a:prstClr>
            </a:innerShdw>
          </a:effectLst>
        </p:spPr>
      </p:pic>
      <p:pic>
        <p:nvPicPr>
          <p:cNvPr id="265" name="Рисунок 264">
            <a:extLst>
              <a:ext uri="{FF2B5EF4-FFF2-40B4-BE49-F238E27FC236}">
                <a16:creationId xmlns:a16="http://schemas.microsoft.com/office/drawing/2014/main" id="{493F27E1-37E0-4ECF-8747-501F1F3E9D02}"/>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8478" r="24265" b="20338"/>
          <a:stretch/>
        </p:blipFill>
        <p:spPr>
          <a:xfrm>
            <a:off x="8050591" y="2414275"/>
            <a:ext cx="209580" cy="213924"/>
          </a:xfrm>
          <a:prstGeom prst="rect">
            <a:avLst/>
          </a:prstGeom>
        </p:spPr>
      </p:pic>
      <p:pic>
        <p:nvPicPr>
          <p:cNvPr id="266" name="Рисунок 265">
            <a:extLst>
              <a:ext uri="{FF2B5EF4-FFF2-40B4-BE49-F238E27FC236}">
                <a16:creationId xmlns:a16="http://schemas.microsoft.com/office/drawing/2014/main" id="{D1BBDF50-25ED-41C2-9582-BDDFCCB23EA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7255" y="1773200"/>
            <a:ext cx="215009" cy="215009"/>
          </a:xfrm>
          <a:prstGeom prst="rect">
            <a:avLst/>
          </a:prstGeom>
        </p:spPr>
      </p:pic>
      <p:pic>
        <p:nvPicPr>
          <p:cNvPr id="267" name="Рисунок 266">
            <a:extLst>
              <a:ext uri="{FF2B5EF4-FFF2-40B4-BE49-F238E27FC236}">
                <a16:creationId xmlns:a16="http://schemas.microsoft.com/office/drawing/2014/main" id="{1A2F675A-E6BF-4708-A4EA-A062D278E5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3069" y="1125278"/>
            <a:ext cx="215009" cy="215009"/>
          </a:xfrm>
          <a:prstGeom prst="rect">
            <a:avLst/>
          </a:prstGeom>
        </p:spPr>
      </p:pic>
      <p:pic>
        <p:nvPicPr>
          <p:cNvPr id="268" name="Рисунок 267">
            <a:extLst>
              <a:ext uri="{FF2B5EF4-FFF2-40B4-BE49-F238E27FC236}">
                <a16:creationId xmlns:a16="http://schemas.microsoft.com/office/drawing/2014/main" id="{3B27752F-3992-4DA7-A2AE-A74C4FFE13C8}"/>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4915187" y="2132547"/>
            <a:ext cx="258011" cy="169597"/>
          </a:xfrm>
          <a:prstGeom prst="rect">
            <a:avLst/>
          </a:prstGeom>
          <a:effectLst>
            <a:innerShdw blurRad="63500" dist="50800" dir="2700000">
              <a:prstClr val="black">
                <a:alpha val="50000"/>
              </a:prstClr>
            </a:innerShdw>
          </a:effectLst>
        </p:spPr>
      </p:pic>
      <p:pic>
        <p:nvPicPr>
          <p:cNvPr id="269" name="Рисунок 268">
            <a:extLst>
              <a:ext uri="{FF2B5EF4-FFF2-40B4-BE49-F238E27FC236}">
                <a16:creationId xmlns:a16="http://schemas.microsoft.com/office/drawing/2014/main" id="{7593B393-9B2C-4AC7-A874-1B6052BB784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1173" y="2245598"/>
            <a:ext cx="215009" cy="215009"/>
          </a:xfrm>
          <a:prstGeom prst="rect">
            <a:avLst/>
          </a:prstGeom>
        </p:spPr>
      </p:pic>
      <p:pic>
        <p:nvPicPr>
          <p:cNvPr id="270" name="Рисунок 269">
            <a:extLst>
              <a:ext uri="{FF2B5EF4-FFF2-40B4-BE49-F238E27FC236}">
                <a16:creationId xmlns:a16="http://schemas.microsoft.com/office/drawing/2014/main" id="{C9343B22-09CD-418D-879F-848071BC735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0501" y="2001115"/>
            <a:ext cx="215009" cy="215009"/>
          </a:xfrm>
          <a:prstGeom prst="rect">
            <a:avLst/>
          </a:prstGeom>
        </p:spPr>
      </p:pic>
      <p:pic>
        <p:nvPicPr>
          <p:cNvPr id="271" name="Рисунок 270">
            <a:extLst>
              <a:ext uri="{FF2B5EF4-FFF2-40B4-BE49-F238E27FC236}">
                <a16:creationId xmlns:a16="http://schemas.microsoft.com/office/drawing/2014/main" id="{B0105435-80D6-4ABE-A14C-BC46FD5287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80991" y="2998017"/>
            <a:ext cx="215009" cy="215009"/>
          </a:xfrm>
          <a:prstGeom prst="rect">
            <a:avLst/>
          </a:prstGeom>
        </p:spPr>
      </p:pic>
      <p:pic>
        <p:nvPicPr>
          <p:cNvPr id="272" name="Рисунок 2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36862" y="4599348"/>
            <a:ext cx="153247" cy="153247"/>
          </a:xfrm>
          <a:prstGeom prst="rect">
            <a:avLst/>
          </a:prstGeom>
          <a:effectLst>
            <a:innerShdw blurRad="63500" dist="50800" dir="2700000">
              <a:prstClr val="black">
                <a:alpha val="50000"/>
              </a:prstClr>
            </a:innerShdw>
          </a:effectLst>
        </p:spPr>
      </p:pic>
      <p:pic>
        <p:nvPicPr>
          <p:cNvPr id="273" name="Рисунок 272">
            <a:extLst>
              <a:ext uri="{FF2B5EF4-FFF2-40B4-BE49-F238E27FC236}">
                <a16:creationId xmlns:a16="http://schemas.microsoft.com/office/drawing/2014/main" id="{A2A4E3A7-519A-49BA-B6B1-497D487B19D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93263" y="4271543"/>
            <a:ext cx="196508" cy="204547"/>
          </a:xfrm>
          <a:prstGeom prst="rect">
            <a:avLst/>
          </a:prstGeom>
        </p:spPr>
      </p:pic>
      <p:pic>
        <p:nvPicPr>
          <p:cNvPr id="274" name="Рисунок 273">
            <a:extLst>
              <a:ext uri="{FF2B5EF4-FFF2-40B4-BE49-F238E27FC236}">
                <a16:creationId xmlns:a16="http://schemas.microsoft.com/office/drawing/2014/main" id="{37F54DD7-FC1C-4557-93CC-C5ADE9EFCB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02541" y="4524380"/>
            <a:ext cx="215009" cy="215009"/>
          </a:xfrm>
          <a:prstGeom prst="rect">
            <a:avLst/>
          </a:prstGeom>
        </p:spPr>
      </p:pic>
      <p:pic>
        <p:nvPicPr>
          <p:cNvPr id="275" name="Рисунок 274">
            <a:extLst>
              <a:ext uri="{FF2B5EF4-FFF2-40B4-BE49-F238E27FC236}">
                <a16:creationId xmlns:a16="http://schemas.microsoft.com/office/drawing/2014/main" id="{1784A4BB-B55C-4A92-9C91-4A304C9CDF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5903" t="8085" r="37258" b="32595"/>
          <a:stretch/>
        </p:blipFill>
        <p:spPr>
          <a:xfrm>
            <a:off x="6951417" y="4234601"/>
            <a:ext cx="329349" cy="211885"/>
          </a:xfrm>
          <a:prstGeom prst="rect">
            <a:avLst/>
          </a:prstGeom>
        </p:spPr>
      </p:pic>
      <p:pic>
        <p:nvPicPr>
          <p:cNvPr id="27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0324" y="3939671"/>
            <a:ext cx="482186" cy="482186"/>
          </a:xfrm>
          <a:prstGeom prst="rect">
            <a:avLst/>
          </a:prstGeom>
          <a:noFill/>
          <a:extLst>
            <a:ext uri="{909E8E84-426E-40DD-AFC4-6F175D3DCCD1}">
              <a14:hiddenFill xmlns:a14="http://schemas.microsoft.com/office/drawing/2010/main">
                <a:solidFill>
                  <a:srgbClr val="FFFFFF"/>
                </a:solidFill>
              </a14:hiddenFill>
            </a:ext>
          </a:extLst>
        </p:spPr>
      </p:pic>
      <p:pic>
        <p:nvPicPr>
          <p:cNvPr id="277" name="Рисунок 276">
            <a:extLst>
              <a:ext uri="{FF2B5EF4-FFF2-40B4-BE49-F238E27FC236}">
                <a16:creationId xmlns:a16="http://schemas.microsoft.com/office/drawing/2014/main" id="{CA63B4F6-B748-43B7-84B0-A54B9B22AFD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5538" y="4487614"/>
            <a:ext cx="215009" cy="215009"/>
          </a:xfrm>
          <a:prstGeom prst="rect">
            <a:avLst/>
          </a:prstGeom>
        </p:spPr>
      </p:pic>
      <p:pic>
        <p:nvPicPr>
          <p:cNvPr id="278" name="Рисунок 277">
            <a:extLst>
              <a:ext uri="{FF2B5EF4-FFF2-40B4-BE49-F238E27FC236}">
                <a16:creationId xmlns:a16="http://schemas.microsoft.com/office/drawing/2014/main" id="{7EEE0C38-F1F0-41B8-8CAF-E78C8928E90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49980" y="4531954"/>
            <a:ext cx="196508" cy="204547"/>
          </a:xfrm>
          <a:prstGeom prst="rect">
            <a:avLst/>
          </a:prstGeom>
        </p:spPr>
      </p:pic>
      <p:pic>
        <p:nvPicPr>
          <p:cNvPr id="279" name="Рисунок 27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39967" y="5427346"/>
            <a:ext cx="153247" cy="153247"/>
          </a:xfrm>
          <a:prstGeom prst="rect">
            <a:avLst/>
          </a:prstGeom>
          <a:effectLst>
            <a:innerShdw blurRad="63500" dist="50800" dir="2700000">
              <a:prstClr val="black">
                <a:alpha val="50000"/>
              </a:prstClr>
            </a:innerShdw>
          </a:effectLst>
        </p:spPr>
      </p:pic>
      <p:pic>
        <p:nvPicPr>
          <p:cNvPr id="280" name="Рисунок 27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487820" y="5122597"/>
            <a:ext cx="153247" cy="153247"/>
          </a:xfrm>
          <a:prstGeom prst="rect">
            <a:avLst/>
          </a:prstGeom>
          <a:effectLst>
            <a:innerShdw blurRad="63500" dist="50800" dir="2700000">
              <a:prstClr val="black">
                <a:alpha val="50000"/>
              </a:prstClr>
            </a:innerShdw>
          </a:effectLst>
        </p:spPr>
      </p:pic>
      <p:pic>
        <p:nvPicPr>
          <p:cNvPr id="281" name="Рисунок 28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694872" y="4637232"/>
            <a:ext cx="153247" cy="153247"/>
          </a:xfrm>
          <a:prstGeom prst="rect">
            <a:avLst/>
          </a:prstGeom>
          <a:effectLst>
            <a:innerShdw blurRad="63500" dist="50800" dir="2700000">
              <a:prstClr val="black">
                <a:alpha val="50000"/>
              </a:prstClr>
            </a:innerShdw>
          </a:effectLst>
        </p:spPr>
      </p:pic>
      <p:pic>
        <p:nvPicPr>
          <p:cNvPr id="2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64961" y="3885626"/>
            <a:ext cx="453596" cy="453596"/>
          </a:xfrm>
          <a:prstGeom prst="rect">
            <a:avLst/>
          </a:prstGeom>
          <a:noFill/>
          <a:extLst>
            <a:ext uri="{909E8E84-426E-40DD-AFC4-6F175D3DCCD1}">
              <a14:hiddenFill xmlns:a14="http://schemas.microsoft.com/office/drawing/2010/main">
                <a:solidFill>
                  <a:srgbClr val="FFFFFF"/>
                </a:solidFill>
              </a14:hiddenFill>
            </a:ext>
          </a:extLst>
        </p:spPr>
      </p:pic>
      <p:pic>
        <p:nvPicPr>
          <p:cNvPr id="283" name="Рисунок 28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228857" y="4678766"/>
            <a:ext cx="153247" cy="153247"/>
          </a:xfrm>
          <a:prstGeom prst="rect">
            <a:avLst/>
          </a:prstGeom>
          <a:effectLst>
            <a:innerShdw blurRad="63500" dist="50800" dir="2700000">
              <a:prstClr val="black">
                <a:alpha val="50000"/>
              </a:prstClr>
            </a:innerShdw>
          </a:effectLst>
        </p:spPr>
      </p:pic>
      <p:pic>
        <p:nvPicPr>
          <p:cNvPr id="284" name="Рисунок 283">
            <a:extLst>
              <a:ext uri="{FF2B5EF4-FFF2-40B4-BE49-F238E27FC236}">
                <a16:creationId xmlns:a16="http://schemas.microsoft.com/office/drawing/2014/main" id="{D18E471B-9EA2-41EA-AC44-F28439BF778C}"/>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04313" y="1871243"/>
            <a:ext cx="215009" cy="210019"/>
          </a:xfrm>
          <a:prstGeom prst="rect">
            <a:avLst/>
          </a:prstGeom>
        </p:spPr>
      </p:pic>
      <p:pic>
        <p:nvPicPr>
          <p:cNvPr id="285" name="Рисунок 284">
            <a:extLst>
              <a:ext uri="{FF2B5EF4-FFF2-40B4-BE49-F238E27FC236}">
                <a16:creationId xmlns:a16="http://schemas.microsoft.com/office/drawing/2014/main" id="{FFC941FF-C5BE-490B-BF13-9B576B9264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90472" y="1702173"/>
            <a:ext cx="215009" cy="215009"/>
          </a:xfrm>
          <a:prstGeom prst="rect">
            <a:avLst/>
          </a:prstGeom>
        </p:spPr>
      </p:pic>
      <p:pic>
        <p:nvPicPr>
          <p:cNvPr id="286" name="Рисунок 285">
            <a:extLst>
              <a:ext uri="{FF2B5EF4-FFF2-40B4-BE49-F238E27FC236}">
                <a16:creationId xmlns:a16="http://schemas.microsoft.com/office/drawing/2014/main" id="{9CAC0F64-CE31-4DAC-BE2B-DF82ABB66DC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40341" y="1217358"/>
            <a:ext cx="215009" cy="215009"/>
          </a:xfrm>
          <a:prstGeom prst="rect">
            <a:avLst/>
          </a:prstGeom>
        </p:spPr>
      </p:pic>
      <p:pic>
        <p:nvPicPr>
          <p:cNvPr id="287" name="Рисунок 286">
            <a:extLst>
              <a:ext uri="{FF2B5EF4-FFF2-40B4-BE49-F238E27FC236}">
                <a16:creationId xmlns:a16="http://schemas.microsoft.com/office/drawing/2014/main" id="{F91BD169-1516-4913-903A-997FFCFF706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12624" y="2376466"/>
            <a:ext cx="286980" cy="188638"/>
          </a:xfrm>
          <a:prstGeom prst="rect">
            <a:avLst/>
          </a:prstGeom>
          <a:effectLst>
            <a:innerShdw blurRad="63500" dist="50800" dir="2700000">
              <a:prstClr val="black">
                <a:alpha val="50000"/>
              </a:prstClr>
            </a:innerShdw>
          </a:effectLst>
        </p:spPr>
      </p:pic>
      <p:pic>
        <p:nvPicPr>
          <p:cNvPr id="288" name="Рисунок 28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748097" y="2402376"/>
            <a:ext cx="153247" cy="153247"/>
          </a:xfrm>
          <a:prstGeom prst="rect">
            <a:avLst/>
          </a:prstGeom>
          <a:effectLst>
            <a:innerShdw blurRad="63500" dist="50800" dir="2700000">
              <a:prstClr val="black">
                <a:alpha val="50000"/>
              </a:prstClr>
            </a:innerShdw>
          </a:effectLst>
        </p:spPr>
      </p:pic>
      <p:pic>
        <p:nvPicPr>
          <p:cNvPr id="28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7075" y="1782598"/>
            <a:ext cx="482186" cy="482186"/>
          </a:xfrm>
          <a:prstGeom prst="rect">
            <a:avLst/>
          </a:prstGeom>
          <a:noFill/>
          <a:extLst>
            <a:ext uri="{909E8E84-426E-40DD-AFC4-6F175D3DCCD1}">
              <a14:hiddenFill xmlns:a14="http://schemas.microsoft.com/office/drawing/2010/main">
                <a:solidFill>
                  <a:srgbClr val="FFFFFF"/>
                </a:solidFill>
              </a14:hiddenFill>
            </a:ext>
          </a:extLst>
        </p:spPr>
      </p:pic>
      <p:sp>
        <p:nvSpPr>
          <p:cNvPr id="290" name="TextBox 289">
            <a:extLst>
              <a:ext uri="{FF2B5EF4-FFF2-40B4-BE49-F238E27FC236}">
                <a16:creationId xmlns:a16="http://schemas.microsoft.com/office/drawing/2014/main" id="{12A4A15D-F5FD-42B0-A586-CB3A590EE07A}"/>
              </a:ext>
            </a:extLst>
          </p:cNvPr>
          <p:cNvSpPr txBox="1"/>
          <p:nvPr/>
        </p:nvSpPr>
        <p:spPr>
          <a:xfrm>
            <a:off x="9207679" y="445168"/>
            <a:ext cx="2930276" cy="6578724"/>
          </a:xfrm>
          <a:prstGeom prst="rect">
            <a:avLst/>
          </a:prstGeom>
          <a:noFill/>
        </p:spPr>
        <p:txBody>
          <a:bodyPr wrap="square" rtlCol="0">
            <a:spAutoFit/>
          </a:bodyPr>
          <a:lstStyle/>
          <a:p>
            <a:pPr algn="ctr"/>
            <a:endParaRPr lang="en-US" sz="1050" b="1" dirty="0">
              <a:solidFill>
                <a:schemeClr val="tx2">
                  <a:lumMod val="50000"/>
                </a:schemeClr>
              </a:solidFill>
              <a:latin typeface="Arial Narrow" panose="020B0606020202030204" pitchFamily="34" charset="0"/>
            </a:endParaRPr>
          </a:p>
          <a:p>
            <a:pPr algn="ctr"/>
            <a:r>
              <a:rPr lang="en-US" sz="1050" b="1" dirty="0">
                <a:solidFill>
                  <a:schemeClr val="tx2">
                    <a:lumMod val="50000"/>
                  </a:schemeClr>
                </a:solidFill>
                <a:latin typeface="Arial Narrow" panose="020B0606020202030204" pitchFamily="34" charset="0"/>
              </a:rPr>
              <a:t>List of Extension Centers</a:t>
            </a:r>
            <a:endParaRPr lang="ru-RU" sz="1050" b="1"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 «</a:t>
            </a:r>
            <a:r>
              <a:rPr lang="en-US" sz="1050" dirty="0" err="1">
                <a:solidFill>
                  <a:schemeClr val="tx2">
                    <a:lumMod val="50000"/>
                  </a:schemeClr>
                </a:solidFill>
                <a:latin typeface="Arial Narrow" panose="020B0606020202030204" pitchFamily="34" charset="0"/>
              </a:rPr>
              <a:t>Shortandy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Baraev</a:t>
            </a:r>
            <a:r>
              <a:rPr lang="en-US" sz="1050" dirty="0">
                <a:solidFill>
                  <a:schemeClr val="tx2">
                    <a:lumMod val="50000"/>
                  </a:schemeClr>
                </a:solidFill>
                <a:latin typeface="Arial Narrow" panose="020B0606020202030204" pitchFamily="34" charset="0"/>
              </a:rPr>
              <a:t> Center of grain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2. «</a:t>
            </a:r>
            <a:r>
              <a:rPr lang="en-US" sz="1050" dirty="0" err="1">
                <a:solidFill>
                  <a:schemeClr val="tx2">
                    <a:lumMod val="50000"/>
                  </a:schemeClr>
                </a:solidFill>
                <a:latin typeface="Arial Narrow" panose="020B0606020202030204" pitchFamily="34" charset="0"/>
              </a:rPr>
              <a:t>Karagandy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Karagandy</a:t>
            </a:r>
            <a:r>
              <a:rPr lang="en-US"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Expiremental</a:t>
            </a:r>
            <a:r>
              <a:rPr lang="en-US" sz="1050" dirty="0">
                <a:solidFill>
                  <a:schemeClr val="tx2">
                    <a:lumMod val="50000"/>
                  </a:schemeClr>
                </a:solidFill>
                <a:latin typeface="Arial Narrow" panose="020B0606020202030204" pitchFamily="34" charset="0"/>
              </a:rPr>
              <a:t>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3. «</a:t>
            </a:r>
            <a:r>
              <a:rPr lang="en-US" sz="1050" dirty="0">
                <a:solidFill>
                  <a:schemeClr val="tx2">
                    <a:lumMod val="50000"/>
                  </a:schemeClr>
                </a:solidFill>
                <a:latin typeface="Arial Narrow" panose="020B0606020202030204" pitchFamily="34" charset="0"/>
              </a:rPr>
              <a:t>Pavlodar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Pavlodar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4. «</a:t>
            </a:r>
            <a:r>
              <a:rPr lang="en-US" sz="1050" dirty="0" err="1">
                <a:solidFill>
                  <a:schemeClr val="tx2">
                    <a:lumMod val="50000"/>
                  </a:schemeClr>
                </a:solidFill>
                <a:latin typeface="Arial Narrow" panose="020B0606020202030204" pitchFamily="34" charset="0"/>
              </a:rPr>
              <a:t>Ushkonur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5. «</a:t>
            </a:r>
            <a:r>
              <a:rPr lang="en-US" sz="1050" dirty="0" err="1">
                <a:solidFill>
                  <a:schemeClr val="tx2">
                    <a:lumMod val="50000"/>
                  </a:schemeClr>
                </a:solidFill>
                <a:latin typeface="Arial Narrow" panose="020B0606020202030204" pitchFamily="34" charset="0"/>
              </a:rPr>
              <a:t>Kostanay</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Zarechnoe</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6. «</a:t>
            </a:r>
            <a:r>
              <a:rPr lang="en-US" sz="1050" dirty="0" err="1">
                <a:solidFill>
                  <a:schemeClr val="tx2">
                    <a:lumMod val="50000"/>
                  </a:schemeClr>
                </a:solidFill>
                <a:latin typeface="Arial Narrow" panose="020B0606020202030204" pitchFamily="34" charset="0"/>
              </a:rPr>
              <a:t>Tassay</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South-Western Research Institute of </a:t>
            </a:r>
            <a:r>
              <a:rPr lang="ru-RU" sz="1050" dirty="0">
                <a:solidFill>
                  <a:schemeClr val="tx2">
                    <a:lumMod val="50000"/>
                  </a:schemeClr>
                </a:solidFill>
                <a:latin typeface="Arial Narrow" panose="020B0606020202030204" pitchFamily="34" charset="0"/>
              </a:rPr>
              <a:t> </a:t>
            </a:r>
            <a:r>
              <a:rPr lang="en-US" sz="1050" dirty="0">
                <a:solidFill>
                  <a:schemeClr val="tx2">
                    <a:lumMod val="50000"/>
                  </a:schemeClr>
                </a:solidFill>
                <a:latin typeface="Arial Narrow" panose="020B0606020202030204" pitchFamily="34" charset="0"/>
              </a:rPr>
              <a:t>Agriculture and Horticulture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7. «</a:t>
            </a:r>
            <a:r>
              <a:rPr lang="en-US" sz="1050" dirty="0" err="1">
                <a:solidFill>
                  <a:schemeClr val="tx2">
                    <a:lumMod val="50000"/>
                  </a:schemeClr>
                </a:solidFill>
                <a:latin typeface="Arial Narrow" panose="020B0606020202030204" pitchFamily="34" charset="0"/>
              </a:rPr>
              <a:t>Kyzylzhar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Northern Research Institute of Agriculture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8. «</a:t>
            </a:r>
            <a:r>
              <a:rPr lang="en-US" sz="1050" dirty="0">
                <a:solidFill>
                  <a:schemeClr val="tx2">
                    <a:lumMod val="50000"/>
                  </a:schemeClr>
                </a:solidFill>
                <a:latin typeface="Arial Narrow" panose="020B0606020202030204" pitchFamily="34" charset="0"/>
              </a:rPr>
              <a:t>Kyzylorda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Rice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 </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9. «</a:t>
            </a:r>
            <a:r>
              <a:rPr lang="en-US" sz="1050" dirty="0" err="1">
                <a:solidFill>
                  <a:schemeClr val="tx2">
                    <a:lumMod val="50000"/>
                  </a:schemeClr>
                </a:solidFill>
                <a:latin typeface="Arial Narrow" panose="020B0606020202030204" pitchFamily="34" charset="0"/>
              </a:rPr>
              <a:t>Shygys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Eastern Kazakhstan Experimental Station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10. «</a:t>
            </a:r>
            <a:r>
              <a:rPr lang="en-US" sz="1050" dirty="0" err="1">
                <a:solidFill>
                  <a:schemeClr val="tx2">
                    <a:lumMod val="50000"/>
                  </a:schemeClr>
                </a:solidFill>
                <a:latin typeface="Arial Narrow" panose="020B0606020202030204" pitchFamily="34" charset="0"/>
              </a:rPr>
              <a:t>Talgar</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Fruit and Vegetable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11. «</a:t>
            </a:r>
            <a:r>
              <a:rPr lang="en-US" sz="1050" dirty="0" err="1">
                <a:solidFill>
                  <a:schemeClr val="tx2">
                    <a:lumMod val="50000"/>
                  </a:schemeClr>
                </a:solidFill>
                <a:latin typeface="Arial Narrow" panose="020B0606020202030204" pitchFamily="34" charset="0"/>
              </a:rPr>
              <a:t>Saryarka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Science-Research Veterinary Institute</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12. «</a:t>
            </a:r>
            <a:r>
              <a:rPr lang="en-US" sz="1050" dirty="0" err="1">
                <a:solidFill>
                  <a:schemeClr val="tx2">
                    <a:lumMod val="50000"/>
                  </a:schemeClr>
                </a:solidFill>
                <a:latin typeface="Arial Narrow" panose="020B0606020202030204" pitchFamily="34" charset="0"/>
              </a:rPr>
              <a:t>Batys</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Uralsk Experimental Station</a:t>
            </a:r>
            <a:r>
              <a:rPr lang="ru-RU" sz="1050" dirty="0">
                <a:solidFill>
                  <a:schemeClr val="tx2">
                    <a:lumMod val="50000"/>
                  </a:schemeClr>
                </a:solidFill>
                <a:latin typeface="Arial Narrow" panose="020B0606020202030204" pitchFamily="34" charset="0"/>
              </a:rPr>
              <a:t>»</a:t>
            </a:r>
          </a:p>
          <a:p>
            <a:r>
              <a:rPr lang="ru-RU" sz="1050" dirty="0">
                <a:solidFill>
                  <a:schemeClr val="tx2">
                    <a:lumMod val="50000"/>
                  </a:schemeClr>
                </a:solidFill>
                <a:latin typeface="Arial Narrow" panose="020B0606020202030204" pitchFamily="34" charset="0"/>
              </a:rPr>
              <a:t>13. «</a:t>
            </a:r>
            <a:r>
              <a:rPr lang="en-US" sz="1050" dirty="0" err="1">
                <a:solidFill>
                  <a:schemeClr val="tx2">
                    <a:lumMod val="50000"/>
                  </a:schemeClr>
                </a:solidFill>
                <a:latin typeface="Arial Narrow" panose="020B0606020202030204" pitchFamily="34" charset="0"/>
              </a:rPr>
              <a:t>Zhetisu</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Institute of Livestock and Fodder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solidFill>
                  <a:schemeClr val="tx2">
                    <a:lumMod val="50000"/>
                  </a:schemeClr>
                </a:solidFill>
                <a:latin typeface="Arial Narrow" panose="020B0606020202030204" pitchFamily="34" charset="0"/>
              </a:rPr>
              <a:t>14. «</a:t>
            </a:r>
            <a:r>
              <a:rPr lang="en-US" sz="1050" dirty="0" err="1">
                <a:solidFill>
                  <a:schemeClr val="tx2">
                    <a:lumMod val="50000"/>
                  </a:schemeClr>
                </a:solidFill>
                <a:latin typeface="Arial Narrow" panose="020B0606020202030204" pitchFamily="34" charset="0"/>
              </a:rPr>
              <a:t>Makta</a:t>
            </a:r>
            <a:r>
              <a:rPr lang="ru-RU" sz="1050" dirty="0">
                <a:solidFill>
                  <a:schemeClr val="tx2">
                    <a:lumMod val="50000"/>
                  </a:schemeClr>
                </a:solidFill>
                <a:latin typeface="Arial Narrow" panose="020B0606020202030204" pitchFamily="34" charset="0"/>
              </a:rPr>
              <a:t>» - «</a:t>
            </a:r>
            <a:r>
              <a:rPr lang="en-US" sz="1050" dirty="0">
                <a:solidFill>
                  <a:schemeClr val="tx2">
                    <a:lumMod val="50000"/>
                  </a:schemeClr>
                </a:solidFill>
                <a:latin typeface="Arial Narrow" panose="020B0606020202030204" pitchFamily="34" charset="0"/>
              </a:rPr>
              <a:t>Kazakh Research </a:t>
            </a:r>
            <a:r>
              <a:rPr lang="en-US" sz="1050" dirty="0" err="1">
                <a:solidFill>
                  <a:schemeClr val="tx2">
                    <a:lumMod val="50000"/>
                  </a:schemeClr>
                </a:solidFill>
                <a:latin typeface="Arial Narrow" panose="020B0606020202030204" pitchFamily="34" charset="0"/>
              </a:rPr>
              <a:t>Insittute</a:t>
            </a:r>
            <a:r>
              <a:rPr lang="en-US" sz="1050" dirty="0">
                <a:solidFill>
                  <a:schemeClr val="tx2">
                    <a:lumMod val="50000"/>
                  </a:schemeClr>
                </a:solidFill>
                <a:latin typeface="Arial Narrow" panose="020B0606020202030204" pitchFamily="34" charset="0"/>
              </a:rPr>
              <a:t> of Cotton Production</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p>
          <a:p>
            <a:r>
              <a:rPr lang="en-US" sz="1050" dirty="0">
                <a:solidFill>
                  <a:schemeClr val="tx2">
                    <a:lumMod val="50000"/>
                  </a:schemeClr>
                </a:solidFill>
                <a:latin typeface="Arial Narrow" panose="020B0606020202030204" pitchFamily="34" charset="0"/>
              </a:rPr>
              <a:t>15</a:t>
            </a:r>
            <a:r>
              <a:rPr lang="ru-RU" sz="1050" dirty="0">
                <a:solidFill>
                  <a:schemeClr val="tx2">
                    <a:lumMod val="50000"/>
                  </a:schemeClr>
                </a:solidFill>
                <a:latin typeface="Arial Narrow" panose="020B0606020202030204" pitchFamily="34" charset="0"/>
              </a:rPr>
              <a:t>. «</a:t>
            </a:r>
            <a:r>
              <a:rPr lang="en-US" sz="1050" dirty="0" err="1">
                <a:solidFill>
                  <a:schemeClr val="tx2">
                    <a:lumMod val="50000"/>
                  </a:schemeClr>
                </a:solidFill>
                <a:latin typeface="Arial Narrow" panose="020B0606020202030204" pitchFamily="34" charset="0"/>
              </a:rPr>
              <a:t>Soltustik</a:t>
            </a:r>
            <a:r>
              <a:rPr lang="ru-RU" sz="1050" dirty="0">
                <a:solidFill>
                  <a:schemeClr val="tx2">
                    <a:lumMod val="50000"/>
                  </a:schemeClr>
                </a:solidFill>
                <a:latin typeface="Arial Narrow" panose="020B0606020202030204" pitchFamily="34" charset="0"/>
              </a:rPr>
              <a:t>» - «</a:t>
            </a:r>
            <a:r>
              <a:rPr lang="en-US" sz="1050" dirty="0" err="1">
                <a:solidFill>
                  <a:schemeClr val="tx2">
                    <a:lumMod val="50000"/>
                  </a:schemeClr>
                </a:solidFill>
                <a:latin typeface="Arial Narrow" panose="020B0606020202030204" pitchFamily="34" charset="0"/>
              </a:rPr>
              <a:t>Kokshetau</a:t>
            </a:r>
            <a:r>
              <a:rPr lang="en-US" sz="1050" dirty="0">
                <a:solidFill>
                  <a:schemeClr val="tx2">
                    <a:lumMod val="50000"/>
                  </a:schemeClr>
                </a:solidFill>
                <a:latin typeface="Arial Narrow" panose="020B0606020202030204" pitchFamily="34" charset="0"/>
              </a:rPr>
              <a:t> Experimental Farm</a:t>
            </a:r>
            <a:r>
              <a:rPr lang="ru-RU" sz="1050" dirty="0">
                <a:solidFill>
                  <a:schemeClr val="tx2">
                    <a:lumMod val="50000"/>
                  </a:schemeClr>
                </a:solidFill>
                <a:latin typeface="Arial Narrow" panose="020B0606020202030204" pitchFamily="34" charset="0"/>
              </a:rPr>
              <a:t>»</a:t>
            </a:r>
            <a:r>
              <a:rPr lang="en-US" sz="1050" dirty="0">
                <a:solidFill>
                  <a:schemeClr val="tx2">
                    <a:lumMod val="50000"/>
                  </a:schemeClr>
                </a:solidFill>
                <a:latin typeface="Arial Narrow" panose="020B0606020202030204" pitchFamily="34" charset="0"/>
              </a:rPr>
              <a:t> LLP</a:t>
            </a:r>
            <a:endParaRPr lang="ru-RU" sz="1050" dirty="0">
              <a:solidFill>
                <a:schemeClr val="tx2">
                  <a:lumMod val="50000"/>
                </a:schemeClr>
              </a:solidFill>
              <a:latin typeface="Arial Narrow" panose="020B0606020202030204" pitchFamily="34" charset="0"/>
            </a:endParaRPr>
          </a:p>
          <a:p>
            <a:r>
              <a:rPr lang="ru-RU" sz="1050" dirty="0">
                <a:latin typeface="Arial Narrow" panose="020B0606020202030204" pitchFamily="34" charset="0"/>
              </a:rPr>
              <a:t>16. «</a:t>
            </a:r>
            <a:r>
              <a:rPr lang="en-US" sz="1050" dirty="0" err="1">
                <a:latin typeface="Arial Narrow" panose="020B0606020202030204" pitchFamily="34" charset="0"/>
              </a:rPr>
              <a:t>Karabalyk</a:t>
            </a:r>
            <a:r>
              <a:rPr lang="ru-RU" sz="1050" dirty="0">
                <a:latin typeface="Arial Narrow" panose="020B0606020202030204" pitchFamily="34" charset="0"/>
              </a:rPr>
              <a:t>» - «</a:t>
            </a:r>
            <a:r>
              <a:rPr lang="en-US" sz="1050" dirty="0" err="1">
                <a:latin typeface="Arial Narrow" panose="020B0606020202030204" pitchFamily="34" charset="0"/>
              </a:rPr>
              <a:t>Karabalyk</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17. «</a:t>
            </a:r>
            <a:r>
              <a:rPr lang="en-US" sz="1050" dirty="0" err="1">
                <a:latin typeface="Arial Narrow" panose="020B0606020202030204" pitchFamily="34" charset="0"/>
              </a:rPr>
              <a:t>Karabau</a:t>
            </a:r>
            <a:r>
              <a:rPr lang="ru-RU" sz="1050" dirty="0">
                <a:latin typeface="Arial Narrow" panose="020B0606020202030204" pitchFamily="34" charset="0"/>
              </a:rPr>
              <a:t>» - «</a:t>
            </a:r>
            <a:r>
              <a:rPr lang="en-US" sz="1050" dirty="0" err="1">
                <a:latin typeface="Arial Narrow" panose="020B0606020202030204" pitchFamily="34" charset="0"/>
              </a:rPr>
              <a:t>Karabau</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18. </a:t>
            </a:r>
            <a:r>
              <a:rPr lang="ru-RU" sz="1050" dirty="0">
                <a:latin typeface="Arial Narrow" panose="020B0606020202030204" pitchFamily="34" charset="0"/>
              </a:rPr>
              <a:t>«</a:t>
            </a:r>
            <a:r>
              <a:rPr lang="en-US" sz="1050" dirty="0" err="1">
                <a:latin typeface="Arial Narrow" panose="020B0606020202030204" pitchFamily="34" charset="0"/>
              </a:rPr>
              <a:t>Opytnaya</a:t>
            </a:r>
            <a:r>
              <a:rPr lang="en-US" sz="1050" dirty="0">
                <a:latin typeface="Arial Narrow" panose="020B0606020202030204" pitchFamily="34" charset="0"/>
              </a:rPr>
              <a:t> NK</a:t>
            </a:r>
            <a:r>
              <a:rPr lang="ru-RU" sz="1050" dirty="0">
                <a:latin typeface="Arial Narrow" panose="020B0606020202030204" pitchFamily="34" charset="0"/>
              </a:rPr>
              <a:t>» - «</a:t>
            </a:r>
            <a:r>
              <a:rPr lang="en-US" sz="1050" dirty="0">
                <a:latin typeface="Arial Narrow" panose="020B0606020202030204" pitchFamily="34" charset="0"/>
              </a:rPr>
              <a:t>Northern Kazakhstan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19. «</a:t>
            </a:r>
            <a:r>
              <a:rPr lang="en-US" sz="1050" dirty="0" err="1">
                <a:latin typeface="Arial Narrow" panose="020B0606020202030204" pitchFamily="34" charset="0"/>
              </a:rPr>
              <a:t>Kurish</a:t>
            </a:r>
            <a:r>
              <a:rPr lang="ru-RU" sz="1050" dirty="0">
                <a:latin typeface="Arial Narrow" panose="020B0606020202030204" pitchFamily="34" charset="0"/>
              </a:rPr>
              <a:t>» - «</a:t>
            </a:r>
            <a:r>
              <a:rPr lang="en-US" sz="1050" dirty="0" err="1">
                <a:latin typeface="Arial Narrow" panose="020B0606020202030204" pitchFamily="34" charset="0"/>
              </a:rPr>
              <a:t>Toguzskensky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solidFill>
                  <a:srgbClr val="000000"/>
                </a:solidFill>
                <a:latin typeface="Arial Narrow" panose="020B0606020202030204" pitchFamily="34" charset="0"/>
              </a:rPr>
              <a:t>20. </a:t>
            </a:r>
            <a:r>
              <a:rPr lang="ru-RU" sz="1050" dirty="0">
                <a:latin typeface="Arial Narrow" panose="020B0606020202030204" pitchFamily="34" charset="0"/>
              </a:rPr>
              <a:t>«</a:t>
            </a:r>
            <a:r>
              <a:rPr lang="en-US" sz="1050" dirty="0" err="1">
                <a:latin typeface="Arial Narrow" panose="020B0606020202030204" pitchFamily="34" charset="0"/>
              </a:rPr>
              <a:t>Merke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 </a:t>
            </a:r>
            <a:r>
              <a:rPr lang="ru-RU" sz="1050" dirty="0">
                <a:latin typeface="Arial Narrow" panose="020B0606020202030204" pitchFamily="34" charset="0"/>
              </a:rPr>
              <a:t>«</a:t>
            </a:r>
            <a:r>
              <a:rPr lang="en-US" sz="1050" dirty="0" err="1">
                <a:latin typeface="Arial Narrow" panose="020B0606020202030204" pitchFamily="34" charset="0"/>
              </a:rPr>
              <a:t>Merkensky</a:t>
            </a:r>
            <a:r>
              <a:rPr lang="en-US" sz="1050" dirty="0">
                <a:latin typeface="Arial Narrow" panose="020B0606020202030204" pitchFamily="34" charset="0"/>
              </a:rPr>
              <a:t> Experimental Farm</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solidFill>
                <a:srgbClr val="000000"/>
              </a:solidFill>
              <a:latin typeface="Arial Narrow" panose="020B0606020202030204" pitchFamily="34" charset="0"/>
            </a:endParaRPr>
          </a:p>
          <a:p>
            <a:r>
              <a:rPr lang="ru-RU" sz="1050" dirty="0">
                <a:latin typeface="Arial Narrow" panose="020B0606020202030204" pitchFamily="34" charset="0"/>
              </a:rPr>
              <a:t>21. «</a:t>
            </a:r>
            <a:r>
              <a:rPr lang="en-US" sz="1050" dirty="0" err="1">
                <a:latin typeface="Arial Narrow" panose="020B0606020202030204" pitchFamily="34" charset="0"/>
              </a:rPr>
              <a:t>Aktobe</a:t>
            </a:r>
            <a:r>
              <a:rPr lang="ru-RU" sz="1050" dirty="0">
                <a:latin typeface="Arial Narrow" panose="020B0606020202030204" pitchFamily="34" charset="0"/>
              </a:rPr>
              <a:t>»</a:t>
            </a:r>
            <a:r>
              <a:rPr lang="ru-RU" sz="1050" dirty="0">
                <a:solidFill>
                  <a:srgbClr val="000000"/>
                </a:solidFill>
                <a:latin typeface="Arial Narrow" panose="020B0606020202030204" pitchFamily="34" charset="0"/>
              </a:rPr>
              <a:t> -</a:t>
            </a:r>
            <a:r>
              <a:rPr lang="en-US" sz="1050" dirty="0">
                <a:solidFill>
                  <a:srgbClr val="000000"/>
                </a:solidFill>
                <a:latin typeface="Arial Narrow" panose="020B0606020202030204" pitchFamily="34" charset="0"/>
              </a:rPr>
              <a:t> </a:t>
            </a:r>
            <a:r>
              <a:rPr lang="ru-RU" sz="1050" dirty="0">
                <a:latin typeface="Arial Narrow" panose="020B0606020202030204" pitchFamily="34" charset="0"/>
              </a:rPr>
              <a:t>«</a:t>
            </a:r>
            <a:r>
              <a:rPr lang="en-US" sz="1050" dirty="0" err="1">
                <a:latin typeface="Arial Narrow" panose="020B0606020202030204" pitchFamily="34" charset="0"/>
              </a:rPr>
              <a:t>Aktobe</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endParaRPr lang="ru-RU" sz="1050" dirty="0">
              <a:latin typeface="Arial Narrow" panose="020B0606020202030204" pitchFamily="34" charset="0"/>
            </a:endParaRPr>
          </a:p>
          <a:p>
            <a:r>
              <a:rPr lang="ru-RU" sz="1050" dirty="0">
                <a:latin typeface="Arial Narrow" panose="020B0606020202030204" pitchFamily="34" charset="0"/>
              </a:rPr>
              <a:t>22. «</a:t>
            </a:r>
            <a:r>
              <a:rPr lang="en-US" sz="1050" dirty="0" err="1">
                <a:latin typeface="Arial Narrow" panose="020B0606020202030204" pitchFamily="34" charset="0"/>
              </a:rPr>
              <a:t>Krasniy</a:t>
            </a:r>
            <a:r>
              <a:rPr lang="en-US" sz="1050" dirty="0">
                <a:latin typeface="Arial Narrow" panose="020B0606020202030204" pitchFamily="34" charset="0"/>
              </a:rPr>
              <a:t> </a:t>
            </a:r>
            <a:r>
              <a:rPr lang="en-US" sz="1050" dirty="0" err="1">
                <a:latin typeface="Arial Narrow" panose="020B0606020202030204" pitchFamily="34" charset="0"/>
              </a:rPr>
              <a:t>Vodopad</a:t>
            </a:r>
            <a:r>
              <a:rPr lang="ru-RU" sz="1050" dirty="0">
                <a:latin typeface="Arial Narrow" panose="020B0606020202030204" pitchFamily="34" charset="0"/>
              </a:rPr>
              <a:t>» – «</a:t>
            </a:r>
            <a:r>
              <a:rPr lang="en-US" sz="1050" dirty="0" err="1">
                <a:latin typeface="Arial Narrow" panose="020B0606020202030204" pitchFamily="34" charset="0"/>
              </a:rPr>
              <a:t>Krasnovodopadskaya</a:t>
            </a:r>
            <a:r>
              <a:rPr lang="en-US" sz="1050" dirty="0">
                <a:latin typeface="Arial Narrow" panose="020B0606020202030204" pitchFamily="34" charset="0"/>
              </a:rPr>
              <a:t> Experimental Station</a:t>
            </a:r>
            <a:r>
              <a:rPr lang="ru-RU" sz="1050" dirty="0">
                <a:latin typeface="Arial Narrow" panose="020B0606020202030204" pitchFamily="34" charset="0"/>
              </a:rPr>
              <a:t>»</a:t>
            </a:r>
            <a:r>
              <a:rPr lang="en-US" sz="1050" dirty="0">
                <a:latin typeface="Arial Narrow" panose="020B0606020202030204" pitchFamily="34" charset="0"/>
              </a:rPr>
              <a:t> LLP</a:t>
            </a:r>
          </a:p>
          <a:p>
            <a:endParaRPr lang="en-US" sz="1050" dirty="0">
              <a:latin typeface="Arial Narrow" panose="020B0606020202030204" pitchFamily="34" charset="0"/>
            </a:endParaRPr>
          </a:p>
          <a:p>
            <a:r>
              <a:rPr lang="ru-RU" sz="1200" b="1" i="1" dirty="0">
                <a:latin typeface="Arial Narrow" panose="020B0606020202030204" pitchFamily="34" charset="0"/>
              </a:rPr>
              <a:t>18 </a:t>
            </a:r>
            <a:r>
              <a:rPr lang="en-US" sz="1200" b="1" i="1" dirty="0">
                <a:latin typeface="Arial Narrow" panose="020B0606020202030204" pitchFamily="34" charset="0"/>
              </a:rPr>
              <a:t>more extension centers will be created </a:t>
            </a:r>
            <a:endParaRPr lang="ru-RU" sz="1200" b="1" dirty="0">
              <a:latin typeface="Arial Narrow" panose="020B0606020202030204" pitchFamily="34" charset="0"/>
            </a:endParaRPr>
          </a:p>
          <a:p>
            <a:endParaRPr lang="ru-RU" sz="1050" dirty="0">
              <a:latin typeface="Arial Narrow" panose="020B0606020202030204" pitchFamily="34" charset="0"/>
            </a:endParaRPr>
          </a:p>
        </p:txBody>
      </p:sp>
      <p:pic>
        <p:nvPicPr>
          <p:cNvPr id="139"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614091" y="3860322"/>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231650" y="18612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1793" y="1957399"/>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3" descr="C:\Users\mukhamediyev.d.NANOC\Downloads\flag (1).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28546" y="6306158"/>
            <a:ext cx="482400" cy="482400"/>
          </a:xfrm>
          <a:prstGeom prst="rect">
            <a:avLst/>
          </a:prstGeom>
          <a:noFill/>
          <a:extLst>
            <a:ext uri="{909E8E84-426E-40DD-AFC4-6F175D3DCCD1}">
              <a14:hiddenFill xmlns:a14="http://schemas.microsoft.com/office/drawing/2010/main">
                <a:solidFill>
                  <a:srgbClr val="FFFFFF"/>
                </a:solidFill>
              </a14:hiddenFill>
            </a:ext>
          </a:extLst>
        </p:spPr>
      </p:pic>
      <p:sp>
        <p:nvSpPr>
          <p:cNvPr id="144" name="TextBox 143">
            <a:extLst>
              <a:ext uri="{FF2B5EF4-FFF2-40B4-BE49-F238E27FC236}">
                <a16:creationId xmlns:a16="http://schemas.microsoft.com/office/drawing/2014/main" id="{5B48289E-8167-4CCF-B694-1BBE37E1EB45}"/>
              </a:ext>
            </a:extLst>
          </p:cNvPr>
          <p:cNvSpPr txBox="1"/>
          <p:nvPr/>
        </p:nvSpPr>
        <p:spPr>
          <a:xfrm>
            <a:off x="7890441" y="6477754"/>
            <a:ext cx="1913553" cy="307706"/>
          </a:xfrm>
          <a:prstGeom prst="rect">
            <a:avLst/>
          </a:prstGeom>
          <a:noFill/>
        </p:spPr>
        <p:txBody>
          <a:bodyPr wrap="square" rtlCol="0">
            <a:spAutoFit/>
          </a:bodyPr>
          <a:lstStyle/>
          <a:p>
            <a:r>
              <a:rPr lang="en-US" sz="1400" b="1" dirty="0">
                <a:solidFill>
                  <a:schemeClr val="accent1">
                    <a:lumMod val="50000"/>
                  </a:schemeClr>
                </a:solidFill>
                <a:latin typeface="Arial Narrow" panose="020B0606020202030204" pitchFamily="34" charset="0"/>
              </a:rPr>
              <a:t>- Universities</a:t>
            </a:r>
            <a:endParaRPr lang="ru-RU" sz="1400" b="1" dirty="0">
              <a:solidFill>
                <a:schemeClr val="accent1">
                  <a:lumMod val="50000"/>
                </a:schemeClr>
              </a:solidFill>
              <a:latin typeface="Arial Narrow" panose="020B0606020202030204" pitchFamily="34" charset="0"/>
            </a:endParaRPr>
          </a:p>
        </p:txBody>
      </p:sp>
      <p:pic>
        <p:nvPicPr>
          <p:cNvPr id="145" name="Рисунок 144">
            <a:extLst>
              <a:ext uri="{FF2B5EF4-FFF2-40B4-BE49-F238E27FC236}">
                <a16:creationId xmlns:a16="http://schemas.microsoft.com/office/drawing/2014/main" id="{8B2E0CB0-270D-4BD4-A621-12593E538E08}"/>
              </a:ext>
            </a:extLst>
          </p:cNvPr>
          <p:cNvPicPr>
            <a:picLocks noChangeAspect="1"/>
          </p:cNvPicPr>
          <p:nvPr/>
        </p:nvPicPr>
        <p:blipFill>
          <a:blip r:embed="rId16" cstate="print"/>
          <a:stretch>
            <a:fillRect/>
          </a:stretch>
        </p:blipFill>
        <p:spPr>
          <a:xfrm>
            <a:off x="266627" y="281674"/>
            <a:ext cx="1291994" cy="612000"/>
          </a:xfrm>
          <a:prstGeom prst="rect">
            <a:avLst/>
          </a:prstGeom>
        </p:spPr>
      </p:pic>
      <p:sp>
        <p:nvSpPr>
          <p:cNvPr id="146" name="Номер слайда 2"/>
          <p:cNvSpPr>
            <a:spLocks noGrp="1"/>
          </p:cNvSpPr>
          <p:nvPr>
            <p:ph type="sldNum" sz="quarter" idx="4"/>
          </p:nvPr>
        </p:nvSpPr>
        <p:spPr>
          <a:xfrm>
            <a:off x="11633200" y="6600287"/>
            <a:ext cx="505403" cy="234470"/>
          </a:xfrm>
        </p:spPr>
        <p:txBody>
          <a:bodyPr/>
          <a:lstStyle/>
          <a:p>
            <a:r>
              <a:rPr lang="en-GB" dirty="0"/>
              <a:t>12</a:t>
            </a:r>
          </a:p>
        </p:txBody>
      </p:sp>
    </p:spTree>
    <p:extLst>
      <p:ext uri="{BB962C8B-B14F-4D97-AF65-F5344CB8AC3E}">
        <p14:creationId xmlns:p14="http://schemas.microsoft.com/office/powerpoint/2010/main" val="38354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3461602-4D51-4E93-A9E1-2A4C6BB46217}"/>
              </a:ext>
            </a:extLst>
          </p:cNvPr>
          <p:cNvSpPr txBox="1">
            <a:spLocks/>
          </p:cNvSpPr>
          <p:nvPr/>
        </p:nvSpPr>
        <p:spPr>
          <a:xfrm>
            <a:off x="1969063" y="386004"/>
            <a:ext cx="7813000"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rgbClr val="2868A4"/>
                </a:solidFill>
                <a:latin typeface="Georgia" panose="02040502050405020303" pitchFamily="18" charset="0"/>
              </a:rPr>
              <a:t>Development </a:t>
            </a:r>
            <a:r>
              <a:rPr lang="en-US" sz="2400" b="1" dirty="0">
                <a:solidFill>
                  <a:srgbClr val="2868A4"/>
                </a:solidFill>
                <a:latin typeface="Trebuchet MS" panose="020B0603020202020204" pitchFamily="34" charset="0"/>
              </a:rPr>
              <a:t>of</a:t>
            </a:r>
            <a:r>
              <a:rPr lang="en-US" sz="2400" b="1" dirty="0">
                <a:solidFill>
                  <a:srgbClr val="2868A4"/>
                </a:solidFill>
                <a:latin typeface="Georgia" panose="02040502050405020303" pitchFamily="18" charset="0"/>
              </a:rPr>
              <a:t> NASEC </a:t>
            </a:r>
            <a:endParaRPr lang="ru-RU" sz="2400" b="1" dirty="0">
              <a:solidFill>
                <a:srgbClr val="2868A4"/>
              </a:solidFill>
              <a:latin typeface="Georgia" panose="02040502050405020303" pitchFamily="18" charset="0"/>
            </a:endParaRPr>
          </a:p>
        </p:txBody>
      </p:sp>
      <p:pic>
        <p:nvPicPr>
          <p:cNvPr id="3" name="Рисунок 2"/>
          <p:cNvPicPr>
            <a:picLocks noChangeAspect="1"/>
          </p:cNvPicPr>
          <p:nvPr/>
        </p:nvPicPr>
        <p:blipFill>
          <a:blip r:embed="rId2" cstate="print"/>
          <a:stretch>
            <a:fillRect/>
          </a:stretch>
        </p:blipFill>
        <p:spPr>
          <a:xfrm>
            <a:off x="260359" y="127901"/>
            <a:ext cx="1292000" cy="612000"/>
          </a:xfrm>
          <a:prstGeom prst="rect">
            <a:avLst/>
          </a:prstGeom>
        </p:spPr>
      </p:pic>
      <p:grpSp>
        <p:nvGrpSpPr>
          <p:cNvPr id="32" name="Группа 31"/>
          <p:cNvGrpSpPr/>
          <p:nvPr/>
        </p:nvGrpSpPr>
        <p:grpSpPr>
          <a:xfrm>
            <a:off x="1820987" y="838548"/>
            <a:ext cx="8490856" cy="5646912"/>
            <a:chOff x="277586" y="1069521"/>
            <a:chExt cx="8490856" cy="5646912"/>
          </a:xfrm>
        </p:grpSpPr>
        <p:sp>
          <p:nvSpPr>
            <p:cNvPr id="4" name="Прямоугольник 3"/>
            <p:cNvSpPr/>
            <p:nvPr/>
          </p:nvSpPr>
          <p:spPr>
            <a:xfrm>
              <a:off x="3567793" y="1069521"/>
              <a:ext cx="1485900"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NASEC</a:t>
              </a:r>
              <a:endParaRPr lang="ru-RU" b="1" dirty="0">
                <a:solidFill>
                  <a:srgbClr val="1F497D"/>
                </a:solidFill>
                <a:latin typeface="Arial" panose="020B0604020202020204" pitchFamily="34" charset="0"/>
                <a:cs typeface="Arial" panose="020B0604020202020204" pitchFamily="34" charset="0"/>
              </a:endParaRPr>
            </a:p>
          </p:txBody>
        </p:sp>
        <p:cxnSp>
          <p:nvCxnSpPr>
            <p:cNvPr id="6" name="Прямая со стрелкой 5"/>
            <p:cNvCxnSpPr/>
            <p:nvPr/>
          </p:nvCxnSpPr>
          <p:spPr>
            <a:xfrm>
              <a:off x="3747407" y="1526721"/>
              <a:ext cx="0" cy="228600"/>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4879522" y="1526721"/>
              <a:ext cx="0" cy="228600"/>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p:nvSpPr>
          <p:spPr>
            <a:xfrm>
              <a:off x="277586" y="1760762"/>
              <a:ext cx="3622222" cy="647703"/>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Knowledge base in the following</a:t>
              </a:r>
              <a:r>
                <a:rPr lang="ru-RU" b="1" dirty="0">
                  <a:solidFill>
                    <a:srgbClr val="1F497D"/>
                  </a:solidFill>
                  <a:latin typeface="Arial" panose="020B0604020202020204" pitchFamily="34" charset="0"/>
                  <a:cs typeface="Arial" panose="020B0604020202020204" pitchFamily="34" charset="0"/>
                </a:rPr>
                <a:t>:</a:t>
              </a:r>
            </a:p>
          </p:txBody>
        </p:sp>
        <p:sp>
          <p:nvSpPr>
            <p:cNvPr id="9" name="Прямоугольник 8"/>
            <p:cNvSpPr/>
            <p:nvPr/>
          </p:nvSpPr>
          <p:spPr>
            <a:xfrm>
              <a:off x="4757047" y="1760763"/>
              <a:ext cx="4011395" cy="64770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Global research </a:t>
              </a:r>
            </a:p>
            <a:p>
              <a:pPr algn="ctr"/>
              <a:r>
                <a:rPr lang="en-US" b="1" dirty="0">
                  <a:solidFill>
                    <a:srgbClr val="1F497D"/>
                  </a:solidFill>
                  <a:latin typeface="Arial" panose="020B0604020202020204" pitchFamily="34" charset="0"/>
                  <a:cs typeface="Arial" panose="020B0604020202020204" pitchFamily="34" charset="0"/>
                </a:rPr>
                <a:t>and critical risks</a:t>
              </a:r>
              <a:r>
                <a:rPr lang="ru-RU" b="1" dirty="0">
                  <a:solidFill>
                    <a:srgbClr val="1F497D"/>
                  </a:solidFill>
                  <a:latin typeface="Arial" panose="020B0604020202020204" pitchFamily="34" charset="0"/>
                  <a:cs typeface="Arial" panose="020B0604020202020204" pitchFamily="34" charset="0"/>
                </a:rPr>
                <a:t>:</a:t>
              </a:r>
            </a:p>
          </p:txBody>
        </p:sp>
        <p:sp>
          <p:nvSpPr>
            <p:cNvPr id="10" name="Прямоугольник 9"/>
            <p:cNvSpPr/>
            <p:nvPr/>
          </p:nvSpPr>
          <p:spPr>
            <a:xfrm>
              <a:off x="277586" y="2481946"/>
              <a:ext cx="3622222" cy="183696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agrochemical composition and soil fertility</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water availability</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climate change</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agricultural product processing</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gene pool and </a:t>
              </a:r>
              <a:r>
                <a:rPr lang="en-US" sz="1200" dirty="0" err="1">
                  <a:solidFill>
                    <a:prstClr val="black"/>
                  </a:solidFill>
                  <a:latin typeface="Arial" panose="020B0604020202020204" pitchFamily="34" charset="0"/>
                  <a:cs typeface="Arial" panose="020B0604020202020204" pitchFamily="34" charset="0"/>
                </a:rPr>
                <a:t>bioresource</a:t>
              </a:r>
              <a:r>
                <a:rPr lang="en-US" sz="1200" dirty="0">
                  <a:solidFill>
                    <a:prstClr val="black"/>
                  </a:solidFill>
                  <a:latin typeface="Arial" panose="020B0604020202020204" pitchFamily="34" charset="0"/>
                  <a:cs typeface="Arial" panose="020B0604020202020204" pitchFamily="34" charset="0"/>
                </a:rPr>
                <a:t> conservation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state economic policy system in agriculture</a:t>
              </a:r>
              <a:r>
                <a:rPr lang="ru-RU" sz="1200" dirty="0">
                  <a:solidFill>
                    <a:prstClr val="black"/>
                  </a:solidFill>
                  <a:latin typeface="Arial" panose="020B0604020202020204" pitchFamily="34" charset="0"/>
                  <a:cs typeface="Arial" panose="020B0604020202020204" pitchFamily="34" charset="0"/>
                </a:rPr>
                <a:t>;</a:t>
              </a:r>
              <a:endParaRPr lang="en-US"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information  and analytical services in agriculture</a:t>
              </a:r>
              <a:endParaRPr lang="ru-RU" sz="1200" dirty="0">
                <a:solidFill>
                  <a:prstClr val="black"/>
                </a:solidFill>
                <a:latin typeface="Arial" panose="020B0604020202020204" pitchFamily="34" charset="0"/>
                <a:cs typeface="Arial" panose="020B0604020202020204" pitchFamily="34" charset="0"/>
              </a:endParaRPr>
            </a:p>
          </p:txBody>
        </p:sp>
        <p:sp>
          <p:nvSpPr>
            <p:cNvPr id="11" name="Прямоугольник 10"/>
            <p:cNvSpPr/>
            <p:nvPr/>
          </p:nvSpPr>
          <p:spPr>
            <a:xfrm>
              <a:off x="4757046" y="2481946"/>
              <a:ext cx="4011395" cy="1836966"/>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soil fertility and degradation, desertification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water usage and conservation</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Plant protection and quarantine</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veterinary medicine, methods of combating diseases</a:t>
              </a:r>
              <a:r>
                <a:rPr lang="ru-RU" sz="1200" dirty="0">
                  <a:solidFill>
                    <a:prstClr val="black"/>
                  </a:solidFill>
                  <a:latin typeface="Arial" panose="020B0604020202020204" pitchFamily="34" charset="0"/>
                  <a:cs typeface="Arial" panose="020B0604020202020204" pitchFamily="34" charset="0"/>
                </a:rPr>
                <a:t>;</a:t>
              </a: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storage and processing of agricultural products</a:t>
              </a:r>
              <a:r>
                <a:rPr lang="ru-RU" sz="1200" dirty="0">
                  <a:solidFill>
                    <a:prstClr val="black"/>
                  </a:solidFill>
                  <a:latin typeface="Arial" panose="020B0604020202020204" pitchFamily="34" charset="0"/>
                  <a:cs typeface="Arial" panose="020B0604020202020204" pitchFamily="34" charset="0"/>
                </a:rPr>
                <a:t>;</a:t>
              </a:r>
              <a:r>
                <a:rPr lang="en-US" sz="1200" dirty="0">
                  <a:solidFill>
                    <a:prstClr val="black"/>
                  </a:solidFill>
                  <a:latin typeface="Arial" panose="020B0604020202020204" pitchFamily="34" charset="0"/>
                  <a:cs typeface="Arial" panose="020B0604020202020204" pitchFamily="34" charset="0"/>
                </a:rPr>
                <a:t> </a:t>
              </a:r>
              <a:endParaRPr lang="ru-RU"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foresight research</a:t>
              </a:r>
              <a:r>
                <a:rPr lang="ru-RU" sz="1200" dirty="0">
                  <a:solidFill>
                    <a:prstClr val="black"/>
                  </a:solidFill>
                  <a:latin typeface="Arial" panose="020B0604020202020204" pitchFamily="34" charset="0"/>
                  <a:cs typeface="Arial" panose="020B0604020202020204" pitchFamily="34" charset="0"/>
                </a:rPr>
                <a:t>;</a:t>
              </a:r>
              <a:r>
                <a:rPr lang="en-US" sz="1200" dirty="0">
                  <a:solidFill>
                    <a:prstClr val="black"/>
                  </a:solidFill>
                  <a:latin typeface="Arial" panose="020B0604020202020204" pitchFamily="34" charset="0"/>
                  <a:cs typeface="Arial" panose="020B0604020202020204" pitchFamily="34" charset="0"/>
                </a:rPr>
                <a:t>         </a:t>
              </a:r>
              <a:endParaRPr lang="ru-RU" sz="1200" dirty="0">
                <a:solidFill>
                  <a:prstClr val="black"/>
                </a:solidFill>
                <a:latin typeface="Arial" panose="020B0604020202020204" pitchFamily="34" charset="0"/>
                <a:cs typeface="Arial" panose="020B0604020202020204" pitchFamily="34" charset="0"/>
              </a:endParaRPr>
            </a:p>
            <a:p>
              <a:pPr marL="171450" indent="-171450" algn="just">
                <a:buFontTx/>
                <a:buChar char="-"/>
              </a:pPr>
              <a:r>
                <a:rPr lang="en-US" sz="1200" dirty="0">
                  <a:solidFill>
                    <a:prstClr val="black"/>
                  </a:solidFill>
                  <a:latin typeface="Arial" panose="020B0604020202020204" pitchFamily="34" charset="0"/>
                  <a:cs typeface="Arial" panose="020B0604020202020204" pitchFamily="34" charset="0"/>
                </a:rPr>
                <a:t>risk anticipation. </a:t>
              </a:r>
              <a:endParaRPr lang="ru-RU" sz="1200" dirty="0">
                <a:solidFill>
                  <a:prstClr val="black"/>
                </a:solidFill>
                <a:latin typeface="Arial" panose="020B0604020202020204" pitchFamily="34" charset="0"/>
                <a:cs typeface="Arial" panose="020B0604020202020204" pitchFamily="34" charset="0"/>
              </a:endParaRPr>
            </a:p>
          </p:txBody>
        </p:sp>
        <p:cxnSp>
          <p:nvCxnSpPr>
            <p:cNvPr id="14" name="Прямая со стрелкой 13"/>
            <p:cNvCxnSpPr/>
            <p:nvPr/>
          </p:nvCxnSpPr>
          <p:spPr>
            <a:xfrm flipV="1">
              <a:off x="3758293"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flipV="1">
              <a:off x="4890408"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V="1">
              <a:off x="3233057"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5418365" y="4318912"/>
              <a:ext cx="0" cy="277581"/>
            </a:xfrm>
            <a:prstGeom prst="straightConnector1">
              <a:avLst/>
            </a:prstGeom>
            <a:ln w="1905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p:nvSpPr>
          <p:spPr>
            <a:xfrm>
              <a:off x="2824843" y="4596493"/>
              <a:ext cx="3135086"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NRI</a:t>
              </a:r>
              <a:r>
                <a:rPr lang="ru-RU" b="1" dirty="0">
                  <a:solidFill>
                    <a:srgbClr val="1F497D"/>
                  </a:solidFill>
                  <a:latin typeface="Arial" panose="020B0604020202020204" pitchFamily="34" charset="0"/>
                  <a:cs typeface="Arial" panose="020B0604020202020204" pitchFamily="34" charset="0"/>
                </a:rPr>
                <a:t>, </a:t>
              </a:r>
              <a:r>
                <a:rPr lang="en-US" b="1" dirty="0">
                  <a:solidFill>
                    <a:srgbClr val="1F497D"/>
                  </a:solidFill>
                  <a:latin typeface="Arial" panose="020B0604020202020204" pitchFamily="34" charset="0"/>
                  <a:cs typeface="Arial" panose="020B0604020202020204" pitchFamily="34" charset="0"/>
                </a:rPr>
                <a:t>SPC</a:t>
              </a:r>
              <a:r>
                <a:rPr lang="ru-RU" b="1" dirty="0">
                  <a:solidFill>
                    <a:srgbClr val="1F497D"/>
                  </a:solidFill>
                  <a:latin typeface="Arial" panose="020B0604020202020204" pitchFamily="34" charset="0"/>
                  <a:cs typeface="Arial" panose="020B0604020202020204" pitchFamily="34" charset="0"/>
                </a:rPr>
                <a:t>, </a:t>
              </a:r>
              <a:r>
                <a:rPr lang="en-US" b="1" dirty="0">
                  <a:solidFill>
                    <a:srgbClr val="1F497D"/>
                  </a:solidFill>
                  <a:latin typeface="Arial" panose="020B0604020202020204" pitchFamily="34" charset="0"/>
                  <a:cs typeface="Arial" panose="020B0604020202020204" pitchFamily="34" charset="0"/>
                </a:rPr>
                <a:t>Experimental stations and farms </a:t>
              </a:r>
              <a:endParaRPr lang="ru-RU" b="1" dirty="0">
                <a:solidFill>
                  <a:srgbClr val="1F497D"/>
                </a:solidFill>
                <a:latin typeface="Arial" panose="020B0604020202020204" pitchFamily="34" charset="0"/>
                <a:cs typeface="Arial" panose="020B0604020202020204" pitchFamily="34" charset="0"/>
              </a:endParaRPr>
            </a:p>
          </p:txBody>
        </p:sp>
        <p:sp>
          <p:nvSpPr>
            <p:cNvPr id="25" name="Прямоугольник 24"/>
            <p:cNvSpPr/>
            <p:nvPr/>
          </p:nvSpPr>
          <p:spPr>
            <a:xfrm>
              <a:off x="1690007" y="5418365"/>
              <a:ext cx="5666013"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Extension centers</a:t>
              </a:r>
              <a:endParaRPr lang="ru-RU" b="1" dirty="0">
                <a:solidFill>
                  <a:srgbClr val="1F497D"/>
                </a:solidFill>
                <a:latin typeface="Arial" panose="020B0604020202020204" pitchFamily="34" charset="0"/>
                <a:cs typeface="Arial" panose="020B0604020202020204" pitchFamily="34" charset="0"/>
              </a:endParaRPr>
            </a:p>
          </p:txBody>
        </p:sp>
        <p:sp>
          <p:nvSpPr>
            <p:cNvPr id="26" name="Прямоугольник 25"/>
            <p:cNvSpPr/>
            <p:nvPr/>
          </p:nvSpPr>
          <p:spPr>
            <a:xfrm>
              <a:off x="2830291" y="6259233"/>
              <a:ext cx="3135086" cy="457200"/>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1F497D"/>
                  </a:solidFill>
                  <a:latin typeface="Arial" panose="020B0604020202020204" pitchFamily="34" charset="0"/>
                  <a:cs typeface="Arial" panose="020B0604020202020204" pitchFamily="34" charset="0"/>
                </a:rPr>
                <a:t>Farmers</a:t>
              </a:r>
              <a:endParaRPr lang="ru-RU" b="1" dirty="0">
                <a:solidFill>
                  <a:srgbClr val="1F497D"/>
                </a:solidFill>
                <a:latin typeface="Arial" panose="020B0604020202020204" pitchFamily="34" charset="0"/>
                <a:cs typeface="Arial" panose="020B0604020202020204" pitchFamily="34" charset="0"/>
              </a:endParaRPr>
            </a:p>
          </p:txBody>
        </p:sp>
        <p:cxnSp>
          <p:nvCxnSpPr>
            <p:cNvPr id="27" name="Прямая со стрелкой 26"/>
            <p:cNvCxnSpPr/>
            <p:nvPr/>
          </p:nvCxnSpPr>
          <p:spPr>
            <a:xfrm flipV="1">
              <a:off x="4397834" y="5875565"/>
              <a:ext cx="0" cy="383669"/>
            </a:xfrm>
            <a:prstGeom prst="straightConnector1">
              <a:avLst/>
            </a:prstGeom>
            <a:ln w="38100">
              <a:solidFill>
                <a:schemeClr val="accent5">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254235" y="5913510"/>
              <a:ext cx="1010744" cy="307777"/>
            </a:xfrm>
            <a:prstGeom prst="rect">
              <a:avLst/>
            </a:prstGeom>
            <a:noFill/>
          </p:spPr>
          <p:txBody>
            <a:bodyPr wrap="square" rtlCol="0">
              <a:spAutoFit/>
            </a:bodyPr>
            <a:lstStyle/>
            <a:p>
              <a:r>
                <a:rPr lang="en-US" sz="1400" dirty="0">
                  <a:solidFill>
                    <a:prstClr val="black"/>
                  </a:solidFill>
                  <a:latin typeface="Arial" pitchFamily="34" charset="0"/>
                  <a:cs typeface="Arial" pitchFamily="34" charset="0"/>
                </a:rPr>
                <a:t>feedback</a:t>
              </a:r>
              <a:endParaRPr lang="ru-RU" sz="1400" dirty="0">
                <a:solidFill>
                  <a:prstClr val="black"/>
                </a:solidFill>
                <a:latin typeface="Arial" pitchFamily="34" charset="0"/>
                <a:cs typeface="Arial" pitchFamily="34" charset="0"/>
              </a:endParaRPr>
            </a:p>
          </p:txBody>
        </p:sp>
        <p:sp>
          <p:nvSpPr>
            <p:cNvPr id="30" name="Равнобедренный треугольник 29"/>
            <p:cNvSpPr/>
            <p:nvPr/>
          </p:nvSpPr>
          <p:spPr>
            <a:xfrm>
              <a:off x="1771650" y="5053693"/>
              <a:ext cx="5584369" cy="296634"/>
            </a:xfrm>
            <a:prstGeom prst="triangl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white"/>
                </a:solidFill>
                <a:latin typeface="Calibri"/>
              </a:endParaRPr>
            </a:p>
          </p:txBody>
        </p:sp>
        <p:sp>
          <p:nvSpPr>
            <p:cNvPr id="31" name="TextBox 30"/>
            <p:cNvSpPr txBox="1"/>
            <p:nvPr/>
          </p:nvSpPr>
          <p:spPr>
            <a:xfrm>
              <a:off x="2871298" y="5117261"/>
              <a:ext cx="3360215" cy="307777"/>
            </a:xfrm>
            <a:prstGeom prst="rect">
              <a:avLst/>
            </a:prstGeom>
            <a:noFill/>
          </p:spPr>
          <p:txBody>
            <a:bodyPr wrap="none" rtlCol="0">
              <a:spAutoFit/>
            </a:bodyPr>
            <a:lstStyle/>
            <a:p>
              <a:r>
                <a:rPr lang="en-US" sz="1400" dirty="0">
                  <a:solidFill>
                    <a:prstClr val="black"/>
                  </a:solidFill>
                  <a:latin typeface="Arial" pitchFamily="34" charset="0"/>
                  <a:cs typeface="Arial" pitchFamily="34" charset="0"/>
                </a:rPr>
                <a:t>Collection and systematization of issues</a:t>
              </a:r>
              <a:endParaRPr lang="ru-RU" sz="1400" dirty="0">
                <a:solidFill>
                  <a:prstClr val="black"/>
                </a:solidFill>
                <a:latin typeface="Arial" pitchFamily="34" charset="0"/>
                <a:cs typeface="Arial" pitchFamily="34" charset="0"/>
              </a:endParaRPr>
            </a:p>
          </p:txBody>
        </p:sp>
      </p:grpSp>
      <p:sp>
        <p:nvSpPr>
          <p:cNvPr id="33" name="Выгнутая влево стрелка 32"/>
          <p:cNvSpPr/>
          <p:nvPr/>
        </p:nvSpPr>
        <p:spPr>
          <a:xfrm>
            <a:off x="2739157" y="4186983"/>
            <a:ext cx="426708" cy="1216152"/>
          </a:xfrm>
          <a:prstGeom prst="curvedRigh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4" name="Выгнутая влево стрелка 33"/>
          <p:cNvSpPr/>
          <p:nvPr/>
        </p:nvSpPr>
        <p:spPr>
          <a:xfrm>
            <a:off x="2673845" y="5501108"/>
            <a:ext cx="426708" cy="1216152"/>
          </a:xfrm>
          <a:prstGeom prst="curvedRigh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5" name="Выгнутая вправо стрелка 34"/>
          <p:cNvSpPr/>
          <p:nvPr/>
        </p:nvSpPr>
        <p:spPr>
          <a:xfrm>
            <a:off x="9043314" y="4287516"/>
            <a:ext cx="465364" cy="1213593"/>
          </a:xfrm>
          <a:prstGeom prst="curvedLef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6" name="Выгнутая вправо стрелка 35"/>
          <p:cNvSpPr/>
          <p:nvPr/>
        </p:nvSpPr>
        <p:spPr>
          <a:xfrm>
            <a:off x="9002494" y="5521262"/>
            <a:ext cx="465364" cy="1213593"/>
          </a:xfrm>
          <a:prstGeom prst="curvedLeftArrow">
            <a:avLst/>
          </a:prstGeom>
          <a:solidFill>
            <a:schemeClr val="accent5">
              <a:lumMod val="5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prstClr val="black"/>
              </a:solidFill>
              <a:latin typeface="Calibri"/>
            </a:endParaRPr>
          </a:p>
        </p:txBody>
      </p:sp>
      <p:sp>
        <p:nvSpPr>
          <p:cNvPr id="37" name="TextBox 36"/>
          <p:cNvSpPr txBox="1"/>
          <p:nvPr/>
        </p:nvSpPr>
        <p:spPr>
          <a:xfrm>
            <a:off x="308766" y="4655455"/>
            <a:ext cx="2479689"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Knowledge generation </a:t>
            </a:r>
          </a:p>
          <a:p>
            <a:pPr algn="ctr"/>
            <a:r>
              <a:rPr lang="en-US" sz="1400" b="1" dirty="0">
                <a:latin typeface="Arial" panose="020B0604020202020204" pitchFamily="34" charset="0"/>
                <a:cs typeface="Arial" panose="020B0604020202020204" pitchFamily="34" charset="0"/>
              </a:rPr>
              <a:t>and technological support</a:t>
            </a:r>
            <a:endParaRPr lang="ru-RU" sz="1400" b="1" dirty="0">
              <a:latin typeface="Arial" panose="020B0604020202020204" pitchFamily="34" charset="0"/>
              <a:cs typeface="Arial" panose="020B0604020202020204" pitchFamily="34" charset="0"/>
            </a:endParaRPr>
          </a:p>
        </p:txBody>
      </p:sp>
      <p:sp>
        <p:nvSpPr>
          <p:cNvPr id="38" name="TextBox 37"/>
          <p:cNvSpPr txBox="1"/>
          <p:nvPr/>
        </p:nvSpPr>
        <p:spPr>
          <a:xfrm>
            <a:off x="308766" y="5753716"/>
            <a:ext cx="2335187"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Demonstration and knowledge transfer</a:t>
            </a:r>
            <a:endParaRPr lang="ru-RU" sz="1400" b="1" dirty="0">
              <a:latin typeface="Arial" panose="020B0604020202020204" pitchFamily="34" charset="0"/>
              <a:cs typeface="Arial" panose="020B0604020202020204" pitchFamily="34" charset="0"/>
            </a:endParaRPr>
          </a:p>
        </p:txBody>
      </p:sp>
      <p:sp>
        <p:nvSpPr>
          <p:cNvPr id="39" name="TextBox 38"/>
          <p:cNvSpPr txBox="1"/>
          <p:nvPr/>
        </p:nvSpPr>
        <p:spPr>
          <a:xfrm>
            <a:off x="9467859" y="4658331"/>
            <a:ext cx="2539658"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Transfer and adaptation of new technologies </a:t>
            </a:r>
          </a:p>
        </p:txBody>
      </p:sp>
      <p:sp>
        <p:nvSpPr>
          <p:cNvPr id="40" name="TextBox 39"/>
          <p:cNvSpPr txBox="1"/>
          <p:nvPr/>
        </p:nvSpPr>
        <p:spPr>
          <a:xfrm>
            <a:off x="9409392" y="5758421"/>
            <a:ext cx="2598125" cy="523220"/>
          </a:xfrm>
          <a:prstGeom prst="rect">
            <a:avLst/>
          </a:prstGeom>
          <a:noFill/>
        </p:spPr>
        <p:txBody>
          <a:bodyPr wrap="square" rtlCol="0">
            <a:spAutoFit/>
          </a:bodyPr>
          <a:lstStyle/>
          <a:p>
            <a:pPr algn="ctr"/>
            <a:r>
              <a:rPr lang="en-US" sz="1400" b="1" dirty="0">
                <a:latin typeface="Arial" panose="020B0604020202020204" pitchFamily="34" charset="0"/>
                <a:cs typeface="Arial" panose="020B0604020202020204" pitchFamily="34" charset="0"/>
              </a:rPr>
              <a:t>Market research and</a:t>
            </a:r>
          </a:p>
          <a:p>
            <a:pPr algn="ctr"/>
            <a:r>
              <a:rPr lang="en-US" sz="1400" b="1" dirty="0">
                <a:latin typeface="Arial" panose="020B0604020202020204" pitchFamily="34" charset="0"/>
                <a:cs typeface="Arial" panose="020B0604020202020204" pitchFamily="34" charset="0"/>
              </a:rPr>
              <a:t> agro-accompaniment</a:t>
            </a:r>
            <a:endParaRPr lang="ru-RU" sz="1400" b="1" dirty="0">
              <a:latin typeface="Arial" panose="020B0604020202020204" pitchFamily="34" charset="0"/>
              <a:cs typeface="Arial" panose="020B0604020202020204" pitchFamily="34" charset="0"/>
            </a:endParaRPr>
          </a:p>
        </p:txBody>
      </p:sp>
      <p:sp>
        <p:nvSpPr>
          <p:cNvPr id="42"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13</a:t>
            </a:r>
          </a:p>
        </p:txBody>
      </p:sp>
    </p:spTree>
    <p:extLst>
      <p:ext uri="{BB962C8B-B14F-4D97-AF65-F5344CB8AC3E}">
        <p14:creationId xmlns:p14="http://schemas.microsoft.com/office/powerpoint/2010/main" val="14627780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754177" y="857250"/>
            <a:ext cx="541643" cy="177100"/>
          </a:xfrm>
          <a:prstGeom prst="rect">
            <a:avLst/>
          </a:prstGeom>
          <a:noFill/>
        </p:spPr>
        <p:txBody>
          <a:bodyPr wrap="square" rtlCol="0">
            <a:spAutoFit/>
          </a:bodyPr>
          <a:lstStyle/>
          <a:p>
            <a:pPr defTabSz="279740"/>
            <a:endParaRPr lang="ru-RU" sz="551" dirty="0">
              <a:solidFill>
                <a:prstClr val="black"/>
              </a:solidFill>
              <a:latin typeface="Calibri" panose="020F0502020204030204"/>
            </a:endParaRPr>
          </a:p>
        </p:txBody>
      </p:sp>
      <p:pic>
        <p:nvPicPr>
          <p:cNvPr id="416" name="Рисунок 415"/>
          <p:cNvPicPr>
            <a:picLocks noChangeAspect="1"/>
          </p:cNvPicPr>
          <p:nvPr/>
        </p:nvPicPr>
        <p:blipFill>
          <a:blip r:embed="rId3" cstate="print"/>
          <a:stretch>
            <a:fillRect/>
          </a:stretch>
        </p:blipFill>
        <p:spPr>
          <a:xfrm>
            <a:off x="25679" y="3091"/>
            <a:ext cx="1292000" cy="612000"/>
          </a:xfrm>
          <a:prstGeom prst="rect">
            <a:avLst/>
          </a:prstGeom>
        </p:spPr>
      </p:pic>
      <p:graphicFrame>
        <p:nvGraphicFramePr>
          <p:cNvPr id="2" name="Таблица 1">
            <a:extLst>
              <a:ext uri="{FF2B5EF4-FFF2-40B4-BE49-F238E27FC236}">
                <a16:creationId xmlns:a16="http://schemas.microsoft.com/office/drawing/2014/main" id="{68B7EFBB-C1BE-424D-B327-80FD30F31EB9}"/>
              </a:ext>
            </a:extLst>
          </p:cNvPr>
          <p:cNvGraphicFramePr>
            <a:graphicFrameLocks noGrp="1"/>
          </p:cNvGraphicFramePr>
          <p:nvPr>
            <p:extLst>
              <p:ext uri="{D42A27DB-BD31-4B8C-83A1-F6EECF244321}">
                <p14:modId xmlns:p14="http://schemas.microsoft.com/office/powerpoint/2010/main" val="2923790732"/>
              </p:ext>
            </p:extLst>
          </p:nvPr>
        </p:nvGraphicFramePr>
        <p:xfrm>
          <a:off x="1080508" y="522250"/>
          <a:ext cx="11058095" cy="6562276"/>
        </p:xfrm>
        <a:graphic>
          <a:graphicData uri="http://schemas.openxmlformats.org/drawingml/2006/table">
            <a:tbl>
              <a:tblPr firstRow="1">
                <a:effectLst>
                  <a:outerShdw blurRad="50800" dist="38100" dir="2700000" algn="tl" rotWithShape="0">
                    <a:prstClr val="black">
                      <a:alpha val="40000"/>
                    </a:prstClr>
                  </a:outerShdw>
                </a:effectLst>
                <a:tableStyleId>{5C22544A-7EE6-4342-B048-85BDC9FD1C3A}</a:tableStyleId>
              </a:tblPr>
              <a:tblGrid>
                <a:gridCol w="2191165">
                  <a:extLst>
                    <a:ext uri="{9D8B030D-6E8A-4147-A177-3AD203B41FA5}">
                      <a16:colId xmlns:a16="http://schemas.microsoft.com/office/drawing/2014/main" val="1799619753"/>
                    </a:ext>
                  </a:extLst>
                </a:gridCol>
                <a:gridCol w="8866930">
                  <a:extLst>
                    <a:ext uri="{9D8B030D-6E8A-4147-A177-3AD203B41FA5}">
                      <a16:colId xmlns:a16="http://schemas.microsoft.com/office/drawing/2014/main" val="1526803341"/>
                    </a:ext>
                  </a:extLst>
                </a:gridCol>
              </a:tblGrid>
              <a:tr h="355315">
                <a:tc>
                  <a:txBody>
                    <a:bodyPr/>
                    <a:lstStyle/>
                    <a:p>
                      <a:pPr algn="ctr"/>
                      <a:r>
                        <a:rPr lang="en-US" sz="2000" dirty="0">
                          <a:solidFill>
                            <a:schemeClr val="tx1"/>
                          </a:solidFill>
                          <a:latin typeface="Arial Narrow" panose="020B0606020202030204" pitchFamily="34" charset="0"/>
                        </a:rPr>
                        <a:t>Organizations</a:t>
                      </a:r>
                      <a:endParaRPr lang="x-none" sz="2000" dirty="0">
                        <a:solidFill>
                          <a:schemeClr val="tx1"/>
                        </a:solidFill>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2000" dirty="0">
                          <a:solidFill>
                            <a:schemeClr val="tx1"/>
                          </a:solidFill>
                          <a:latin typeface="Arial Narrow" panose="020B0606020202030204" pitchFamily="34" charset="0"/>
                        </a:rPr>
                        <a:t>Area of cooperation </a:t>
                      </a:r>
                      <a:endParaRPr lang="x-none" sz="2000" dirty="0">
                        <a:solidFill>
                          <a:schemeClr val="tx1"/>
                        </a:solidFill>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75750"/>
                  </a:ext>
                </a:extLst>
              </a:tr>
              <a:tr h="1196470">
                <a:tc>
                  <a:txBody>
                    <a:bodyPr/>
                    <a:lstStyle/>
                    <a:p>
                      <a:pPr algn="ctr"/>
                      <a:r>
                        <a:rPr lang="en-US" sz="1400" b="1" i="0" dirty="0">
                          <a:latin typeface="Arial Narrow" panose="020B0606020202030204" pitchFamily="34" charset="0"/>
                        </a:rPr>
                        <a:t>National Agricultural Technology Institute (</a:t>
                      </a:r>
                      <a:r>
                        <a:rPr lang="ru-RU" sz="1400" b="1" i="0" dirty="0">
                          <a:latin typeface="Arial Narrow" panose="020B0606020202030204" pitchFamily="34" charset="0"/>
                        </a:rPr>
                        <a:t>INTA</a:t>
                      </a:r>
                      <a:r>
                        <a:rPr lang="en-US" sz="1400" b="1" i="0" dirty="0">
                          <a:latin typeface="Arial Narrow" panose="020B0606020202030204" pitchFamily="34" charset="0"/>
                        </a:rPr>
                        <a:t>)</a:t>
                      </a:r>
                    </a:p>
                    <a:p>
                      <a:pPr algn="ctr"/>
                      <a:r>
                        <a:rPr lang="ru-RU" sz="1400" b="1" i="0" dirty="0">
                          <a:latin typeface="Arial Narrow" panose="020B0606020202030204" pitchFamily="34" charset="0"/>
                        </a:rPr>
                        <a:t>(</a:t>
                      </a:r>
                      <a:r>
                        <a:rPr lang="en-US" sz="1400" b="1" i="0" dirty="0">
                          <a:latin typeface="Arial Narrow" panose="020B0606020202030204" pitchFamily="34" charset="0"/>
                        </a:rPr>
                        <a:t>Argentina</a:t>
                      </a:r>
                      <a:r>
                        <a:rPr lang="ru-RU" sz="1400" b="1" i="0" dirty="0">
                          <a:latin typeface="Arial Narrow" panose="020B0606020202030204" pitchFamily="34" charset="0"/>
                        </a:rPr>
                        <a:t>)</a:t>
                      </a:r>
                      <a:r>
                        <a:rPr lang="en-US" sz="1400" b="1" i="0" dirty="0">
                          <a:latin typeface="Arial Narrow" panose="020B0606020202030204" pitchFamily="34" charset="0"/>
                        </a:rPr>
                        <a:t> - </a:t>
                      </a:r>
                    </a:p>
                    <a:p>
                      <a:pPr algn="ctr"/>
                      <a:r>
                        <a:rPr lang="en-US" sz="1400" b="1" i="0" dirty="0">
                          <a:latin typeface="Arial Narrow" panose="020B0606020202030204" pitchFamily="34" charset="0"/>
                        </a:rPr>
                        <a:t>NASEC</a:t>
                      </a:r>
                    </a:p>
                    <a:p>
                      <a:pPr algn="ctr"/>
                      <a:r>
                        <a:rPr lang="en-US" sz="1100" b="1" i="0" dirty="0">
                          <a:latin typeface="Arial Narrow" panose="020B0606020202030204" pitchFamily="34" charset="0"/>
                        </a:rPr>
                        <a:t> </a:t>
                      </a:r>
                    </a:p>
                    <a:p>
                      <a:pPr algn="ctr"/>
                      <a:endParaRPr lang="x-none" sz="11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cs typeface="Arial" panose="020B0604020202020204" pitchFamily="34" charset="0"/>
                        </a:rPr>
                        <a:t>2019</a:t>
                      </a:r>
                      <a:r>
                        <a:rPr lang="en-US" sz="1200" b="0" dirty="0">
                          <a:latin typeface="Arial Narrow" panose="020B0606020202030204" pitchFamily="34" charset="0"/>
                          <a:cs typeface="Arial" panose="020B060402020202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 a Memorandum of Cooperation was signed in the field of the development of crop production and animal husbandry, ensuring the health of agricultural animals, training and retraining and capacity building (dated July 18, 2019).</a:t>
                      </a:r>
                    </a:p>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cs typeface="Arial" panose="020B0604020202020204" pitchFamily="34" charset="0"/>
                        </a:rPr>
                        <a:t>2018</a:t>
                      </a:r>
                      <a:r>
                        <a:rPr lang="en-US" sz="1200" b="0" dirty="0">
                          <a:latin typeface="Arial Narrow" panose="020B0606020202030204" pitchFamily="34" charset="0"/>
                          <a:cs typeface="Arial" panose="020B060402020202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 A delegation of 14 scientists and specialists from </a:t>
                      </a:r>
                      <a:r>
                        <a:rPr lang="en-US" sz="1200" b="0" dirty="0" err="1">
                          <a:latin typeface="Arial Narrow" panose="020B0606020202030204" pitchFamily="34" charset="0"/>
                          <a:cs typeface="Arial" panose="020B0604020202020204" pitchFamily="34" charset="0"/>
                        </a:rPr>
                        <a:t>KazNII</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ZiR</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KazNII</a:t>
                      </a:r>
                      <a:r>
                        <a:rPr lang="en-US" sz="1200" b="0" dirty="0">
                          <a:latin typeface="Arial Narrow" panose="020B0606020202030204" pitchFamily="34" charset="0"/>
                          <a:cs typeface="Arial" panose="020B0604020202020204" pitchFamily="34" charset="0"/>
                        </a:rPr>
                        <a:t> </a:t>
                      </a:r>
                      <a:r>
                        <a:rPr lang="en-US" sz="1200" b="0" dirty="0" err="1">
                          <a:latin typeface="Arial Narrow" panose="020B0606020202030204" pitchFamily="34" charset="0"/>
                          <a:cs typeface="Arial" panose="020B0604020202020204" pitchFamily="34" charset="0"/>
                        </a:rPr>
                        <a:t>ZiKR</a:t>
                      </a:r>
                      <a:r>
                        <a:rPr lang="en-US" sz="1200" b="0" dirty="0">
                          <a:latin typeface="Arial Narrow" panose="020B0606020202030204" pitchFamily="34" charset="0"/>
                          <a:cs typeface="Arial" panose="020B0604020202020204" pitchFamily="34" charset="0"/>
                        </a:rPr>
                        <a:t>, OPK </a:t>
                      </a:r>
                      <a:r>
                        <a:rPr lang="en-US" sz="1200" b="0" dirty="0" err="1">
                          <a:latin typeface="Arial Narrow" panose="020B0606020202030204" pitchFamily="34" charset="0"/>
                          <a:cs typeface="Arial" panose="020B0604020202020204" pitchFamily="34" charset="0"/>
                        </a:rPr>
                        <a:t>Kaskelen</a:t>
                      </a:r>
                      <a:r>
                        <a:rPr lang="en-US" sz="1200" b="0" dirty="0">
                          <a:latin typeface="Arial Narrow" panose="020B0606020202030204" pitchFamily="34" charset="0"/>
                          <a:cs typeface="Arial" panose="020B0604020202020204" pitchFamily="34" charset="0"/>
                        </a:rPr>
                        <a:t> visited and studied the experience of management and coordination of INTA, which unites 17 research institutes, 47 experimental stations and about 300 implementation offices.</a:t>
                      </a:r>
                    </a:p>
                    <a:p>
                      <a:pPr marL="0" marR="0" lvl="0" indent="0" algn="just" defTabSz="685766" rtl="0" eaLnBrk="1" fontAlgn="auto" latinLnBrk="0" hangingPunct="1">
                        <a:lnSpc>
                          <a:spcPct val="100000"/>
                        </a:lnSpc>
                        <a:spcBef>
                          <a:spcPts val="0"/>
                        </a:spcBef>
                        <a:spcAft>
                          <a:spcPts val="0"/>
                        </a:spcAft>
                        <a:buClrTx/>
                        <a:buSzTx/>
                        <a:buFontTx/>
                        <a:buNone/>
                        <a:tabLst/>
                        <a:defRPr/>
                      </a:pPr>
                      <a:r>
                        <a:rPr lang="en-US" sz="1200" b="0" dirty="0">
                          <a:latin typeface="Arial Narrow" panose="020B0606020202030204" pitchFamily="34" charset="0"/>
                          <a:cs typeface="Arial" panose="020B0604020202020204" pitchFamily="34" charset="0"/>
                        </a:rPr>
                        <a:t>The purpose of the trip: exchange of experience, determination of world priorities in the field of agricultural research, selection of an effective transfer of agricultural technologies for the conditions of the Republic of Kazakhstan and accelerated development of advanced research methods.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88941503"/>
                  </a:ext>
                </a:extLst>
              </a:tr>
              <a:tr h="471337">
                <a:tc>
                  <a:txBody>
                    <a:bodyPr/>
                    <a:lstStyle/>
                    <a:p>
                      <a:pPr algn="ctr"/>
                      <a:r>
                        <a:rPr lang="en-US" sz="1400" b="1" dirty="0">
                          <a:latin typeface="Arial Narrow" panose="020B0606020202030204" pitchFamily="34" charset="0"/>
                        </a:rPr>
                        <a:t>EMBRAPA</a:t>
                      </a:r>
                      <a:r>
                        <a:rPr lang="ru-RU" sz="1400" b="1" dirty="0">
                          <a:latin typeface="Arial Narrow" panose="020B0606020202030204" pitchFamily="34" charset="0"/>
                        </a:rPr>
                        <a:t> </a:t>
                      </a:r>
                      <a:r>
                        <a:rPr lang="en-US" sz="1400" b="1" i="1" dirty="0">
                          <a:latin typeface="Arial Narrow" panose="020B0606020202030204" pitchFamily="34" charset="0"/>
                        </a:rPr>
                        <a:t>(Brazil</a:t>
                      </a:r>
                      <a:r>
                        <a:rPr lang="ru-RU" sz="1400" b="1" i="1" dirty="0">
                          <a:latin typeface="Arial Narrow" panose="020B0606020202030204" pitchFamily="34" charset="0"/>
                        </a:rPr>
                        <a:t>) </a:t>
                      </a:r>
                      <a:r>
                        <a:rPr lang="ru-RU" sz="1400" b="1" dirty="0">
                          <a:latin typeface="Arial Narrow" panose="020B0606020202030204" pitchFamily="34" charset="0"/>
                        </a:rPr>
                        <a:t>– </a:t>
                      </a:r>
                      <a:endParaRPr lang="en-US" sz="1400" b="1" dirty="0">
                        <a:latin typeface="Arial Narrow" panose="020B0606020202030204" pitchFamily="34" charset="0"/>
                      </a:endParaRPr>
                    </a:p>
                    <a:p>
                      <a:pPr algn="ctr"/>
                      <a:r>
                        <a:rPr lang="en-US" sz="1400" b="1" dirty="0">
                          <a:latin typeface="Arial Narrow" panose="020B0606020202030204" pitchFamily="34" charset="0"/>
                        </a:rPr>
                        <a:t>NASEC</a:t>
                      </a:r>
                      <a:endParaRPr lang="ru-RU"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100" b="1" dirty="0">
                          <a:latin typeface="Arial Narrow" panose="020B0606020202030204" pitchFamily="34" charset="0"/>
                        </a:rPr>
                        <a:t>2019 </a:t>
                      </a:r>
                      <a:r>
                        <a:rPr lang="en-US" sz="1100" b="0" baseline="0" dirty="0">
                          <a:latin typeface="Arial Narrow" panose="020B0606020202030204" pitchFamily="34" charset="0"/>
                        </a:rPr>
                        <a:t> </a:t>
                      </a:r>
                      <a:r>
                        <a:rPr lang="mr-IN" sz="1100" b="0" baseline="0" dirty="0">
                          <a:latin typeface="Arial Narrow" panose="020B0606020202030204" pitchFamily="34" charset="0"/>
                        </a:rPr>
                        <a:t>–</a:t>
                      </a:r>
                      <a:r>
                        <a:rPr lang="en-US" sz="1100" b="0" baseline="0" dirty="0">
                          <a:latin typeface="Arial Narrow" panose="020B0606020202030204" pitchFamily="34" charset="0"/>
                        </a:rPr>
                        <a:t> </a:t>
                      </a:r>
                      <a:r>
                        <a:rPr lang="en-US" sz="1100" b="1" dirty="0">
                          <a:latin typeface="Arial Narrow" panose="020B0606020202030204" pitchFamily="34" charset="0"/>
                        </a:rPr>
                        <a:t> </a:t>
                      </a:r>
                      <a:r>
                        <a:rPr lang="en-US" sz="1200" b="0" dirty="0">
                          <a:latin typeface="Arial Narrow" panose="020B0606020202030204" pitchFamily="34" charset="0"/>
                        </a:rPr>
                        <a:t>A Memorandum of cooperation in science and technology was signed as part of joint projects in the field of agricultural and natural resources with the aim of expanding existing knowledge based on sustainable agricultural development and institutional strengthening.</a:t>
                      </a:r>
                      <a:endParaRPr lang="ru-RU" sz="1200" b="0" kern="1200" dirty="0">
                        <a:solidFill>
                          <a:schemeClr val="dk1"/>
                        </a:solidFill>
                        <a:effectLst/>
                        <a:latin typeface="Arial Narrow" panose="020B0606020202030204" pitchFamily="34" charset="0"/>
                        <a:ea typeface="+mn-ea"/>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94273929"/>
                  </a:ext>
                </a:extLst>
              </a:tr>
              <a:tr h="471337">
                <a:tc>
                  <a:txBody>
                    <a:bodyPr/>
                    <a:lstStyle/>
                    <a:p>
                      <a:pPr algn="ctr"/>
                      <a:r>
                        <a:rPr lang="en-US" sz="1400" b="1" dirty="0">
                          <a:latin typeface="Arial Narrow" panose="020B0606020202030204" pitchFamily="34" charset="0"/>
                        </a:rPr>
                        <a:t>ARS-USDA</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USA</a:t>
                      </a:r>
                      <a:r>
                        <a:rPr lang="ru-RU" sz="1400" b="1" i="1" dirty="0">
                          <a:latin typeface="Arial Narrow" panose="020B0606020202030204" pitchFamily="34" charset="0"/>
                        </a:rPr>
                        <a:t>) </a:t>
                      </a:r>
                      <a:r>
                        <a:rPr lang="ru-RU" sz="1400" b="1" dirty="0">
                          <a:latin typeface="Arial Narrow" panose="020B0606020202030204" pitchFamily="34" charset="0"/>
                        </a:rPr>
                        <a:t>– </a:t>
                      </a:r>
                    </a:p>
                    <a:p>
                      <a:pPr algn="ctr"/>
                      <a:r>
                        <a:rPr lang="ru-RU" sz="1400" b="1" dirty="0">
                          <a:latin typeface="Arial Narrow" panose="020B0606020202030204" pitchFamily="34" charset="0"/>
                        </a:rPr>
                        <a:t>НАО «НАНОЦ»</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2019-2020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Implementation of the project "Assessment of pasture land and resource potential in the Akmola region", funded by the Asian Development Bank.</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80674676"/>
                  </a:ext>
                </a:extLst>
              </a:tr>
              <a:tr h="471337">
                <a:tc>
                  <a:txBody>
                    <a:bodyPr/>
                    <a:lstStyle/>
                    <a:p>
                      <a:pPr algn="ctr"/>
                      <a:r>
                        <a:rPr lang="en-US" sz="1400" b="1" dirty="0" err="1">
                          <a:latin typeface="Arial Narrow" panose="020B0606020202030204" pitchFamily="34" charset="0"/>
                        </a:rPr>
                        <a:t>Wageningen</a:t>
                      </a:r>
                      <a:r>
                        <a:rPr lang="en-US" sz="1400" b="1" baseline="0" dirty="0">
                          <a:latin typeface="Arial Narrow" panose="020B0606020202030204" pitchFamily="34" charset="0"/>
                        </a:rPr>
                        <a:t> University</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Netherlands)</a:t>
                      </a:r>
                      <a:r>
                        <a:rPr lang="ru-RU" sz="1400" b="1" i="1" dirty="0">
                          <a:latin typeface="Arial Narrow" panose="020B0606020202030204" pitchFamily="34" charset="0"/>
                        </a:rPr>
                        <a:t> </a:t>
                      </a:r>
                      <a:r>
                        <a:rPr lang="ru-RU" sz="1400" b="1" dirty="0">
                          <a:latin typeface="Arial Narrow" panose="020B0606020202030204" pitchFamily="34" charset="0"/>
                        </a:rPr>
                        <a:t>- К</a:t>
                      </a:r>
                      <a:r>
                        <a:rPr lang="en-US" sz="1400" b="1" dirty="0" err="1">
                          <a:latin typeface="Arial Narrow" panose="020B0606020202030204" pitchFamily="34" charset="0"/>
                        </a:rPr>
                        <a:t>azNAU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2020</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Implementation of the educational programs "Plant Science" and "Food Technology" in conjunction with the University of Wageningen – top agricultural university</a:t>
                      </a:r>
                      <a:r>
                        <a:rPr lang="en-US" sz="1200" b="0" baseline="0" dirty="0">
                          <a:latin typeface="Arial Narrow" panose="020B0606020202030204" pitchFamily="34" charset="0"/>
                        </a:rPr>
                        <a:t> worldwide</a:t>
                      </a:r>
                      <a:r>
                        <a:rPr lang="en-US" sz="1200" b="0" dirty="0">
                          <a:latin typeface="Arial Narrow" panose="020B0606020202030204" pitchFamily="34" charset="0"/>
                        </a:rPr>
                        <a:t>.</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7769211"/>
                  </a:ext>
                </a:extLst>
              </a:tr>
              <a:tr h="587358">
                <a:tc>
                  <a:txBody>
                    <a:bodyPr/>
                    <a:lstStyle/>
                    <a:p>
                      <a:pPr algn="ctr"/>
                      <a:r>
                        <a:rPr lang="en-US" sz="1400" b="1" dirty="0">
                          <a:latin typeface="Arial Narrow" panose="020B0606020202030204" pitchFamily="34" charset="0"/>
                        </a:rPr>
                        <a:t>UC Davis </a:t>
                      </a:r>
                      <a:r>
                        <a:rPr lang="en-US" sz="1400" b="1" i="1" dirty="0">
                          <a:latin typeface="Arial Narrow" panose="020B0606020202030204" pitchFamily="34" charset="0"/>
                        </a:rPr>
                        <a:t>(USA</a:t>
                      </a:r>
                      <a:r>
                        <a:rPr lang="ru-RU" sz="1400" b="1" i="1" dirty="0">
                          <a:latin typeface="Arial Narrow" panose="020B0606020202030204" pitchFamily="34" charset="0"/>
                        </a:rPr>
                        <a:t>) </a:t>
                      </a:r>
                      <a:r>
                        <a:rPr lang="ru-RU" sz="1400" b="1" dirty="0">
                          <a:latin typeface="Arial Narrow" panose="020B0606020202030204" pitchFamily="34" charset="0"/>
                        </a:rPr>
                        <a:t>– </a:t>
                      </a:r>
                    </a:p>
                    <a:p>
                      <a:pPr algn="ctr"/>
                      <a:r>
                        <a:rPr lang="en-US" sz="1400" b="1" dirty="0">
                          <a:latin typeface="Arial Narrow" panose="020B0606020202030204" pitchFamily="34" charset="0"/>
                        </a:rPr>
                        <a:t>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2014-present time</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Within the framework of the signed agreement with UC Davis, 6 new master's programs were developed together with 8 professors of UC Davis within the framework of SPIID; 4 technological platforms were created following the example of similar laboratories at UC Davis.</a:t>
                      </a:r>
                    </a:p>
                    <a:p>
                      <a:pPr algn="just"/>
                      <a:r>
                        <a:rPr lang="en-US" sz="1200" b="0" dirty="0">
                          <a:latin typeface="Arial Narrow" panose="020B0606020202030204" pitchFamily="34" charset="0"/>
                        </a:rPr>
                        <a:t>The cooperation agreement between KATU and Davis was prolonged in 2018.</a:t>
                      </a:r>
                      <a:r>
                        <a:rPr lang="en-US" sz="1200" b="0" baseline="0" dirty="0">
                          <a:latin typeface="Arial Narrow" panose="020B0606020202030204" pitchFamily="34" charset="0"/>
                        </a:rPr>
                        <a:t>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43077241"/>
                  </a:ext>
                </a:extLst>
              </a:tr>
              <a:tr h="674374">
                <a:tc>
                  <a:txBody>
                    <a:bodyPr/>
                    <a:lstStyle/>
                    <a:p>
                      <a:pPr algn="ctr"/>
                      <a:r>
                        <a:rPr lang="ru-RU" sz="1400" b="1" dirty="0" err="1">
                          <a:latin typeface="Arial Narrow" panose="020B0606020202030204" pitchFamily="34" charset="0"/>
                        </a:rPr>
                        <a:t>Agreenium</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France</a:t>
                      </a:r>
                      <a:r>
                        <a:rPr lang="ru-RU" sz="1400" b="1" i="1" dirty="0">
                          <a:latin typeface="Arial Narrow" panose="020B0606020202030204" pitchFamily="34" charset="0"/>
                        </a:rPr>
                        <a:t>)</a:t>
                      </a:r>
                      <a:r>
                        <a:rPr lang="en-US" sz="1400" b="1" i="1" dirty="0">
                          <a:latin typeface="Arial Narrow" panose="020B0606020202030204" pitchFamily="34" charset="0"/>
                        </a:rPr>
                        <a:t> </a:t>
                      </a:r>
                      <a:r>
                        <a:rPr lang="en-US" sz="1400" b="1" dirty="0">
                          <a:latin typeface="Arial Narrow" panose="020B0606020202030204" pitchFamily="34" charset="0"/>
                        </a:rPr>
                        <a:t>– </a:t>
                      </a:r>
                      <a:r>
                        <a:rPr lang="ru-RU" sz="1400" b="1" dirty="0" err="1">
                          <a:latin typeface="Arial Narrow" panose="020B0606020202030204" pitchFamily="34" charset="0"/>
                        </a:rPr>
                        <a:t>AgroParisTech</a:t>
                      </a:r>
                      <a:r>
                        <a:rPr lang="ru-RU" sz="1400" b="1" dirty="0">
                          <a:latin typeface="Arial Narrow" panose="020B0606020202030204" pitchFamily="34" charset="0"/>
                        </a:rPr>
                        <a:t> </a:t>
                      </a:r>
                      <a:r>
                        <a:rPr lang="ru-RU" sz="1400" b="1" i="1" dirty="0">
                          <a:latin typeface="Arial Narrow" panose="020B0606020202030204" pitchFamily="34" charset="0"/>
                        </a:rPr>
                        <a:t>(</a:t>
                      </a:r>
                      <a:r>
                        <a:rPr lang="en-US" sz="1400" b="1" i="1" dirty="0">
                          <a:latin typeface="Arial Narrow" panose="020B0606020202030204" pitchFamily="34" charset="0"/>
                        </a:rPr>
                        <a:t>France</a:t>
                      </a:r>
                      <a:r>
                        <a:rPr lang="ru-RU" sz="1400" b="1" i="1" dirty="0">
                          <a:latin typeface="Arial Narrow" panose="020B0606020202030204" pitchFamily="34" charset="0"/>
                        </a:rPr>
                        <a:t>)</a:t>
                      </a:r>
                      <a:r>
                        <a:rPr lang="en-US" sz="1400" b="1" i="1" dirty="0">
                          <a:latin typeface="Arial Narrow" panose="020B0606020202030204" pitchFamily="34" charset="0"/>
                        </a:rPr>
                        <a:t> </a:t>
                      </a:r>
                      <a:r>
                        <a:rPr lang="en-US" sz="1400" b="1" dirty="0">
                          <a:latin typeface="Arial Narrow" panose="020B0606020202030204" pitchFamily="34" charset="0"/>
                        </a:rPr>
                        <a:t>– </a:t>
                      </a:r>
                    </a:p>
                    <a:p>
                      <a:pPr algn="ctr"/>
                      <a:r>
                        <a:rPr lang="en-US" sz="1400" b="1" dirty="0">
                          <a:latin typeface="Arial Narrow" panose="020B0606020202030204" pitchFamily="34" charset="0"/>
                        </a:rPr>
                        <a:t>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rPr>
                        <a:t>A tripartite Memorandum was signed between KATU, the </a:t>
                      </a:r>
                      <a:r>
                        <a:rPr lang="en-US" sz="1200" b="0" dirty="0" err="1">
                          <a:latin typeface="Arial Narrow" panose="020B0606020202030204" pitchFamily="34" charset="0"/>
                        </a:rPr>
                        <a:t>Agreenium</a:t>
                      </a:r>
                      <a:r>
                        <a:rPr lang="en-US" sz="1200" b="0" dirty="0">
                          <a:latin typeface="Arial Narrow" panose="020B0606020202030204" pitchFamily="34" charset="0"/>
                        </a:rPr>
                        <a:t> consortium and </a:t>
                      </a:r>
                      <a:r>
                        <a:rPr lang="en-US" sz="1200" b="0" dirty="0" err="1">
                          <a:latin typeface="Arial Narrow" panose="020B0606020202030204" pitchFamily="34" charset="0"/>
                        </a:rPr>
                        <a:t>AgroParisTech</a:t>
                      </a:r>
                      <a:r>
                        <a:rPr lang="en-US" sz="1200" b="0" dirty="0">
                          <a:latin typeface="Arial Narrow" panose="020B0606020202030204" pitchFamily="34" charset="0"/>
                        </a:rPr>
                        <a:t> agricultural university on cooperation and joint implementation of double-degree education in three areas: soil science, crop production and animal husbandry.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65667942"/>
                  </a:ext>
                </a:extLst>
              </a:tr>
              <a:tr h="674374">
                <a:tc>
                  <a:txBody>
                    <a:bodyPr/>
                    <a:lstStyle/>
                    <a:p>
                      <a:pPr algn="ctr"/>
                      <a:r>
                        <a:rPr lang="en-US" sz="1400" b="1" dirty="0">
                          <a:latin typeface="Arial Narrow" panose="020B0606020202030204" pitchFamily="34" charset="0"/>
                        </a:rPr>
                        <a:t>North West University of agriculture and forestry </a:t>
                      </a:r>
                      <a:r>
                        <a:rPr lang="ru-RU" sz="1400" b="1" i="1" dirty="0">
                          <a:latin typeface="Arial Narrow" panose="020B0606020202030204" pitchFamily="34" charset="0"/>
                        </a:rPr>
                        <a:t>(</a:t>
                      </a:r>
                      <a:r>
                        <a:rPr lang="en-US" sz="1400" b="1" i="1" dirty="0">
                          <a:latin typeface="Arial Narrow" panose="020B0606020202030204" pitchFamily="34" charset="0"/>
                        </a:rPr>
                        <a:t>China</a:t>
                      </a:r>
                      <a:r>
                        <a:rPr lang="ru-RU" sz="1400" b="1" i="1" dirty="0">
                          <a:latin typeface="Arial Narrow" panose="020B0606020202030204" pitchFamily="34" charset="0"/>
                        </a:rPr>
                        <a:t>) </a:t>
                      </a:r>
                      <a:r>
                        <a:rPr lang="ru-RU" sz="1400" b="1" dirty="0">
                          <a:latin typeface="Arial Narrow" panose="020B0606020202030204" pitchFamily="34" charset="0"/>
                        </a:rPr>
                        <a:t>–</a:t>
                      </a:r>
                      <a:r>
                        <a:rPr lang="en-US" sz="1400" b="1" baseline="0" dirty="0">
                          <a:latin typeface="Arial Narrow" panose="020B0606020202030204" pitchFamily="34" charset="0"/>
                        </a:rPr>
                        <a:t> </a:t>
                      </a:r>
                      <a:r>
                        <a:rPr lang="en-US" sz="1400" b="1" dirty="0">
                          <a:latin typeface="Arial Narrow" panose="020B0606020202030204" pitchFamily="34" charset="0"/>
                        </a:rPr>
                        <a:t>ZKATU</a:t>
                      </a:r>
                      <a:endParaRPr lang="x-none" sz="1400" b="1"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1" dirty="0">
                          <a:latin typeface="Arial Narrow" panose="020B0606020202030204" pitchFamily="34" charset="0"/>
                        </a:rPr>
                        <a:t> </a:t>
                      </a:r>
                      <a:r>
                        <a:rPr lang="en-US" sz="1200" b="0" dirty="0">
                          <a:latin typeface="Arial Narrow" panose="020B0606020202030204" pitchFamily="34" charset="0"/>
                        </a:rPr>
                        <a:t>In the framework of the Memorandum with the North-Western University of Agriculture and Forestry, preparatory work is underway to organize double-degree training in agricultural specialties and joint research.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34033891"/>
                  </a:ext>
                </a:extLst>
              </a:tr>
              <a:tr h="588069">
                <a:tc>
                  <a:txBody>
                    <a:bodyPr/>
                    <a:lstStyle/>
                    <a:p>
                      <a:pPr algn="ctr"/>
                      <a:r>
                        <a:rPr lang="en-US" sz="1400" b="1" i="0" dirty="0">
                          <a:latin typeface="Arial Narrow" panose="020B0606020202030204" pitchFamily="34" charset="0"/>
                        </a:rPr>
                        <a:t>Chinese agrarian university </a:t>
                      </a:r>
                      <a:r>
                        <a:rPr lang="ru-RU" sz="1400" b="1" i="1" dirty="0">
                          <a:latin typeface="Arial Narrow" panose="020B0606020202030204" pitchFamily="34" charset="0"/>
                        </a:rPr>
                        <a:t>(</a:t>
                      </a:r>
                      <a:r>
                        <a:rPr lang="en-US" sz="1400" b="1" i="1" dirty="0">
                          <a:latin typeface="Arial Narrow" panose="020B0606020202030204" pitchFamily="34" charset="0"/>
                        </a:rPr>
                        <a:t>China</a:t>
                      </a:r>
                      <a:r>
                        <a:rPr lang="ru-RU" sz="1400" b="1" i="1" dirty="0">
                          <a:latin typeface="Arial Narrow" panose="020B0606020202030204" pitchFamily="34" charset="0"/>
                        </a:rPr>
                        <a:t>) </a:t>
                      </a:r>
                      <a:r>
                        <a:rPr lang="ru-RU" sz="1400" b="1" i="0" dirty="0">
                          <a:latin typeface="Arial Narrow" panose="020B0606020202030204" pitchFamily="34" charset="0"/>
                        </a:rPr>
                        <a:t>– </a:t>
                      </a:r>
                      <a:r>
                        <a:rPr lang="en-US" sz="1400" b="1" i="0" dirty="0">
                          <a:latin typeface="Arial Narrow" panose="020B0606020202030204" pitchFamily="34" charset="0"/>
                        </a:rPr>
                        <a:t>ZKATU</a:t>
                      </a:r>
                      <a:endParaRPr lang="x-none" sz="14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200" b="1" dirty="0">
                          <a:latin typeface="Arial Narrow" panose="020B0606020202030204" pitchFamily="34" charset="0"/>
                        </a:rPr>
                        <a:t>2019</a:t>
                      </a:r>
                      <a:r>
                        <a:rPr lang="en-US" sz="1200" b="1" baseline="0" dirty="0">
                          <a:latin typeface="Arial Narrow" panose="020B0606020202030204" pitchFamily="34" charset="0"/>
                        </a:rPr>
                        <a:t> </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1" baseline="0" dirty="0">
                          <a:latin typeface="Arial Narrow" panose="020B0606020202030204" pitchFamily="34" charset="0"/>
                        </a:rPr>
                        <a:t> </a:t>
                      </a:r>
                      <a:r>
                        <a:rPr lang="en-US" sz="1200" b="0" dirty="0">
                          <a:latin typeface="Arial Narrow" panose="020B0606020202030204" pitchFamily="34" charset="0"/>
                        </a:rPr>
                        <a:t>a Memorandum with the China Agricultural University allows us to further the work on organizing foreign internships and academic mobility of students and faculty. </a:t>
                      </a:r>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37993370"/>
                  </a:ext>
                </a:extLst>
              </a:tr>
              <a:tr h="588069">
                <a:tc>
                  <a:txBody>
                    <a:bodyPr/>
                    <a:lstStyle/>
                    <a:p>
                      <a:pPr algn="ctr"/>
                      <a:r>
                        <a:rPr lang="en-US" sz="1400" b="1" i="0" dirty="0">
                          <a:latin typeface="Arial Narrow" panose="020B0606020202030204" pitchFamily="34" charset="0"/>
                        </a:rPr>
                        <a:t>Islamic</a:t>
                      </a:r>
                      <a:r>
                        <a:rPr lang="en-US" sz="1400" b="1" i="0" baseline="0" dirty="0">
                          <a:latin typeface="Arial Narrow" panose="020B0606020202030204" pitchFamily="34" charset="0"/>
                        </a:rPr>
                        <a:t> Organization for Food Security (IOFS)</a:t>
                      </a:r>
                      <a:endParaRPr lang="x-none" sz="1400" b="1" i="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685766" rtl="0" eaLnBrk="1" fontAlgn="auto" latinLnBrk="0" hangingPunct="1">
                        <a:lnSpc>
                          <a:spcPct val="100000"/>
                        </a:lnSpc>
                        <a:spcBef>
                          <a:spcPts val="0"/>
                        </a:spcBef>
                        <a:spcAft>
                          <a:spcPts val="0"/>
                        </a:spcAft>
                        <a:buClrTx/>
                        <a:buSzTx/>
                        <a:buFontTx/>
                        <a:buNone/>
                        <a:tabLst/>
                        <a:defRPr/>
                      </a:pPr>
                      <a:r>
                        <a:rPr lang="en-US" sz="1200" b="1" dirty="0">
                          <a:latin typeface="Arial Narrow" panose="020B0606020202030204" pitchFamily="34" charset="0"/>
                        </a:rPr>
                        <a:t>2019</a:t>
                      </a:r>
                      <a:r>
                        <a:rPr lang="en-US" sz="1200" b="0" baseline="0" dirty="0">
                          <a:latin typeface="Arial Narrow" panose="020B0606020202030204" pitchFamily="34" charset="0"/>
                        </a:rPr>
                        <a:t> </a:t>
                      </a:r>
                      <a:r>
                        <a:rPr lang="mr-IN" sz="1200" b="0" baseline="0" dirty="0">
                          <a:latin typeface="Arial Narrow" panose="020B0606020202030204" pitchFamily="34" charset="0"/>
                        </a:rPr>
                        <a:t>–</a:t>
                      </a:r>
                      <a:r>
                        <a:rPr lang="en-US" sz="1200" b="0" baseline="0" dirty="0">
                          <a:latin typeface="Arial Narrow" panose="020B0606020202030204" pitchFamily="34" charset="0"/>
                        </a:rPr>
                        <a:t>  </a:t>
                      </a:r>
                      <a:r>
                        <a:rPr lang="en-US" sz="1200" b="0" dirty="0">
                          <a:latin typeface="Arial Narrow" panose="020B0606020202030204" pitchFamily="34" charset="0"/>
                          <a:cs typeface="Arial" panose="020B0604020202020204" pitchFamily="34" charset="0"/>
                        </a:rPr>
                        <a:t>a Memorandum of Understanding and Cooperation was signed. </a:t>
                      </a:r>
                      <a:r>
                        <a:rPr lang="en-US" sz="1200" b="0" baseline="0" dirty="0">
                          <a:latin typeface="Arial Narrow" panose="020B0606020202030204" pitchFamily="34" charset="0"/>
                        </a:rPr>
                        <a:t>2 subsidiaries of NASEC have been identified as Regional Centers of Excellence for the Asian Subgroup II of the Organization of Islamic Cooperation member countries.</a:t>
                      </a:r>
                      <a:r>
                        <a:rPr lang="en-US" sz="1351" b="0" i="0" u="none" strike="noStrike" kern="1200" dirty="0">
                          <a:solidFill>
                            <a:schemeClr val="dk1"/>
                          </a:solidFill>
                          <a:effectLst/>
                          <a:latin typeface="+mn-lt"/>
                          <a:ea typeface="+mn-ea"/>
                          <a:cs typeface="+mn-cs"/>
                        </a:rPr>
                        <a:t> </a:t>
                      </a:r>
                      <a:r>
                        <a:rPr lang="en-US" sz="1200" b="0" i="0" u="none" strike="noStrike" kern="1200" dirty="0">
                          <a:solidFill>
                            <a:schemeClr val="dk1"/>
                          </a:solidFill>
                          <a:effectLst/>
                          <a:latin typeface="Arial Narrow" charset="0"/>
                          <a:ea typeface="Arial Narrow" charset="0"/>
                          <a:cs typeface="Arial Narrow" charset="0"/>
                        </a:rPr>
                        <a:t>Scientific and Production Center of grain farming named after A.I. </a:t>
                      </a:r>
                      <a:r>
                        <a:rPr lang="en-US" sz="1200" b="0" i="0" u="none" strike="noStrike" kern="1200" dirty="0" err="1">
                          <a:solidFill>
                            <a:schemeClr val="dk1"/>
                          </a:solidFill>
                          <a:effectLst/>
                          <a:latin typeface="Arial Narrow" charset="0"/>
                          <a:ea typeface="Arial Narrow" charset="0"/>
                          <a:cs typeface="Arial Narrow" charset="0"/>
                        </a:rPr>
                        <a:t>Barayev</a:t>
                      </a:r>
                      <a:r>
                        <a:rPr lang="en-US" sz="1200" b="0" i="0" u="none" strike="noStrike" kern="1200" dirty="0">
                          <a:solidFill>
                            <a:schemeClr val="dk1"/>
                          </a:solidFill>
                          <a:effectLst/>
                          <a:latin typeface="Arial Narrow" charset="0"/>
                          <a:ea typeface="Arial Narrow" charset="0"/>
                          <a:cs typeface="Arial Narrow" charset="0"/>
                        </a:rPr>
                        <a:t> on Wheat and Kazakh </a:t>
                      </a:r>
                      <a:r>
                        <a:rPr lang="en-US" sz="1200" b="0" i="0" u="none" strike="noStrike" kern="1200" dirty="0" err="1">
                          <a:solidFill>
                            <a:schemeClr val="dk1"/>
                          </a:solidFill>
                          <a:effectLst/>
                          <a:latin typeface="Arial Narrow" charset="0"/>
                          <a:ea typeface="Arial Narrow" charset="0"/>
                          <a:cs typeface="Arial Narrow" charset="0"/>
                        </a:rPr>
                        <a:t>ResearchInstitute</a:t>
                      </a:r>
                      <a:r>
                        <a:rPr lang="en-US" sz="1200" b="0" i="0" u="none" strike="noStrike" kern="1200" dirty="0">
                          <a:solidFill>
                            <a:schemeClr val="dk1"/>
                          </a:solidFill>
                          <a:effectLst/>
                          <a:latin typeface="Arial Narrow" charset="0"/>
                          <a:ea typeface="Arial Narrow" charset="0"/>
                          <a:cs typeface="Arial Narrow" charset="0"/>
                        </a:rPr>
                        <a:t> of Rice production named after I. </a:t>
                      </a:r>
                      <a:r>
                        <a:rPr lang="en-US" sz="1200" b="0" i="0" u="none" strike="noStrike" kern="1200" dirty="0" err="1">
                          <a:solidFill>
                            <a:schemeClr val="dk1"/>
                          </a:solidFill>
                          <a:effectLst/>
                          <a:latin typeface="Arial Narrow" charset="0"/>
                          <a:ea typeface="Arial Narrow" charset="0"/>
                          <a:cs typeface="Arial Narrow" charset="0"/>
                        </a:rPr>
                        <a:t>Zhakhaev</a:t>
                      </a:r>
                      <a:r>
                        <a:rPr lang="en-US" sz="1200" b="0" i="0" u="none" strike="noStrike" kern="1200" dirty="0">
                          <a:solidFill>
                            <a:schemeClr val="dk1"/>
                          </a:solidFill>
                          <a:effectLst/>
                          <a:latin typeface="Arial Narrow" charset="0"/>
                          <a:ea typeface="Arial Narrow" charset="0"/>
                          <a:cs typeface="Arial Narrow" charset="0"/>
                        </a:rPr>
                        <a:t> </a:t>
                      </a:r>
                      <a:r>
                        <a:rPr lang="en-US" sz="1200" b="0" i="0" u="none" strike="noStrike" kern="1200">
                          <a:solidFill>
                            <a:schemeClr val="dk1"/>
                          </a:solidFill>
                          <a:effectLst/>
                          <a:latin typeface="Arial Narrow" charset="0"/>
                          <a:ea typeface="Arial Narrow" charset="0"/>
                          <a:cs typeface="Arial Narrow" charset="0"/>
                        </a:rPr>
                        <a:t>on Rice.</a:t>
                      </a:r>
                      <a:endParaRPr lang="en-US" sz="1200" b="0" i="0" u="none" strike="noStrike" kern="1200" dirty="0">
                        <a:solidFill>
                          <a:schemeClr val="dk1"/>
                        </a:solidFill>
                        <a:effectLst/>
                        <a:latin typeface="Arial Narrow" charset="0"/>
                        <a:ea typeface="Arial Narrow" charset="0"/>
                        <a:cs typeface="Arial Narrow" charset="0"/>
                      </a:endParaRPr>
                    </a:p>
                    <a:p>
                      <a:pPr algn="just"/>
                      <a:endParaRPr lang="x-none" sz="1200" b="0" dirty="0">
                        <a:latin typeface="Arial Narrow" panose="020B0606020202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95558639"/>
                  </a:ext>
                </a:extLst>
              </a:tr>
            </a:tbl>
          </a:graphicData>
        </a:graphic>
      </p:graphicFrame>
      <p:pic>
        <p:nvPicPr>
          <p:cNvPr id="47" name="Рисунок 46">
            <a:extLst>
              <a:ext uri="{FF2B5EF4-FFF2-40B4-BE49-F238E27FC236}">
                <a16:creationId xmlns:a16="http://schemas.microsoft.com/office/drawing/2014/main" id="{EA6A158A-EB3D-4DE9-9676-FECDD9B8C1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730" y="2152687"/>
            <a:ext cx="878133" cy="288000"/>
          </a:xfrm>
          <a:prstGeom prst="rect">
            <a:avLst/>
          </a:prstGeom>
        </p:spPr>
      </p:pic>
      <p:pic>
        <p:nvPicPr>
          <p:cNvPr id="48" name="Рисунок 47">
            <a:extLst>
              <a:ext uri="{FF2B5EF4-FFF2-40B4-BE49-F238E27FC236}">
                <a16:creationId xmlns:a16="http://schemas.microsoft.com/office/drawing/2014/main" id="{043DBF98-209F-49FD-BD3D-39F409A661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4612" y="2662770"/>
            <a:ext cx="334253" cy="334253"/>
          </a:xfrm>
          <a:prstGeom prst="rect">
            <a:avLst/>
          </a:prstGeom>
        </p:spPr>
      </p:pic>
      <p:pic>
        <p:nvPicPr>
          <p:cNvPr id="49" name="Рисунок 48">
            <a:extLst>
              <a:ext uri="{FF2B5EF4-FFF2-40B4-BE49-F238E27FC236}">
                <a16:creationId xmlns:a16="http://schemas.microsoft.com/office/drawing/2014/main" id="{13DB2C50-82E5-4780-B9B5-F72995E5EB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9816" y="3197490"/>
            <a:ext cx="419788" cy="419788"/>
          </a:xfrm>
          <a:prstGeom prst="rect">
            <a:avLst/>
          </a:prstGeom>
        </p:spPr>
      </p:pic>
      <p:pic>
        <p:nvPicPr>
          <p:cNvPr id="50" name="Рисунок 49">
            <a:extLst>
              <a:ext uri="{FF2B5EF4-FFF2-40B4-BE49-F238E27FC236}">
                <a16:creationId xmlns:a16="http://schemas.microsoft.com/office/drawing/2014/main" id="{DB438362-97C3-4790-9E7C-5D8B31D6CD9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5958" y="3738627"/>
            <a:ext cx="405109" cy="468842"/>
          </a:xfrm>
          <a:prstGeom prst="rect">
            <a:avLst/>
          </a:prstGeom>
        </p:spPr>
      </p:pic>
      <p:pic>
        <p:nvPicPr>
          <p:cNvPr id="51" name="Рисунок 50">
            <a:extLst>
              <a:ext uri="{FF2B5EF4-FFF2-40B4-BE49-F238E27FC236}">
                <a16:creationId xmlns:a16="http://schemas.microsoft.com/office/drawing/2014/main" id="{B94A6EB0-B126-4536-AE86-530440FB7D9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83346" y="4417313"/>
            <a:ext cx="468128" cy="329675"/>
          </a:xfrm>
          <a:prstGeom prst="rect">
            <a:avLst/>
          </a:prstGeom>
        </p:spPr>
      </p:pic>
      <p:pic>
        <p:nvPicPr>
          <p:cNvPr id="53" name="Рисунок 52">
            <a:extLst>
              <a:ext uri="{FF2B5EF4-FFF2-40B4-BE49-F238E27FC236}">
                <a16:creationId xmlns:a16="http://schemas.microsoft.com/office/drawing/2014/main" id="{CD6B30E5-4D3E-4F13-96BA-13F473F9F55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6488" y="5105057"/>
            <a:ext cx="375550" cy="375550"/>
          </a:xfrm>
          <a:prstGeom prst="rect">
            <a:avLst/>
          </a:prstGeom>
        </p:spPr>
      </p:pic>
      <p:pic>
        <p:nvPicPr>
          <p:cNvPr id="8" name="Рисунок 7">
            <a:extLst>
              <a:ext uri="{FF2B5EF4-FFF2-40B4-BE49-F238E27FC236}">
                <a16:creationId xmlns:a16="http://schemas.microsoft.com/office/drawing/2014/main" id="{868F46C1-4FF4-49CC-837F-6CC9C5949D2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0393" y="5725312"/>
            <a:ext cx="316196" cy="394684"/>
          </a:xfrm>
          <a:prstGeom prst="rect">
            <a:avLst/>
          </a:prstGeom>
        </p:spPr>
      </p:pic>
      <p:pic>
        <p:nvPicPr>
          <p:cNvPr id="10" name="Рисунок 9">
            <a:extLst>
              <a:ext uri="{FF2B5EF4-FFF2-40B4-BE49-F238E27FC236}">
                <a16:creationId xmlns:a16="http://schemas.microsoft.com/office/drawing/2014/main" id="{94635FAF-7436-408A-AE96-E2E3454B1CC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14278" y="1076094"/>
            <a:ext cx="596940" cy="540000"/>
          </a:xfrm>
          <a:prstGeom prst="rect">
            <a:avLst/>
          </a:prstGeom>
        </p:spPr>
      </p:pic>
      <p:sp>
        <p:nvSpPr>
          <p:cNvPr id="15" name="Заголовок 1">
            <a:extLst>
              <a:ext uri="{FF2B5EF4-FFF2-40B4-BE49-F238E27FC236}">
                <a16:creationId xmlns:a16="http://schemas.microsoft.com/office/drawing/2014/main" id="{4DE3A44D-6D3E-4D8F-B8DB-4CDC21CEB0E5}"/>
              </a:ext>
            </a:extLst>
          </p:cNvPr>
          <p:cNvSpPr txBox="1">
            <a:spLocks/>
          </p:cNvSpPr>
          <p:nvPr/>
        </p:nvSpPr>
        <p:spPr>
          <a:xfrm>
            <a:off x="2979908" y="59388"/>
            <a:ext cx="7637373" cy="423759"/>
          </a:xfrm>
          <a:prstGeom prst="rect">
            <a:avLst/>
          </a:prstGeom>
          <a:noFill/>
        </p:spPr>
        <p:txBody>
          <a:bodyPr vert="horz" lIns="91440" tIns="45720" rIns="91440" bIns="45720" rtlCol="0" anchor="ctr">
            <a:noAutofit/>
          </a:bodyPr>
          <a:lstStyle>
            <a:lvl1pPr marL="0" indent="0" algn="l" defTabSz="685766" rtl="0" eaLnBrk="1" latinLnBrk="0" hangingPunct="1">
              <a:lnSpc>
                <a:spcPct val="100000"/>
              </a:lnSpc>
              <a:spcBef>
                <a:spcPct val="0"/>
              </a:spcBef>
              <a:buNone/>
              <a:defRPr sz="1800" b="0" kern="1200">
                <a:solidFill>
                  <a:schemeClr val="accent1"/>
                </a:solidFill>
                <a:latin typeface="+mn-lt"/>
                <a:ea typeface="Tahoma" panose="020B0604030504040204" pitchFamily="34" charset="0"/>
                <a:cs typeface="Segoe UI" panose="020B0502040204020203" pitchFamily="34" charset="0"/>
              </a:defRPr>
            </a:lvl1pPr>
          </a:lstStyle>
          <a:p>
            <a:pPr algn="ctr"/>
            <a:r>
              <a:rPr lang="en-US" sz="2400" b="1" dirty="0">
                <a:solidFill>
                  <a:srgbClr val="2868A4"/>
                </a:solidFill>
                <a:latin typeface="Trebuchet MS" panose="020B0603020202020204" pitchFamily="34" charset="0"/>
              </a:rPr>
              <a:t>International cooperation </a:t>
            </a:r>
            <a:endParaRPr lang="ru-RU" sz="2400" b="1" dirty="0">
              <a:solidFill>
                <a:srgbClr val="2868A4"/>
              </a:solidFill>
              <a:latin typeface="Trebuchet MS" panose="020B0603020202020204" pitchFamily="34" charset="0"/>
            </a:endParaRPr>
          </a:p>
        </p:txBody>
      </p:sp>
      <p:sp>
        <p:nvSpPr>
          <p:cNvPr id="17"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14</a:t>
            </a:r>
          </a:p>
        </p:txBody>
      </p:sp>
      <p:pic>
        <p:nvPicPr>
          <p:cNvPr id="6" name="Изображение 5"/>
          <p:cNvPicPr>
            <a:picLocks noChangeAspect="1"/>
          </p:cNvPicPr>
          <p:nvPr/>
        </p:nvPicPr>
        <p:blipFill>
          <a:blip r:embed="rId12"/>
          <a:stretch>
            <a:fillRect/>
          </a:stretch>
        </p:blipFill>
        <p:spPr>
          <a:xfrm>
            <a:off x="335958" y="6315503"/>
            <a:ext cx="515471" cy="515471"/>
          </a:xfrm>
          <a:prstGeom prst="rect">
            <a:avLst/>
          </a:prstGeom>
        </p:spPr>
      </p:pic>
    </p:spTree>
    <p:extLst>
      <p:ext uri="{BB962C8B-B14F-4D97-AF65-F5344CB8AC3E}">
        <p14:creationId xmlns:p14="http://schemas.microsoft.com/office/powerpoint/2010/main" val="18041939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p:cNvGrpSpPr/>
          <p:nvPr/>
        </p:nvGrpSpPr>
        <p:grpSpPr>
          <a:xfrm>
            <a:off x="371620" y="372353"/>
            <a:ext cx="11395264" cy="6365837"/>
            <a:chOff x="-1216310" y="34507"/>
            <a:chExt cx="11281460" cy="6365837"/>
          </a:xfrm>
        </p:grpSpPr>
        <p:sp>
          <p:nvSpPr>
            <p:cNvPr id="9" name="Прямоугольник 8">
              <a:extLst>
                <a:ext uri="{FF2B5EF4-FFF2-40B4-BE49-F238E27FC236}">
                  <a16:creationId xmlns:a16="http://schemas.microsoft.com/office/drawing/2014/main" id="{4E1D971A-413A-45BD-AE5A-3C70D86F4E32}"/>
                </a:ext>
              </a:extLst>
            </p:cNvPr>
            <p:cNvSpPr/>
            <p:nvPr/>
          </p:nvSpPr>
          <p:spPr>
            <a:xfrm>
              <a:off x="-1216309" y="948876"/>
              <a:ext cx="11281459" cy="2397451"/>
            </a:xfrm>
            <a:prstGeom prst="rect">
              <a:avLst/>
            </a:prstGeom>
            <a:solidFill>
              <a:schemeClr val="accent3">
                <a:lumMod val="20000"/>
                <a:lumOff val="80000"/>
              </a:schemeClr>
            </a:solidFill>
          </p:spPr>
          <p:txBody>
            <a:bodyPr wrap="square">
              <a:spAutoFit/>
            </a:bodyPr>
            <a:lstStyle/>
            <a:p>
              <a:pPr indent="450215" algn="just">
                <a:lnSpc>
                  <a:spcPct val="107000"/>
                </a:lnSpc>
              </a:pPr>
              <a:endParaRPr lang="ru-RU"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NASEC</a:t>
              </a:r>
              <a:r>
                <a:rPr lang="en-US"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was established on August 22, 2015 (Government decree No. 659) to introduce new technologies and knowledge in the agrarian industry, as well as to train and retrain highly qualified specialists who meet the requirements of the labor market.</a:t>
              </a:r>
            </a:p>
            <a:p>
              <a:pPr indent="450215" algn="just">
                <a:lnSpc>
                  <a:spcPct val="107000"/>
                </a:lnSpc>
              </a:pPr>
              <a:endParaRPr lang="ru-RU" sz="1400"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Sole shareholder </a:t>
              </a:r>
              <a:r>
                <a:rPr lang="en-US"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Ministry of agriculture of the Republic of Kazakhstan </a:t>
              </a:r>
            </a:p>
            <a:p>
              <a:pPr indent="450215" algn="just">
                <a:lnSpc>
                  <a:spcPct val="107000"/>
                </a:lnSpc>
              </a:pPr>
              <a:endParaRPr lang="en-US" sz="1400" i="1" dirty="0">
                <a:solidFill>
                  <a:srgbClr val="4F81BD">
                    <a:lumMod val="50000"/>
                  </a:srgbClr>
                </a:solidFill>
                <a:latin typeface="Georgia" panose="02040502050405020303" pitchFamily="18" charset="0"/>
              </a:endParaRPr>
            </a:p>
            <a:p>
              <a:pPr indent="450215" algn="just">
                <a:lnSpc>
                  <a:spcPct val="107000"/>
                </a:lnSpc>
              </a:pPr>
              <a:r>
                <a:rPr lang="en-US" sz="1400" b="1" dirty="0">
                  <a:solidFill>
                    <a:srgbClr val="4F81BD">
                      <a:lumMod val="50000"/>
                    </a:srgbClr>
                  </a:solidFill>
                  <a:latin typeface="Georgia" panose="02040502050405020303" pitchFamily="18" charset="0"/>
                </a:rPr>
                <a:t>NASEC</a:t>
              </a:r>
              <a:r>
                <a:rPr lang="en-US" sz="1400" dirty="0">
                  <a:solidFill>
                    <a:srgbClr val="4F81BD">
                      <a:lumMod val="50000"/>
                    </a:srgbClr>
                  </a:solidFill>
                  <a:latin typeface="Georgia" panose="02040502050405020303" pitchFamily="18" charset="0"/>
                </a:rPr>
                <a:t> is listed as one of the specialized agribusiness support organizations that carry out agribusiness support activities in accordance with the State Program for the Development of Agrarian Industry of the Republic of Kazakhstan for the years of 2017-2021. </a:t>
              </a:r>
            </a:p>
            <a:p>
              <a:pPr indent="450215" algn="just">
                <a:lnSpc>
                  <a:spcPct val="107000"/>
                </a:lnSpc>
              </a:pPr>
              <a:r>
                <a:rPr lang="en-US" sz="1400" dirty="0">
                  <a:solidFill>
                    <a:srgbClr val="4F81BD">
                      <a:lumMod val="50000"/>
                    </a:srgbClr>
                  </a:solidFill>
                  <a:latin typeface="Georgia" panose="02040502050405020303" pitchFamily="18" charset="0"/>
                </a:rPr>
                <a:t>(Government Decree of the Republic of Kazakhstan No. 137 dated March 27, 2019)  </a:t>
              </a:r>
              <a:endParaRPr lang="ru-RU" sz="1400" dirty="0">
                <a:solidFill>
                  <a:srgbClr val="4F81BD">
                    <a:lumMod val="50000"/>
                  </a:srgbClr>
                </a:solidFill>
                <a:latin typeface="Georgia" panose="02040502050405020303" pitchFamily="18" charset="0"/>
              </a:endParaRPr>
            </a:p>
            <a:p>
              <a:pPr indent="450215" algn="just">
                <a:lnSpc>
                  <a:spcPct val="107000"/>
                </a:lnSpc>
              </a:pPr>
              <a:endParaRPr lang="x-none" sz="14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p:txBody>
        </p:sp>
        <p:pic>
          <p:nvPicPr>
            <p:cNvPr id="19" name="Рисунок 18">
              <a:extLst>
                <a:ext uri="{FF2B5EF4-FFF2-40B4-BE49-F238E27FC236}">
                  <a16:creationId xmlns:a16="http://schemas.microsoft.com/office/drawing/2014/main" id="{0FFE16AB-1B33-490A-8633-96281C64A81A}"/>
                </a:ext>
              </a:extLst>
            </p:cNvPr>
            <p:cNvPicPr>
              <a:picLocks noChangeAspect="1"/>
            </p:cNvPicPr>
            <p:nvPr/>
          </p:nvPicPr>
          <p:blipFill>
            <a:blip r:embed="rId3" cstate="print"/>
            <a:stretch>
              <a:fillRect/>
            </a:stretch>
          </p:blipFill>
          <p:spPr>
            <a:xfrm>
              <a:off x="-1216310" y="34507"/>
              <a:ext cx="1291995" cy="612000"/>
            </a:xfrm>
            <a:prstGeom prst="rect">
              <a:avLst/>
            </a:prstGeom>
          </p:spPr>
        </p:pic>
        <p:sp>
          <p:nvSpPr>
            <p:cNvPr id="20" name="Прямоугольник 19">
              <a:extLst>
                <a:ext uri="{FF2B5EF4-FFF2-40B4-BE49-F238E27FC236}">
                  <a16:creationId xmlns:a16="http://schemas.microsoft.com/office/drawing/2014/main" id="{86639AE9-2263-446C-826E-0BC0D5CA4EEC}"/>
                </a:ext>
              </a:extLst>
            </p:cNvPr>
            <p:cNvSpPr/>
            <p:nvPr/>
          </p:nvSpPr>
          <p:spPr>
            <a:xfrm>
              <a:off x="1217901" y="241325"/>
              <a:ext cx="6348969" cy="461665"/>
            </a:xfrm>
            <a:prstGeom prst="rect">
              <a:avLst/>
            </a:prstGeom>
          </p:spPr>
          <p:txBody>
            <a:bodyPr wrap="square">
              <a:spAutoFit/>
            </a:bodyPr>
            <a:lstStyle/>
            <a:p>
              <a:pPr algn="ctr" defTabSz="279740"/>
              <a:r>
                <a:rPr lang="en-US" sz="2400" b="1" dirty="0">
                  <a:solidFill>
                    <a:srgbClr val="2868A4"/>
                  </a:solidFill>
                  <a:latin typeface="Trebuchet MS" panose="020B0603020202020204" pitchFamily="34" charset="0"/>
                  <a:cs typeface="Arial" pitchFamily="34" charset="0"/>
                </a:rPr>
                <a:t>Basic Information</a:t>
              </a:r>
              <a:endParaRPr lang="x-none" sz="2400" b="1" dirty="0">
                <a:solidFill>
                  <a:srgbClr val="2868A4"/>
                </a:solidFill>
                <a:latin typeface="Trebuchet MS" panose="020B0603020202020204" pitchFamily="34" charset="0"/>
              </a:endParaRPr>
            </a:p>
          </p:txBody>
        </p:sp>
        <p:sp>
          <p:nvSpPr>
            <p:cNvPr id="11" name="Прямоугольник 10">
              <a:extLst>
                <a:ext uri="{FF2B5EF4-FFF2-40B4-BE49-F238E27FC236}">
                  <a16:creationId xmlns:a16="http://schemas.microsoft.com/office/drawing/2014/main" id="{DEE209E6-B72F-4882-8076-4A6159BE2F51}"/>
                </a:ext>
              </a:extLst>
            </p:cNvPr>
            <p:cNvSpPr/>
            <p:nvPr/>
          </p:nvSpPr>
          <p:spPr>
            <a:xfrm>
              <a:off x="878319" y="3574827"/>
              <a:ext cx="6417129" cy="2825517"/>
            </a:xfrm>
            <a:prstGeom prst="rect">
              <a:avLst/>
            </a:prstGeom>
            <a:ln>
              <a:noFill/>
            </a:ln>
          </p:spPr>
          <p:txBody>
            <a:bodyPr wrap="square">
              <a:spAutoFit/>
            </a:bodyPr>
            <a:lstStyle/>
            <a:p>
              <a:pPr indent="449580" algn="ctr">
                <a:lnSpc>
                  <a:spcPct val="107000"/>
                </a:lnSpc>
              </a:pPr>
              <a:r>
                <a:rPr lang="en-US" b="1" dirty="0">
                  <a:solidFill>
                    <a:srgbClr val="2868A4"/>
                  </a:solidFill>
                  <a:latin typeface="Georgia" panose="02040502050405020303" pitchFamily="18" charset="0"/>
                  <a:ea typeface="Calibri" panose="020F0502020204030204" pitchFamily="34" charset="0"/>
                  <a:cs typeface="Times New Roman" panose="02020603050405020304" pitchFamily="18" charset="0"/>
                </a:rPr>
                <a:t>NASEC’s subsidiary organizations</a:t>
              </a:r>
              <a:r>
                <a:rPr lang="kk-KZ" b="1" dirty="0">
                  <a:solidFill>
                    <a:srgbClr val="2868A4"/>
                  </a:solidFill>
                  <a:latin typeface="Georgia" panose="02040502050405020303" pitchFamily="18" charset="0"/>
                  <a:ea typeface="Calibri" panose="020F0502020204030204" pitchFamily="34" charset="0"/>
                  <a:cs typeface="Times New Roman" panose="02020603050405020304" pitchFamily="18" charset="0"/>
                </a:rPr>
                <a:t>:</a:t>
              </a:r>
              <a:endParaRPr lang="en-US" b="1" dirty="0">
                <a:solidFill>
                  <a:srgbClr val="2868A4"/>
                </a:solidFill>
                <a:latin typeface="Georgia" panose="02040502050405020303" pitchFamily="18" charset="0"/>
                <a:ea typeface="Calibri" panose="020F0502020204030204" pitchFamily="34" charset="0"/>
                <a:cs typeface="Times New Roman" panose="02020603050405020304" pitchFamily="18" charset="0"/>
              </a:endParaRPr>
            </a:p>
            <a:p>
              <a:pPr indent="449580" algn="ctr">
                <a:lnSpc>
                  <a:spcPct val="107000"/>
                </a:lnSpc>
              </a:pPr>
              <a:endParaRPr lang="x-none" sz="2000"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3 </a:t>
              </a: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agrarian universities </a:t>
              </a: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1</a:t>
              </a: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2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research institutes </a:t>
              </a:r>
            </a:p>
            <a:p>
              <a:pPr indent="182563" algn="ctr">
                <a:lnSpc>
                  <a:spcPct val="107000"/>
                </a:lnSpc>
                <a:buFont typeface="Arial" panose="020B0604020202020204" pitchFamily="34" charset="0"/>
                <a:buChar char="•"/>
              </a:pPr>
              <a:r>
                <a:rPr lang="en-US"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2</a:t>
              </a: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science and production centers </a:t>
              </a:r>
            </a:p>
            <a:p>
              <a:pPr algn="ctr">
                <a:lnSpc>
                  <a:spcPct val="107000"/>
                </a:lnSpc>
              </a:pPr>
              <a:r>
                <a:rPr lang="ru-RU" b="1"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A.I. </a:t>
              </a:r>
              <a:r>
                <a:rPr lang="en-US" i="1" dirty="0" err="1">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Barayev</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Scientific and Production Center of grain farming</a:t>
              </a:r>
              <a:r>
                <a:rPr lang="kk-KZ"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Fisheries SPC</a:t>
              </a:r>
              <a:r>
                <a:rPr lang="kk-KZ"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SPC of </a:t>
              </a:r>
              <a:r>
                <a:rPr lang="en-US" i="1" dirty="0" err="1">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Agroengineering</a:t>
              </a:r>
              <a:r>
                <a:rPr lang="ru-RU"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a:t>
              </a:r>
              <a:r>
                <a:rPr lang="en-US" i="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ru-RU"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endParaRPr lang="ru-RU"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endParaRPr>
            </a:p>
            <a:p>
              <a:pPr indent="182563" algn="ctr">
                <a:lnSpc>
                  <a:spcPct val="107000"/>
                </a:lnSpc>
                <a:buFont typeface="Arial" panose="020B0604020202020204" pitchFamily="34" charset="0"/>
                <a:buChar char="•"/>
              </a:pPr>
              <a:r>
                <a:rPr lang="ru-RU"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18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experimental stations and experimental farms</a:t>
              </a:r>
            </a:p>
            <a:p>
              <a:pPr indent="182563" algn="ctr">
                <a:lnSpc>
                  <a:spcPct val="107000"/>
                </a:lnSpc>
                <a:buFont typeface="Arial" panose="020B0604020202020204" pitchFamily="34" charset="0"/>
                <a:buChar char="•"/>
              </a:pPr>
              <a:r>
                <a:rPr lang="kk-KZ" b="1" dirty="0">
                  <a:solidFill>
                    <a:srgbClr val="002060"/>
                  </a:solidFill>
                  <a:latin typeface="Georgia" panose="02040502050405020303" pitchFamily="18" charset="0"/>
                  <a:ea typeface="Calibri" panose="020F0502020204030204" pitchFamily="34" charset="0"/>
                  <a:cs typeface="Times New Roman" panose="02020603050405020304" pitchFamily="18" charset="0"/>
                </a:rPr>
                <a:t>3</a:t>
              </a:r>
              <a:r>
                <a:rPr lang="kk-KZ"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 </a:t>
              </a:r>
              <a:r>
                <a:rPr lang="en-US" b="1" dirty="0">
                  <a:solidFill>
                    <a:srgbClr val="4F81BD">
                      <a:lumMod val="50000"/>
                    </a:srgbClr>
                  </a:solidFill>
                  <a:latin typeface="Georgia" panose="02040502050405020303" pitchFamily="18" charset="0"/>
                  <a:ea typeface="Calibri" panose="020F0502020204030204" pitchFamily="34" charset="0"/>
                  <a:cs typeface="Times New Roman" panose="02020603050405020304" pitchFamily="18" charset="0"/>
                </a:rPr>
                <a:t>service companies</a:t>
              </a:r>
            </a:p>
          </p:txBody>
        </p:sp>
      </p:grpSp>
      <p:sp>
        <p:nvSpPr>
          <p:cNvPr id="8"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1</a:t>
            </a:r>
          </a:p>
        </p:txBody>
      </p:sp>
    </p:spTree>
    <p:extLst>
      <p:ext uri="{BB962C8B-B14F-4D97-AF65-F5344CB8AC3E}">
        <p14:creationId xmlns:p14="http://schemas.microsoft.com/office/powerpoint/2010/main" val="4070793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64F6AA36-06D5-4A47-ACBE-CA070228D40E}"/>
              </a:ext>
            </a:extLst>
          </p:cNvPr>
          <p:cNvSpPr/>
          <p:nvPr/>
        </p:nvSpPr>
        <p:spPr>
          <a:xfrm>
            <a:off x="330190" y="941956"/>
            <a:ext cx="11544978" cy="553232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x-none">
              <a:solidFill>
                <a:prstClr val="white"/>
              </a:solidFill>
              <a:latin typeface="Calibri"/>
            </a:endParaRPr>
          </a:p>
        </p:txBody>
      </p:sp>
      <p:sp>
        <p:nvSpPr>
          <p:cNvPr id="3" name="TextBox 2"/>
          <p:cNvSpPr txBox="1"/>
          <p:nvPr/>
        </p:nvSpPr>
        <p:spPr>
          <a:xfrm>
            <a:off x="1242700" y="1198269"/>
            <a:ext cx="4680000" cy="2094826"/>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r>
              <a:rPr lang="ru-RU" sz="1200" b="1" dirty="0">
                <a:solidFill>
                  <a:prstClr val="black"/>
                </a:solidFill>
                <a:latin typeface="Georgia" panose="02040502050405020303" pitchFamily="18" charset="0"/>
              </a:rPr>
              <a:t>			</a:t>
            </a:r>
          </a:p>
          <a:p>
            <a:pPr algn="ctr" defTabSz="279740"/>
            <a:endParaRPr lang="ru-RU" sz="1200" b="1" u="sng" dirty="0">
              <a:solidFill>
                <a:prstClr val="black"/>
              </a:solidFill>
              <a:latin typeface="Georgia" panose="02040502050405020303" pitchFamily="18" charset="0"/>
            </a:endParaRPr>
          </a:p>
          <a:p>
            <a:pPr algn="ctr" defTabSz="279740"/>
            <a:endParaRPr lang="ru-RU" sz="1200" b="1" u="sng" dirty="0">
              <a:solidFill>
                <a:prstClr val="black"/>
              </a:solidFill>
              <a:latin typeface="Georgia" panose="02040502050405020303" pitchFamily="18" charset="0"/>
            </a:endParaRPr>
          </a:p>
          <a:p>
            <a:pPr algn="ctr" defTabSz="279740"/>
            <a:r>
              <a:rPr lang="en-US" sz="1600" b="1" u="sng" dirty="0">
                <a:solidFill>
                  <a:prstClr val="black"/>
                </a:solidFill>
                <a:latin typeface="Georgia" panose="02040502050405020303" pitchFamily="18" charset="0"/>
              </a:rPr>
              <a:t>Land resources </a:t>
            </a:r>
            <a:endParaRPr lang="ru-RU" sz="1600" b="1" dirty="0">
              <a:solidFill>
                <a:prstClr val="black"/>
              </a:solidFill>
              <a:latin typeface="Georgia" panose="02040502050405020303" pitchFamily="18" charset="0"/>
            </a:endParaRPr>
          </a:p>
          <a:p>
            <a:pPr algn="just" defTabSz="279740"/>
            <a:r>
              <a:rPr lang="en-US" sz="1200" dirty="0">
                <a:solidFill>
                  <a:prstClr val="black"/>
                </a:solidFill>
                <a:latin typeface="Georgia" panose="02040502050405020303" pitchFamily="18" charset="0"/>
              </a:rPr>
              <a:t>Total area -- </a:t>
            </a:r>
            <a:r>
              <a:rPr lang="ru-RU" sz="1200" b="1" dirty="0">
                <a:solidFill>
                  <a:prstClr val="black"/>
                </a:solidFill>
                <a:latin typeface="Georgia" panose="02040502050405020303" pitchFamily="18" charset="0"/>
              </a:rPr>
              <a:t>277,6</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thousand hectares</a:t>
            </a:r>
          </a:p>
          <a:p>
            <a:pPr algn="just" defTabSz="279740"/>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268,7 </a:t>
            </a:r>
            <a:r>
              <a:rPr lang="en-US" sz="1200" dirty="0">
                <a:solidFill>
                  <a:prstClr val="black"/>
                </a:solidFill>
                <a:latin typeface="Georgia" panose="02040502050405020303" pitchFamily="18" charset="0"/>
              </a:rPr>
              <a:t>thousand hectares used in agriculture</a:t>
            </a:r>
            <a:r>
              <a:rPr lang="ru-RU" sz="1200" dirty="0">
                <a:solidFill>
                  <a:prstClr val="black"/>
                </a:solidFill>
                <a:latin typeface="Georgia" panose="02040502050405020303" pitchFamily="18" charset="0"/>
              </a:rPr>
              <a:t>: </a:t>
            </a: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Arable land </a:t>
            </a:r>
            <a:r>
              <a:rPr lang="en-US" sz="1200" dirty="0">
                <a:solidFill>
                  <a:prstClr val="black"/>
                </a:solidFill>
                <a:latin typeface="Georgia" panose="02040502050405020303" pitchFamily="18" charset="0"/>
              </a:rPr>
              <a:t>--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155,5</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a:t>
            </a:r>
            <a:endParaRPr lang="ru-RU" sz="1200" dirty="0">
              <a:solidFill>
                <a:prstClr val="black"/>
              </a:solidFill>
              <a:latin typeface="Georgia" panose="02040502050405020303" pitchFamily="18" charset="0"/>
            </a:endParaRP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Pasture</a:t>
            </a:r>
            <a:r>
              <a:rPr lang="en-US" sz="1200" dirty="0">
                <a:solidFill>
                  <a:prstClr val="black"/>
                </a:solidFill>
                <a:latin typeface="Georgia" panose="02040502050405020303" pitchFamily="18" charset="0"/>
              </a:rPr>
              <a:t>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107,6</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 </a:t>
            </a:r>
          </a:p>
          <a:p>
            <a:pPr marL="225029" indent="-225029" algn="just" defTabSz="279740">
              <a:buFont typeface="Wingdings" panose="05000000000000000000" pitchFamily="2" charset="2"/>
              <a:buChar char="§"/>
            </a:pPr>
            <a:r>
              <a:rPr lang="en-US" sz="1200" b="1" dirty="0">
                <a:solidFill>
                  <a:prstClr val="black"/>
                </a:solidFill>
                <a:latin typeface="Georgia" panose="02040502050405020303" pitchFamily="18" charset="0"/>
              </a:rPr>
              <a:t>Hay-harvest</a:t>
            </a:r>
            <a:r>
              <a:rPr lang="en-US" sz="1200" dirty="0">
                <a:solidFill>
                  <a:prstClr val="black"/>
                </a:solidFill>
                <a:latin typeface="Georgia" panose="02040502050405020303" pitchFamily="18" charset="0"/>
              </a:rPr>
              <a:t> --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5,6</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a:t>
            </a:r>
          </a:p>
          <a:p>
            <a:pPr algn="just" defTabSz="279740"/>
            <a:r>
              <a:rPr lang="en-US" sz="1200" dirty="0">
                <a:solidFill>
                  <a:prstClr val="black"/>
                </a:solidFill>
                <a:latin typeface="Georgia" panose="02040502050405020303" pitchFamily="18" charset="0"/>
              </a:rPr>
              <a:t>Others</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buildings</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roads</a:t>
            </a:r>
            <a:r>
              <a:rPr lang="ru-RU" sz="1200" dirty="0">
                <a:solidFill>
                  <a:prstClr val="black"/>
                </a:solidFill>
                <a:latin typeface="Georgia" panose="02040502050405020303" pitchFamily="18" charset="0"/>
              </a:rPr>
              <a:t>) – </a:t>
            </a:r>
            <a:r>
              <a:rPr lang="ru-RU" sz="1200" b="1" dirty="0">
                <a:solidFill>
                  <a:prstClr val="black"/>
                </a:solidFill>
                <a:latin typeface="Georgia" panose="02040502050405020303" pitchFamily="18" charset="0"/>
              </a:rPr>
              <a:t>8,9</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thousand hectares </a:t>
            </a:r>
            <a:endParaRPr lang="ru-RU" sz="1200" b="1" dirty="0">
              <a:solidFill>
                <a:prstClr val="black"/>
              </a:solidFill>
              <a:latin typeface="Georgia" panose="02040502050405020303" pitchFamily="18" charset="0"/>
            </a:endParaRPr>
          </a:p>
        </p:txBody>
      </p:sp>
      <p:sp>
        <p:nvSpPr>
          <p:cNvPr id="4" name="TextBox 3"/>
          <p:cNvSpPr txBox="1"/>
          <p:nvPr/>
        </p:nvSpPr>
        <p:spPr>
          <a:xfrm>
            <a:off x="6280626" y="1198270"/>
            <a:ext cx="4680000" cy="2094825"/>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r>
              <a:rPr lang="en-US" sz="1600" b="1" u="sng" dirty="0">
                <a:solidFill>
                  <a:prstClr val="black"/>
                </a:solidFill>
                <a:latin typeface="Georgia" panose="02040502050405020303" pitchFamily="18" charset="0"/>
              </a:rPr>
              <a:t>Buildings and facilities</a:t>
            </a:r>
            <a:endParaRPr lang="ru-RU" sz="1600" b="1" u="sng" dirty="0">
              <a:solidFill>
                <a:prstClr val="black"/>
              </a:solidFill>
              <a:latin typeface="Georgia" panose="02040502050405020303" pitchFamily="18" charset="0"/>
            </a:endParaRPr>
          </a:p>
          <a:p>
            <a:pPr defTabSz="279740"/>
            <a:endParaRPr lang="ru-RU" sz="1050" dirty="0">
              <a:solidFill>
                <a:prstClr val="black"/>
              </a:solidFill>
              <a:latin typeface="Georgia" panose="02040502050405020303" pitchFamily="18" charset="0"/>
            </a:endParaRPr>
          </a:p>
          <a:p>
            <a:pPr defTabSz="279740"/>
            <a:r>
              <a:rPr lang="en-US" sz="1200" dirty="0">
                <a:solidFill>
                  <a:prstClr val="black"/>
                </a:solidFill>
                <a:latin typeface="Georgia" panose="02040502050405020303" pitchFamily="18" charset="0"/>
              </a:rPr>
              <a:t>Total area --</a:t>
            </a:r>
            <a:r>
              <a:rPr lang="ru-RU" sz="1200" dirty="0">
                <a:solidFill>
                  <a:prstClr val="black"/>
                </a:solidFill>
                <a:latin typeface="Georgia" panose="02040502050405020303" pitchFamily="18" charset="0"/>
              </a:rPr>
              <a:t> </a:t>
            </a:r>
            <a:r>
              <a:rPr lang="ru-RU" sz="1200" b="1" dirty="0">
                <a:solidFill>
                  <a:prstClr val="black"/>
                </a:solidFill>
                <a:latin typeface="Georgia" panose="02040502050405020303" pitchFamily="18" charset="0"/>
              </a:rPr>
              <a:t>1 355,3</a:t>
            </a:r>
            <a:r>
              <a:rPr lang="ru-RU" sz="1200" dirty="0">
                <a:solidFill>
                  <a:prstClr val="black"/>
                </a:solidFill>
                <a:latin typeface="Georgia" panose="02040502050405020303" pitchFamily="18" charset="0"/>
              </a:rPr>
              <a:t> </a:t>
            </a:r>
            <a:r>
              <a:rPr lang="en-US" altLang="ru-RU" sz="1200" dirty="0">
                <a:latin typeface="Georgia" panose="02040502050405020303" pitchFamily="18" charset="0"/>
              </a:rPr>
              <a:t>thousand hectares </a:t>
            </a:r>
            <a:endParaRPr lang="ru-RU" sz="1200" dirty="0">
              <a:solidFill>
                <a:prstClr val="black"/>
              </a:solidFill>
              <a:latin typeface="Georgia" panose="02040502050405020303" pitchFamily="18" charset="0"/>
            </a:endParaRPr>
          </a:p>
        </p:txBody>
      </p:sp>
      <p:pic>
        <p:nvPicPr>
          <p:cNvPr id="6" name="Picture 8" descr="ÐÐ°ÑÑÐ¸Ð½ÐºÐ¸ Ð¿Ð¾ Ð·Ð°Ð¿ÑÐ¾ÑÑ Ð°Ð³ÑÐ°ÑÐ½Ð°Ñ Ð½Ð°ÑÐº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48380" y="1243501"/>
            <a:ext cx="711536" cy="54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ÐÐ°ÑÑÐ¸Ð½ÐºÐ¸ Ð¿Ð¾ Ð·Ð°Ð¿ÑÐ¾ÑÑ Ð°Ð³ÑÐ°ÑÐ½Ð°Ñ Ð½Ð°ÑÐºÐ°"/>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1664" y="1233830"/>
            <a:ext cx="711976" cy="540000"/>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a:extLst>
              <a:ext uri="{FF2B5EF4-FFF2-40B4-BE49-F238E27FC236}">
                <a16:creationId xmlns:a16="http://schemas.microsoft.com/office/drawing/2014/main" id="{97E96B0E-F320-445E-BF99-DB949B3C5D11}"/>
              </a:ext>
            </a:extLst>
          </p:cNvPr>
          <p:cNvPicPr>
            <a:picLocks noChangeAspect="1"/>
          </p:cNvPicPr>
          <p:nvPr/>
        </p:nvPicPr>
        <p:blipFill>
          <a:blip r:embed="rId4"/>
          <a:stretch>
            <a:fillRect/>
          </a:stretch>
        </p:blipFill>
        <p:spPr>
          <a:xfrm>
            <a:off x="3112658" y="1233830"/>
            <a:ext cx="734698" cy="540000"/>
          </a:xfrm>
          <a:prstGeom prst="rect">
            <a:avLst/>
          </a:prstGeom>
        </p:spPr>
      </p:pic>
      <p:pic>
        <p:nvPicPr>
          <p:cNvPr id="11" name="Рисунок 10">
            <a:extLst>
              <a:ext uri="{FF2B5EF4-FFF2-40B4-BE49-F238E27FC236}">
                <a16:creationId xmlns:a16="http://schemas.microsoft.com/office/drawing/2014/main" id="{9AC8796A-AB62-42F5-A78E-B636D6352410}"/>
              </a:ext>
            </a:extLst>
          </p:cNvPr>
          <p:cNvPicPr>
            <a:picLocks noChangeAspect="1"/>
          </p:cNvPicPr>
          <p:nvPr/>
        </p:nvPicPr>
        <p:blipFill>
          <a:blip r:embed="rId5"/>
          <a:stretch>
            <a:fillRect/>
          </a:stretch>
        </p:blipFill>
        <p:spPr>
          <a:xfrm>
            <a:off x="9113590" y="1243501"/>
            <a:ext cx="727126" cy="540000"/>
          </a:xfrm>
          <a:prstGeom prst="rect">
            <a:avLst/>
          </a:prstGeom>
        </p:spPr>
      </p:pic>
      <p:pic>
        <p:nvPicPr>
          <p:cNvPr id="12" name="Рисунок 11">
            <a:extLst>
              <a:ext uri="{FF2B5EF4-FFF2-40B4-BE49-F238E27FC236}">
                <a16:creationId xmlns:a16="http://schemas.microsoft.com/office/drawing/2014/main" id="{92FD0D1A-814E-4756-A8AD-02AD4C9D04BC}"/>
              </a:ext>
            </a:extLst>
          </p:cNvPr>
          <p:cNvPicPr>
            <a:picLocks noChangeAspect="1"/>
          </p:cNvPicPr>
          <p:nvPr/>
        </p:nvPicPr>
        <p:blipFill>
          <a:blip r:embed="rId6"/>
          <a:stretch>
            <a:fillRect/>
          </a:stretch>
        </p:blipFill>
        <p:spPr>
          <a:xfrm>
            <a:off x="10005309" y="1243501"/>
            <a:ext cx="748950" cy="540000"/>
          </a:xfrm>
          <a:prstGeom prst="rect">
            <a:avLst/>
          </a:prstGeom>
        </p:spPr>
      </p:pic>
      <p:sp>
        <p:nvSpPr>
          <p:cNvPr id="5" name="TextBox 4"/>
          <p:cNvSpPr txBox="1"/>
          <p:nvPr/>
        </p:nvSpPr>
        <p:spPr>
          <a:xfrm>
            <a:off x="1244732" y="3424900"/>
            <a:ext cx="9715894" cy="2953197"/>
          </a:xfrm>
          <a:prstGeom prst="rect">
            <a:avLst/>
          </a:prstGeom>
          <a:solidFill>
            <a:schemeClr val="bg1"/>
          </a:solidFill>
          <a:ln/>
        </p:spPr>
        <p:style>
          <a:lnRef idx="1">
            <a:schemeClr val="accent1"/>
          </a:lnRef>
          <a:fillRef idx="2">
            <a:schemeClr val="accent1"/>
          </a:fillRef>
          <a:effectRef idx="1">
            <a:schemeClr val="accent1"/>
          </a:effectRef>
          <a:fontRef idx="minor">
            <a:schemeClr val="dk1"/>
          </a:fontRef>
        </p:style>
        <p:txBody>
          <a:bodyPr wrap="square" rtlCol="0" anchor="ctr" anchorCtr="0">
            <a:noAutofit/>
          </a:bodyPr>
          <a:lstStyle/>
          <a:p>
            <a:pPr algn="ctr" defTabSz="279740"/>
            <a:endParaRPr lang="ru-RU" sz="953" dirty="0">
              <a:solidFill>
                <a:prstClr val="black"/>
              </a:solidFill>
              <a:latin typeface="Georgia" panose="02040502050405020303" pitchFamily="18" charset="0"/>
            </a:endParaRPr>
          </a:p>
          <a:p>
            <a:pPr algn="ctr" defTabSz="279740"/>
            <a:endParaRPr lang="ru-RU" sz="953" dirty="0">
              <a:solidFill>
                <a:prstClr val="black"/>
              </a:solidFill>
              <a:latin typeface="Georgia" panose="02040502050405020303" pitchFamily="18" charset="0"/>
            </a:endParaRPr>
          </a:p>
          <a:p>
            <a:pPr algn="ctr" defTabSz="279740"/>
            <a:endParaRPr lang="ru-RU" sz="953" dirty="0">
              <a:solidFill>
                <a:prstClr val="black"/>
              </a:solidFill>
              <a:latin typeface="Georgia" panose="02040502050405020303" pitchFamily="18" charset="0"/>
            </a:endParaRPr>
          </a:p>
          <a:p>
            <a:pPr algn="ctr" defTabSz="279740"/>
            <a:endParaRPr lang="ru-RU" sz="953" b="1" u="sng" dirty="0">
              <a:solidFill>
                <a:prstClr val="black"/>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1DE5F55F-B81B-4A52-B0A5-376F4AFC3270}"/>
              </a:ext>
            </a:extLst>
          </p:cNvPr>
          <p:cNvSpPr/>
          <p:nvPr/>
        </p:nvSpPr>
        <p:spPr>
          <a:xfrm>
            <a:off x="1743506" y="339943"/>
            <a:ext cx="8727488" cy="461665"/>
          </a:xfrm>
          <a:prstGeom prst="rect">
            <a:avLst/>
          </a:prstGeom>
        </p:spPr>
        <p:txBody>
          <a:bodyPr wrap="square">
            <a:spAutoFit/>
          </a:bodyPr>
          <a:lstStyle/>
          <a:p>
            <a:pPr algn="ctr" defTabSz="279740"/>
            <a:r>
              <a:rPr lang="en-US" sz="2400" b="1" dirty="0">
                <a:solidFill>
                  <a:schemeClr val="accent1"/>
                </a:solidFill>
                <a:latin typeface="Trebuchet MS" panose="020B0603020202020204" pitchFamily="34" charset="0"/>
                <a:cs typeface="Arial" pitchFamily="34" charset="0"/>
              </a:rPr>
              <a:t>NASEC’s infrastructure </a:t>
            </a:r>
            <a:endParaRPr lang="x-none" sz="2400" b="1" dirty="0">
              <a:solidFill>
                <a:schemeClr val="accent1"/>
              </a:solidFill>
              <a:latin typeface="Trebuchet MS" panose="020B0603020202020204" pitchFamily="34" charset="0"/>
              <a:cs typeface="Arial" pitchFamily="34" charset="0"/>
            </a:endParaRPr>
          </a:p>
        </p:txBody>
      </p:sp>
      <p:pic>
        <p:nvPicPr>
          <p:cNvPr id="15" name="Рисунок 14">
            <a:extLst>
              <a:ext uri="{FF2B5EF4-FFF2-40B4-BE49-F238E27FC236}">
                <a16:creationId xmlns:a16="http://schemas.microsoft.com/office/drawing/2014/main" id="{0FFE16AB-1B33-490A-8633-96281C64A81A}"/>
              </a:ext>
            </a:extLst>
          </p:cNvPr>
          <p:cNvPicPr>
            <a:picLocks noChangeAspect="1"/>
          </p:cNvPicPr>
          <p:nvPr/>
        </p:nvPicPr>
        <p:blipFill>
          <a:blip r:embed="rId7" cstate="print"/>
          <a:stretch>
            <a:fillRect/>
          </a:stretch>
        </p:blipFill>
        <p:spPr>
          <a:xfrm>
            <a:off x="330190" y="251753"/>
            <a:ext cx="1291994" cy="612000"/>
          </a:xfrm>
          <a:prstGeom prst="rect">
            <a:avLst/>
          </a:prstGeom>
        </p:spPr>
      </p:pic>
      <p:graphicFrame>
        <p:nvGraphicFramePr>
          <p:cNvPr id="18" name="Таблица 17"/>
          <p:cNvGraphicFramePr>
            <a:graphicFrameLocks noGrp="1"/>
          </p:cNvGraphicFramePr>
          <p:nvPr>
            <p:extLst>
              <p:ext uri="{D42A27DB-BD31-4B8C-83A1-F6EECF244321}">
                <p14:modId xmlns:p14="http://schemas.microsoft.com/office/powerpoint/2010/main" val="1895503036"/>
              </p:ext>
            </p:extLst>
          </p:nvPr>
        </p:nvGraphicFramePr>
        <p:xfrm>
          <a:off x="1300132" y="4315291"/>
          <a:ext cx="8390982" cy="1853229"/>
        </p:xfrm>
        <a:graphic>
          <a:graphicData uri="http://schemas.openxmlformats.org/drawingml/2006/table">
            <a:tbl>
              <a:tblPr firstRow="1" bandRow="1">
                <a:tableStyleId>{5C22544A-7EE6-4342-B048-85BDC9FD1C3A}</a:tableStyleId>
              </a:tblPr>
              <a:tblGrid>
                <a:gridCol w="4195491">
                  <a:extLst>
                    <a:ext uri="{9D8B030D-6E8A-4147-A177-3AD203B41FA5}">
                      <a16:colId xmlns:a16="http://schemas.microsoft.com/office/drawing/2014/main" val="20000"/>
                    </a:ext>
                  </a:extLst>
                </a:gridCol>
                <a:gridCol w="4195491">
                  <a:extLst>
                    <a:ext uri="{9D8B030D-6E8A-4147-A177-3AD203B41FA5}">
                      <a16:colId xmlns:a16="http://schemas.microsoft.com/office/drawing/2014/main" val="20001"/>
                    </a:ext>
                  </a:extLst>
                </a:gridCol>
              </a:tblGrid>
              <a:tr h="1853229">
                <a:tc>
                  <a:txBody>
                    <a:bodyPr/>
                    <a:lstStyle/>
                    <a:p>
                      <a:pPr algn="ctr" defTabSz="279740"/>
                      <a:r>
                        <a:rPr lang="en-US" sz="1400" b="1" dirty="0">
                          <a:solidFill>
                            <a:prstClr val="black"/>
                          </a:solidFill>
                          <a:latin typeface="Georgia" panose="02040502050405020303" pitchFamily="18" charset="0"/>
                        </a:rPr>
                        <a:t>Production</a:t>
                      </a:r>
                      <a:endParaRPr lang="ru-RU" sz="1400" dirty="0">
                        <a:solidFill>
                          <a:prstClr val="black"/>
                        </a:solidFill>
                        <a:latin typeface="Georgia" panose="02040502050405020303" pitchFamily="18" charset="0"/>
                      </a:endParaRPr>
                    </a:p>
                    <a:p>
                      <a:pPr marL="0" algn="l" defTabSz="279740" rtl="0" eaLnBrk="1" latinLnBrk="0" hangingPunct="1"/>
                      <a:endParaRPr lang="ru-RU" sz="1200" b="0" kern="1200" dirty="0">
                        <a:solidFill>
                          <a:prstClr val="black"/>
                        </a:solidFill>
                        <a:latin typeface="Georgia" panose="02040502050405020303" pitchFamily="18" charset="0"/>
                        <a:ea typeface="+mn-ea"/>
                        <a:cs typeface="+mn-cs"/>
                      </a:endParaRPr>
                    </a:p>
                    <a:p>
                      <a:pPr marL="0" algn="ctr" defTabSz="279740" rtl="0" eaLnBrk="1" latinLnBrk="0" hangingPunct="1"/>
                      <a:r>
                        <a:rPr lang="en-US" sz="1200" b="0" kern="1200" dirty="0">
                          <a:solidFill>
                            <a:prstClr val="black"/>
                          </a:solidFill>
                          <a:latin typeface="Georgia" panose="02040502050405020303" pitchFamily="18" charset="0"/>
                          <a:ea typeface="+mn-ea"/>
                          <a:cs typeface="+mn-cs"/>
                        </a:rPr>
                        <a:t>Overall number: 4 678  pcs, including: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Tractors - 544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Combine harvesters -217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Agriculture machinery – 1 905 pcs. </a:t>
                      </a:r>
                    </a:p>
                    <a:p>
                      <a:pPr marL="0" algn="ctr" defTabSz="279740" rtl="0" eaLnBrk="1" latinLnBrk="0" hangingPunct="1"/>
                      <a:r>
                        <a:rPr lang="en-US" sz="1200" b="0" kern="1200" dirty="0">
                          <a:solidFill>
                            <a:prstClr val="black"/>
                          </a:solidFill>
                          <a:latin typeface="Georgia" panose="02040502050405020303" pitchFamily="18" charset="0"/>
                          <a:ea typeface="+mn-ea"/>
                          <a:cs typeface="+mn-cs"/>
                        </a:rPr>
                        <a:t>Others – 2 012 pcs. </a:t>
                      </a:r>
                    </a:p>
                  </a:txBody>
                  <a:tcPr>
                    <a:noFill/>
                  </a:tcPr>
                </a:tc>
                <a:tc>
                  <a:txBody>
                    <a:bodyPr/>
                    <a:lstStyle/>
                    <a:p>
                      <a:pPr algn="ctr" defTabSz="279740"/>
                      <a:r>
                        <a:rPr lang="en-US" sz="1400" dirty="0">
                          <a:solidFill>
                            <a:prstClr val="black"/>
                          </a:solidFill>
                          <a:latin typeface="Georgia" panose="02040502050405020303" pitchFamily="18" charset="0"/>
                        </a:rPr>
                        <a:t>Science</a:t>
                      </a:r>
                      <a:endParaRPr lang="ru-RU" sz="1400" dirty="0">
                        <a:solidFill>
                          <a:prstClr val="black"/>
                        </a:solidFill>
                        <a:latin typeface="Georgia" panose="02040502050405020303" pitchFamily="18" charset="0"/>
                      </a:endParaRPr>
                    </a:p>
                    <a:p>
                      <a:pPr defTabSz="279740"/>
                      <a:endParaRPr lang="ru-RU" sz="1200" b="0" kern="1200" dirty="0">
                        <a:solidFill>
                          <a:prstClr val="black"/>
                        </a:solidFill>
                        <a:latin typeface="Georgia" panose="02040502050405020303" pitchFamily="18" charset="0"/>
                        <a:ea typeface="+mn-ea"/>
                        <a:cs typeface="+mn-cs"/>
                      </a:endParaRPr>
                    </a:p>
                    <a:p>
                      <a:pPr algn="ctr" defTabSz="279740"/>
                      <a:r>
                        <a:rPr lang="en-US" sz="1200" b="0" kern="1200" dirty="0">
                          <a:solidFill>
                            <a:prstClr val="black"/>
                          </a:solidFill>
                          <a:latin typeface="Georgia" panose="02040502050405020303" pitchFamily="18" charset="0"/>
                          <a:ea typeface="+mn-ea"/>
                          <a:cs typeface="+mn-cs"/>
                        </a:rPr>
                        <a:t>Total Lab equipment – 7 180 pcs.  </a:t>
                      </a:r>
                    </a:p>
                    <a:p>
                      <a:pPr defTabSz="279740"/>
                      <a:endParaRPr lang="en-US" sz="1200" b="0" kern="1200" dirty="0">
                        <a:solidFill>
                          <a:prstClr val="black"/>
                        </a:solidFill>
                        <a:latin typeface="Georgia" panose="02040502050405020303" pitchFamily="18" charset="0"/>
                        <a:ea typeface="+mn-ea"/>
                        <a:cs typeface="+mn-cs"/>
                      </a:endParaRPr>
                    </a:p>
                    <a:p>
                      <a:endParaRPr lang="ru-RU" dirty="0"/>
                    </a:p>
                  </a:txBody>
                  <a:tcPr>
                    <a:noFill/>
                  </a:tcPr>
                </a:tc>
                <a:extLst>
                  <a:ext uri="{0D108BD9-81ED-4DB2-BD59-A6C34878D82A}">
                    <a16:rowId xmlns:a16="http://schemas.microsoft.com/office/drawing/2014/main" val="10000"/>
                  </a:ext>
                </a:extLst>
              </a:tr>
            </a:tbl>
          </a:graphicData>
        </a:graphic>
      </p:graphicFrame>
      <p:pic>
        <p:nvPicPr>
          <p:cNvPr id="6758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36568" y="3551354"/>
            <a:ext cx="1183273"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8"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806942" y="3549799"/>
            <a:ext cx="1037856" cy="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Прямоугольник 18"/>
          <p:cNvSpPr/>
          <p:nvPr/>
        </p:nvSpPr>
        <p:spPr>
          <a:xfrm>
            <a:off x="5443684" y="3662496"/>
            <a:ext cx="1317990" cy="338554"/>
          </a:xfrm>
          <a:prstGeom prst="rect">
            <a:avLst/>
          </a:prstGeom>
        </p:spPr>
        <p:txBody>
          <a:bodyPr wrap="none">
            <a:spAutoFit/>
          </a:bodyPr>
          <a:lstStyle/>
          <a:p>
            <a:pPr algn="ctr" defTabSz="279740"/>
            <a:r>
              <a:rPr lang="en-US" sz="1600" b="1" u="sng" dirty="0">
                <a:solidFill>
                  <a:prstClr val="black"/>
                </a:solidFill>
                <a:latin typeface="Georgia" panose="02040502050405020303" pitchFamily="18" charset="0"/>
              </a:rPr>
              <a:t>Machinery</a:t>
            </a:r>
            <a:endParaRPr lang="ru-RU" sz="1600" b="1" u="sng" dirty="0">
              <a:solidFill>
                <a:prstClr val="black"/>
              </a:solidFill>
              <a:latin typeface="Georgia" panose="02040502050405020303" pitchFamily="18" charset="0"/>
            </a:endParaRPr>
          </a:p>
        </p:txBody>
      </p:sp>
      <p:sp>
        <p:nvSpPr>
          <p:cNvPr id="2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2</a:t>
            </a:r>
          </a:p>
        </p:txBody>
      </p:sp>
    </p:spTree>
    <p:extLst>
      <p:ext uri="{BB962C8B-B14F-4D97-AF65-F5344CB8AC3E}">
        <p14:creationId xmlns:p14="http://schemas.microsoft.com/office/powerpoint/2010/main" val="33831027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Прямоугольник 65"/>
          <p:cNvSpPr/>
          <p:nvPr/>
        </p:nvSpPr>
        <p:spPr>
          <a:xfrm>
            <a:off x="232602" y="179265"/>
            <a:ext cx="11721336" cy="369332"/>
          </a:xfrm>
          <a:prstGeom prst="rect">
            <a:avLst/>
          </a:prstGeom>
        </p:spPr>
        <p:txBody>
          <a:bodyPr wrap="square" lIns="0" tIns="0" rIns="0" bIns="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solidFill>
                  <a:srgbClr val="2868A4"/>
                </a:solidFill>
                <a:latin typeface="Trebuchet MS" panose="020B0603020202020204" pitchFamily="34" charset="0"/>
                <a:cs typeface="Arial" pitchFamily="34" charset="0"/>
              </a:rPr>
              <a:t>Asset structure (38 Subsidiary organizations total)</a:t>
            </a:r>
            <a:r>
              <a:rPr lang="ru-RU" sz="2400" b="1" dirty="0">
                <a:solidFill>
                  <a:srgbClr val="2868A4"/>
                </a:solidFill>
                <a:latin typeface="Trebuchet MS" panose="020B0603020202020204" pitchFamily="34" charset="0"/>
                <a:cs typeface="Arial" pitchFamily="34" charset="0"/>
              </a:rPr>
              <a:t> </a:t>
            </a:r>
          </a:p>
        </p:txBody>
      </p:sp>
      <p:grpSp>
        <p:nvGrpSpPr>
          <p:cNvPr id="12" name="Группа 11"/>
          <p:cNvGrpSpPr/>
          <p:nvPr/>
        </p:nvGrpSpPr>
        <p:grpSpPr>
          <a:xfrm>
            <a:off x="341194" y="671688"/>
            <a:ext cx="11612744" cy="2902175"/>
            <a:chOff x="255791" y="682779"/>
            <a:chExt cx="8175442" cy="2251106"/>
          </a:xfrm>
        </p:grpSpPr>
        <p:sp>
          <p:nvSpPr>
            <p:cNvPr id="45" name="Скругленный прямоугольник 44"/>
            <p:cNvSpPr/>
            <p:nvPr/>
          </p:nvSpPr>
          <p:spPr>
            <a:xfrm>
              <a:off x="1508371" y="1951939"/>
              <a:ext cx="1393932" cy="418857"/>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Agriculture and Horticulture (2 branches)</a:t>
              </a:r>
            </a:p>
          </p:txBody>
        </p:sp>
        <p:sp>
          <p:nvSpPr>
            <p:cNvPr id="59" name="Скругленный прямоугольник 58"/>
            <p:cNvSpPr/>
            <p:nvPr/>
          </p:nvSpPr>
          <p:spPr>
            <a:xfrm>
              <a:off x="255791" y="682779"/>
              <a:ext cx="8175442" cy="604169"/>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ru-RU" sz="900" b="1" dirty="0">
                <a:solidFill>
                  <a:schemeClr val="bg1"/>
                </a:solidFill>
                <a:latin typeface="Trebuchet MS" panose="020B0603020202020204" pitchFamily="34" charset="0"/>
                <a:cs typeface="Arial" pitchFamily="34" charset="0"/>
              </a:endParaRPr>
            </a:p>
          </p:txBody>
        </p:sp>
        <p:grpSp>
          <p:nvGrpSpPr>
            <p:cNvPr id="8" name="Группа 8"/>
            <p:cNvGrpSpPr/>
            <p:nvPr/>
          </p:nvGrpSpPr>
          <p:grpSpPr>
            <a:xfrm>
              <a:off x="330593" y="1419610"/>
              <a:ext cx="1034716" cy="1514275"/>
              <a:chOff x="1832598" y="1706673"/>
              <a:chExt cx="1047631" cy="1916254"/>
            </a:xfrm>
          </p:grpSpPr>
          <p:sp>
            <p:nvSpPr>
              <p:cNvPr id="83" name="Скругленный прямоугольник 82"/>
              <p:cNvSpPr/>
              <p:nvPr/>
            </p:nvSpPr>
            <p:spPr>
              <a:xfrm>
                <a:off x="1832598" y="1706673"/>
                <a:ext cx="1026419"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err="1">
                    <a:solidFill>
                      <a:schemeClr val="tx1"/>
                    </a:solidFill>
                    <a:latin typeface="Trebuchet MS" panose="020B0603020202020204" pitchFamily="34" charset="0"/>
                    <a:cs typeface="Arial" pitchFamily="34" charset="0"/>
                  </a:rPr>
                  <a:t>KazNAU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Almaty</a:t>
                </a:r>
                <a:endParaRPr lang="ru-RU" sz="1600" dirty="0">
                  <a:solidFill>
                    <a:schemeClr val="tx1"/>
                  </a:solidFill>
                  <a:latin typeface="Trebuchet MS" panose="020B0603020202020204" pitchFamily="34" charset="0"/>
                  <a:cs typeface="Arial" pitchFamily="34" charset="0"/>
                </a:endParaRPr>
              </a:p>
            </p:txBody>
          </p:sp>
          <p:sp>
            <p:nvSpPr>
              <p:cNvPr id="84" name="Скругленный прямоугольник 83"/>
              <p:cNvSpPr/>
              <p:nvPr/>
            </p:nvSpPr>
            <p:spPr>
              <a:xfrm>
                <a:off x="1848610" y="2394406"/>
                <a:ext cx="1026419"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err="1">
                    <a:solidFill>
                      <a:schemeClr val="tx1"/>
                    </a:solidFill>
                    <a:latin typeface="Trebuchet MS" panose="020B0603020202020204" pitchFamily="34" charset="0"/>
                    <a:cs typeface="Arial" pitchFamily="34" charset="0"/>
                  </a:rPr>
                  <a:t>KazATU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Astana</a:t>
                </a:r>
                <a:endParaRPr lang="ru-RU" sz="1600" dirty="0">
                  <a:solidFill>
                    <a:schemeClr val="tx1"/>
                  </a:solidFill>
                  <a:latin typeface="Trebuchet MS" panose="020B0603020202020204" pitchFamily="34" charset="0"/>
                  <a:cs typeface="Arial" pitchFamily="34" charset="0"/>
                </a:endParaRPr>
              </a:p>
            </p:txBody>
          </p:sp>
          <p:sp>
            <p:nvSpPr>
              <p:cNvPr id="85" name="Скругленный прямоугольник 84"/>
              <p:cNvSpPr/>
              <p:nvPr/>
            </p:nvSpPr>
            <p:spPr>
              <a:xfrm>
                <a:off x="1853807" y="3057544"/>
                <a:ext cx="1026422" cy="56538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600" b="1" dirty="0">
                    <a:solidFill>
                      <a:schemeClr val="tx1"/>
                    </a:solidFill>
                    <a:latin typeface="Trebuchet MS" panose="020B0603020202020204" pitchFamily="34" charset="0"/>
                    <a:cs typeface="Arial" pitchFamily="34" charset="0"/>
                  </a:rPr>
                  <a:t>WKATU</a:t>
                </a:r>
                <a:endParaRPr lang="ru-RU" sz="1600" b="1" dirty="0">
                  <a:solidFill>
                    <a:schemeClr val="tx1"/>
                  </a:solidFill>
                  <a:latin typeface="Trebuchet MS" panose="020B0603020202020204" pitchFamily="34" charset="0"/>
                  <a:cs typeface="Arial" pitchFamily="34" charset="0"/>
                </a:endParaRPr>
              </a:p>
              <a:p>
                <a:pPr algn="ctr"/>
                <a:r>
                  <a:rPr lang="en-US" sz="1200" dirty="0">
                    <a:solidFill>
                      <a:schemeClr val="tx1"/>
                    </a:solidFill>
                    <a:latin typeface="Trebuchet MS" panose="020B0603020202020204" pitchFamily="34" charset="0"/>
                    <a:cs typeface="Arial" pitchFamily="34" charset="0"/>
                  </a:rPr>
                  <a:t>Uralsk</a:t>
                </a:r>
                <a:endParaRPr lang="ru-RU" sz="1600" dirty="0">
                  <a:solidFill>
                    <a:schemeClr val="tx1"/>
                  </a:solidFill>
                  <a:latin typeface="Trebuchet MS" panose="020B0603020202020204" pitchFamily="34" charset="0"/>
                  <a:cs typeface="Arial" pitchFamily="34" charset="0"/>
                </a:endParaRPr>
              </a:p>
            </p:txBody>
          </p:sp>
        </p:grpSp>
        <p:sp>
          <p:nvSpPr>
            <p:cNvPr id="71" name="Скругленный прямоугольник 70"/>
            <p:cNvSpPr/>
            <p:nvPr/>
          </p:nvSpPr>
          <p:spPr>
            <a:xfrm>
              <a:off x="350788" y="728221"/>
              <a:ext cx="1013769" cy="530552"/>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Universities</a:t>
              </a:r>
            </a:p>
            <a:p>
              <a:pPr algn="ctr"/>
              <a:r>
                <a:rPr lang="en-US" sz="1600" b="1" dirty="0">
                  <a:solidFill>
                    <a:schemeClr val="bg1"/>
                  </a:solidFill>
                  <a:latin typeface="Trebuchet MS" panose="020B0603020202020204" pitchFamily="34" charset="0"/>
                  <a:cs typeface="Arial" pitchFamily="34" charset="0"/>
                </a:rPr>
                <a:t>(3) </a:t>
              </a:r>
              <a:endParaRPr lang="ru-RU" sz="1600" dirty="0">
                <a:solidFill>
                  <a:schemeClr val="bg1"/>
                </a:solidFill>
                <a:latin typeface="Trebuchet MS" panose="020B0603020202020204" pitchFamily="34" charset="0"/>
                <a:cs typeface="Arial" pitchFamily="34" charset="0"/>
              </a:endParaRPr>
            </a:p>
          </p:txBody>
        </p:sp>
        <p:sp>
          <p:nvSpPr>
            <p:cNvPr id="72" name="Скругленный прямоугольник 71"/>
            <p:cNvSpPr/>
            <p:nvPr/>
          </p:nvSpPr>
          <p:spPr>
            <a:xfrm>
              <a:off x="1509950" y="728222"/>
              <a:ext cx="2787864" cy="530552"/>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Research Institutes (12)</a:t>
              </a:r>
            </a:p>
            <a:p>
              <a:pPr algn="ctr"/>
              <a:r>
                <a:rPr lang="en-US" sz="1600" b="1" dirty="0">
                  <a:solidFill>
                    <a:schemeClr val="bg1"/>
                  </a:solidFill>
                  <a:latin typeface="Trebuchet MS" panose="020B0603020202020204" pitchFamily="34" charset="0"/>
                  <a:cs typeface="Arial" pitchFamily="34" charset="0"/>
                </a:rPr>
                <a:t>Science and Production Centers (2) </a:t>
              </a:r>
              <a:endParaRPr lang="ru-RU" sz="1600" dirty="0">
                <a:solidFill>
                  <a:schemeClr val="bg1"/>
                </a:solidFill>
                <a:latin typeface="Trebuchet MS" panose="020B0603020202020204" pitchFamily="34" charset="0"/>
                <a:cs typeface="Arial" pitchFamily="34" charset="0"/>
              </a:endParaRPr>
            </a:p>
          </p:txBody>
        </p:sp>
        <p:sp>
          <p:nvSpPr>
            <p:cNvPr id="4102" name="AutoShape 6"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sp>
          <p:nvSpPr>
            <p:cNvPr id="4106" name="AutoShape 10"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sp>
          <p:nvSpPr>
            <p:cNvPr id="4112" name="AutoShape 16" descr="ÐÐ°ÑÑÐ¸Ð½ÐºÐ¸ Ð¿Ð¾ Ð·Ð°Ð¿ÑÐ¾ÑÑ ÑÑÐµÐ½ÑÐµ"/>
            <p:cNvSpPr>
              <a:spLocks noChangeAspect="1" noChangeArrowheads="1"/>
            </p:cNvSpPr>
            <p:nvPr/>
          </p:nvSpPr>
          <p:spPr bwMode="auto">
            <a:xfrm>
              <a:off x="501689" y="748904"/>
              <a:ext cx="228600" cy="228601"/>
            </a:xfrm>
            <a:prstGeom prst="rect">
              <a:avLst/>
            </a:prstGeom>
            <a:noFill/>
          </p:spPr>
          <p:txBody>
            <a:bodyPr vert="horz" wrap="square" lIns="68572" tIns="34286" rIns="68572" bIns="34286" numCol="1" anchor="t" anchorCtr="0" compatLnSpc="1">
              <a:prstTxWarp prst="textNoShape">
                <a:avLst/>
              </a:prstTxWarp>
            </a:bodyPr>
            <a:lstStyle/>
            <a:p>
              <a:endParaRPr lang="ru-RU">
                <a:latin typeface="Trebuchet MS" panose="020B0603020202020204" pitchFamily="34" charset="0"/>
              </a:endParaRPr>
            </a:p>
          </p:txBody>
        </p:sp>
      </p:grpSp>
      <p:cxnSp>
        <p:nvCxnSpPr>
          <p:cNvPr id="68" name="Прямая соединительная линия 67"/>
          <p:cNvCxnSpPr/>
          <p:nvPr/>
        </p:nvCxnSpPr>
        <p:spPr>
          <a:xfrm flipV="1">
            <a:off x="492104" y="1528977"/>
            <a:ext cx="11461834" cy="14268"/>
          </a:xfrm>
          <a:prstGeom prst="line">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Скругленный прямоугольник 57"/>
          <p:cNvSpPr/>
          <p:nvPr/>
        </p:nvSpPr>
        <p:spPr>
          <a:xfrm>
            <a:off x="10467832" y="2522440"/>
            <a:ext cx="1486106" cy="64254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Analytical Center for Economic Policy in the Agro-industrial Complex</a:t>
            </a:r>
            <a:endParaRPr lang="ru-RU" sz="1100" b="1" dirty="0">
              <a:solidFill>
                <a:schemeClr val="tx1"/>
              </a:solidFill>
              <a:latin typeface="Trebuchet MS" panose="020B0603020202020204" pitchFamily="34" charset="0"/>
              <a:cs typeface="Arial" pitchFamily="34" charset="0"/>
            </a:endParaRPr>
          </a:p>
        </p:txBody>
      </p:sp>
      <p:sp>
        <p:nvSpPr>
          <p:cNvPr id="47" name="Скругленный прямоугольник 46"/>
          <p:cNvSpPr/>
          <p:nvPr/>
        </p:nvSpPr>
        <p:spPr>
          <a:xfrm>
            <a:off x="2120411" y="3559745"/>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Northern Kazakhstan Research Institute of Agriculture</a:t>
            </a:r>
          </a:p>
        </p:txBody>
      </p:sp>
      <p:sp>
        <p:nvSpPr>
          <p:cNvPr id="49" name="Скругленный прямоугольник 48"/>
          <p:cNvSpPr/>
          <p:nvPr/>
        </p:nvSpPr>
        <p:spPr>
          <a:xfrm>
            <a:off x="2120411" y="292895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Plant Protection and Quarantine (2 branches)</a:t>
            </a:r>
          </a:p>
        </p:txBody>
      </p:sp>
      <p:sp>
        <p:nvSpPr>
          <p:cNvPr id="52" name="Скругленный прямоугольник 51"/>
          <p:cNvSpPr/>
          <p:nvPr/>
        </p:nvSpPr>
        <p:spPr>
          <a:xfrm>
            <a:off x="2122655" y="1614883"/>
            <a:ext cx="1980000" cy="612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b="1" dirty="0">
              <a:solidFill>
                <a:schemeClr val="tx1"/>
              </a:solidFill>
              <a:latin typeface="Trebuchet MS" panose="020B0603020202020204" pitchFamily="34" charset="0"/>
              <a:cs typeface="Arial" pitchFamily="34" charset="0"/>
            </a:endParaRPr>
          </a:p>
          <a:p>
            <a:pPr algn="ctr"/>
            <a:r>
              <a:rPr lang="en-US" sz="1100" b="1" dirty="0">
                <a:solidFill>
                  <a:schemeClr val="tx1"/>
                </a:solidFill>
                <a:latin typeface="Trebuchet MS" panose="020B0603020202020204" pitchFamily="34" charset="0"/>
                <a:cs typeface="Arial" pitchFamily="34" charset="0"/>
              </a:rPr>
              <a:t>A.I. </a:t>
            </a:r>
            <a:r>
              <a:rPr lang="en-US" sz="1100" b="1" dirty="0" err="1">
                <a:solidFill>
                  <a:schemeClr val="tx1"/>
                </a:solidFill>
                <a:latin typeface="Trebuchet MS" panose="020B0603020202020204" pitchFamily="34" charset="0"/>
                <a:cs typeface="Arial" pitchFamily="34" charset="0"/>
              </a:rPr>
              <a:t>Barayev</a:t>
            </a:r>
            <a:r>
              <a:rPr lang="en-US" sz="1100" b="1" dirty="0">
                <a:solidFill>
                  <a:schemeClr val="tx1"/>
                </a:solidFill>
                <a:latin typeface="Trebuchet MS" panose="020B0603020202020204" pitchFamily="34" charset="0"/>
                <a:cs typeface="Arial" pitchFamily="34" charset="0"/>
              </a:rPr>
              <a:t> Scientific and Production Center of grain farming  </a:t>
            </a:r>
          </a:p>
        </p:txBody>
      </p:sp>
      <p:sp>
        <p:nvSpPr>
          <p:cNvPr id="53" name="Скругленный прямоугольник 52"/>
          <p:cNvSpPr/>
          <p:nvPr/>
        </p:nvSpPr>
        <p:spPr>
          <a:xfrm>
            <a:off x="6504699" y="162866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1100" b="1" dirty="0">
              <a:solidFill>
                <a:schemeClr val="tx1"/>
              </a:solidFill>
              <a:latin typeface="Trebuchet MS" panose="020B0603020202020204" pitchFamily="34" charset="0"/>
              <a:cs typeface="Arial" pitchFamily="34" charset="0"/>
            </a:endParaRPr>
          </a:p>
          <a:p>
            <a:pPr algn="ctr"/>
            <a:r>
              <a:rPr lang="en-US" sz="1100" b="1" dirty="0" err="1">
                <a:solidFill>
                  <a:schemeClr val="tx1"/>
                </a:solidFill>
                <a:latin typeface="Trebuchet MS" panose="020B0603020202020204" pitchFamily="34" charset="0"/>
                <a:cs typeface="Arial" pitchFamily="34" charset="0"/>
              </a:rPr>
              <a:t>Karabalyk</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Station </a:t>
            </a:r>
          </a:p>
          <a:p>
            <a:pPr algn="ctr"/>
            <a:endParaRPr lang="ru-RU" sz="1100" dirty="0">
              <a:solidFill>
                <a:schemeClr val="tx1"/>
              </a:solidFill>
              <a:latin typeface="Trebuchet MS" panose="020B0603020202020204" pitchFamily="34" charset="0"/>
              <a:cs typeface="Arial" pitchFamily="34" charset="0"/>
            </a:endParaRPr>
          </a:p>
        </p:txBody>
      </p:sp>
      <p:sp>
        <p:nvSpPr>
          <p:cNvPr id="38" name="Скругленный прямоугольник 37"/>
          <p:cNvSpPr/>
          <p:nvPr/>
        </p:nvSpPr>
        <p:spPr>
          <a:xfrm>
            <a:off x="6360699" y="735660"/>
            <a:ext cx="3960000" cy="6840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Experimental Stations </a:t>
            </a:r>
            <a:r>
              <a:rPr lang="ru-RU" sz="1600" b="1" dirty="0">
                <a:solidFill>
                  <a:schemeClr val="bg1"/>
                </a:solidFill>
                <a:latin typeface="Trebuchet MS" panose="020B0603020202020204" pitchFamily="34" charset="0"/>
                <a:cs typeface="Arial" pitchFamily="34" charset="0"/>
              </a:rPr>
              <a:t>(1</a:t>
            </a:r>
            <a:r>
              <a:rPr lang="en-US" sz="1600" b="1" dirty="0">
                <a:solidFill>
                  <a:schemeClr val="bg1"/>
                </a:solidFill>
                <a:latin typeface="Trebuchet MS" panose="020B0603020202020204" pitchFamily="34" charset="0"/>
                <a:cs typeface="Arial" pitchFamily="34" charset="0"/>
              </a:rPr>
              <a:t>1) Experimental Farms (6)</a:t>
            </a:r>
          </a:p>
          <a:p>
            <a:pPr algn="ctr"/>
            <a:r>
              <a:rPr lang="en-US" sz="1600" b="1" dirty="0" err="1">
                <a:solidFill>
                  <a:schemeClr val="bg1"/>
                </a:solidFill>
                <a:latin typeface="Trebuchet MS" panose="020B0603020202020204" pitchFamily="34" charset="0"/>
                <a:cs typeface="Arial" pitchFamily="34" charset="0"/>
              </a:rPr>
              <a:t>Agropark</a:t>
            </a:r>
            <a:r>
              <a:rPr lang="en-US" sz="1600" b="1" dirty="0">
                <a:solidFill>
                  <a:schemeClr val="bg1"/>
                </a:solidFill>
                <a:latin typeface="Trebuchet MS" panose="020B0603020202020204" pitchFamily="34" charset="0"/>
                <a:cs typeface="Arial" pitchFamily="34" charset="0"/>
              </a:rPr>
              <a:t> (1)  </a:t>
            </a:r>
            <a:endParaRPr lang="ru-RU" sz="1600" dirty="0">
              <a:solidFill>
                <a:schemeClr val="bg1"/>
              </a:solidFill>
              <a:latin typeface="Trebuchet MS" panose="020B0603020202020204" pitchFamily="34" charset="0"/>
              <a:cs typeface="Arial" pitchFamily="34" charset="0"/>
            </a:endParaRPr>
          </a:p>
        </p:txBody>
      </p:sp>
      <p:sp>
        <p:nvSpPr>
          <p:cNvPr id="40" name="Скругленный прямоугольник 39"/>
          <p:cNvSpPr/>
          <p:nvPr/>
        </p:nvSpPr>
        <p:spPr>
          <a:xfrm>
            <a:off x="10467832" y="754814"/>
            <a:ext cx="1440000" cy="684000"/>
          </a:xfrm>
          <a:prstGeom prst="roundRect">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1600" b="1" dirty="0">
                <a:solidFill>
                  <a:schemeClr val="bg1"/>
                </a:solidFill>
                <a:latin typeface="Trebuchet MS" panose="020B0603020202020204" pitchFamily="34" charset="0"/>
                <a:cs typeface="Arial" pitchFamily="34" charset="0"/>
              </a:rPr>
              <a:t>Service companies</a:t>
            </a:r>
          </a:p>
          <a:p>
            <a:pPr algn="ctr"/>
            <a:r>
              <a:rPr lang="en-US" sz="1600" b="1" dirty="0">
                <a:solidFill>
                  <a:schemeClr val="bg1"/>
                </a:solidFill>
                <a:latin typeface="Trebuchet MS" panose="020B0603020202020204" pitchFamily="34" charset="0"/>
                <a:cs typeface="Arial" pitchFamily="34" charset="0"/>
              </a:rPr>
              <a:t>(3) </a:t>
            </a:r>
            <a:endParaRPr lang="ru-RU" sz="1600" dirty="0">
              <a:solidFill>
                <a:schemeClr val="bg1"/>
              </a:solidFill>
              <a:latin typeface="Trebuchet MS" panose="020B0603020202020204" pitchFamily="34" charset="0"/>
              <a:cs typeface="Arial" pitchFamily="34" charset="0"/>
            </a:endParaRPr>
          </a:p>
        </p:txBody>
      </p:sp>
      <p:sp>
        <p:nvSpPr>
          <p:cNvPr id="41" name="Скругленный прямоугольник 40"/>
          <p:cNvSpPr/>
          <p:nvPr/>
        </p:nvSpPr>
        <p:spPr>
          <a:xfrm>
            <a:off x="2122654" y="4261366"/>
            <a:ext cx="1980000" cy="612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Animal Husbandry and Feed  Production </a:t>
            </a:r>
          </a:p>
          <a:p>
            <a:pPr algn="ctr"/>
            <a:r>
              <a:rPr lang="en-US" sz="1100" b="1" dirty="0">
                <a:solidFill>
                  <a:schemeClr val="tx1"/>
                </a:solidFill>
                <a:latin typeface="Trebuchet MS" panose="020B0603020202020204" pitchFamily="34" charset="0"/>
                <a:cs typeface="Arial" pitchFamily="34" charset="0"/>
              </a:rPr>
              <a:t>(2 branches)</a:t>
            </a:r>
          </a:p>
        </p:txBody>
      </p:sp>
      <p:sp>
        <p:nvSpPr>
          <p:cNvPr id="42" name="Скругленный прямоугольник 41"/>
          <p:cNvSpPr/>
          <p:nvPr/>
        </p:nvSpPr>
        <p:spPr>
          <a:xfrm>
            <a:off x="2120411" y="496334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Fruit and Vegetable Production (3 branches)</a:t>
            </a:r>
          </a:p>
        </p:txBody>
      </p:sp>
      <p:sp>
        <p:nvSpPr>
          <p:cNvPr id="43" name="Скругленный прямоугольник 42"/>
          <p:cNvSpPr/>
          <p:nvPr/>
        </p:nvSpPr>
        <p:spPr>
          <a:xfrm>
            <a:off x="2120411" y="5628244"/>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Rice</a:t>
            </a:r>
          </a:p>
        </p:txBody>
      </p:sp>
      <p:sp>
        <p:nvSpPr>
          <p:cNvPr id="44" name="Скругленный прямоугольник 43"/>
          <p:cNvSpPr/>
          <p:nvPr/>
        </p:nvSpPr>
        <p:spPr>
          <a:xfrm>
            <a:off x="2120411" y="6261289"/>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Processing and Food Industry (2 branches)</a:t>
            </a:r>
          </a:p>
        </p:txBody>
      </p:sp>
      <p:sp>
        <p:nvSpPr>
          <p:cNvPr id="46" name="Скругленный прямоугольник 45"/>
          <p:cNvSpPr/>
          <p:nvPr/>
        </p:nvSpPr>
        <p:spPr>
          <a:xfrm>
            <a:off x="4231695" y="3539076"/>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Veterinary Research Institute</a:t>
            </a:r>
          </a:p>
          <a:p>
            <a:pPr algn="ctr"/>
            <a:r>
              <a:rPr lang="en-US" sz="1100" b="1" dirty="0">
                <a:solidFill>
                  <a:schemeClr val="tx1"/>
                </a:solidFill>
                <a:latin typeface="Trebuchet MS" panose="020B0603020202020204" pitchFamily="34" charset="0"/>
                <a:cs typeface="Arial" pitchFamily="34" charset="0"/>
              </a:rPr>
              <a:t> (10 branches)</a:t>
            </a:r>
          </a:p>
        </p:txBody>
      </p:sp>
      <p:sp>
        <p:nvSpPr>
          <p:cNvPr id="31" name="Скругленный прямоугольник 30"/>
          <p:cNvSpPr/>
          <p:nvPr/>
        </p:nvSpPr>
        <p:spPr>
          <a:xfrm>
            <a:off x="4232904" y="1611930"/>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Forestry (3 branches)</a:t>
            </a:r>
          </a:p>
        </p:txBody>
      </p:sp>
      <p:sp>
        <p:nvSpPr>
          <p:cNvPr id="34" name="Скругленный прямоугольник 33"/>
          <p:cNvSpPr/>
          <p:nvPr/>
        </p:nvSpPr>
        <p:spPr>
          <a:xfrm>
            <a:off x="4232100" y="2277180"/>
            <a:ext cx="1980000" cy="100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agrarian economics in Agro-industrial complex and development of rural territories</a:t>
            </a:r>
            <a:r>
              <a:rPr lang="ru-RU" sz="1100" b="1" dirty="0">
                <a:solidFill>
                  <a:schemeClr val="tx1"/>
                </a:solidFill>
                <a:latin typeface="Trebuchet MS" panose="020B0603020202020204" pitchFamily="34" charset="0"/>
                <a:cs typeface="Arial" pitchFamily="34" charset="0"/>
              </a:rPr>
              <a:t> </a:t>
            </a:r>
            <a:r>
              <a:rPr lang="en-US" sz="1100" b="1" dirty="0">
                <a:solidFill>
                  <a:schemeClr val="tx1"/>
                </a:solidFill>
                <a:latin typeface="Trebuchet MS" panose="020B0603020202020204" pitchFamily="34" charset="0"/>
                <a:cs typeface="Arial" pitchFamily="34" charset="0"/>
              </a:rPr>
              <a:t>(1 branch)</a:t>
            </a:r>
          </a:p>
        </p:txBody>
      </p:sp>
      <p:sp>
        <p:nvSpPr>
          <p:cNvPr id="36" name="Скругленный прямоугольник 35"/>
          <p:cNvSpPr/>
          <p:nvPr/>
        </p:nvSpPr>
        <p:spPr>
          <a:xfrm>
            <a:off x="4241183" y="422588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South-Western Research Institute of Livestock and Horticulture</a:t>
            </a:r>
            <a:r>
              <a:rPr lang="ru-RU" sz="1100" b="1" dirty="0">
                <a:solidFill>
                  <a:schemeClr val="tx1"/>
                </a:solidFill>
                <a:latin typeface="Trebuchet MS" panose="020B0603020202020204" pitchFamily="34" charset="0"/>
                <a:cs typeface="Arial" pitchFamily="34" charset="0"/>
              </a:rPr>
              <a:t> </a:t>
            </a:r>
            <a:r>
              <a:rPr lang="en-US" sz="1100" b="1" dirty="0">
                <a:solidFill>
                  <a:schemeClr val="tx1"/>
                </a:solidFill>
                <a:latin typeface="Trebuchet MS" panose="020B0603020202020204" pitchFamily="34" charset="0"/>
                <a:cs typeface="Arial" pitchFamily="34" charset="0"/>
              </a:rPr>
              <a:t>(2 branches)</a:t>
            </a:r>
          </a:p>
        </p:txBody>
      </p:sp>
      <p:sp>
        <p:nvSpPr>
          <p:cNvPr id="37" name="Скругленный прямоугольник 36"/>
          <p:cNvSpPr/>
          <p:nvPr/>
        </p:nvSpPr>
        <p:spPr>
          <a:xfrm>
            <a:off x="4231695" y="4926222"/>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Soil Science and </a:t>
            </a:r>
            <a:r>
              <a:rPr lang="en-US" sz="1100" b="1" dirty="0" err="1">
                <a:solidFill>
                  <a:schemeClr val="tx1"/>
                </a:solidFill>
                <a:latin typeface="Trebuchet MS" panose="020B0603020202020204" pitchFamily="34" charset="0"/>
                <a:cs typeface="Arial" pitchFamily="34" charset="0"/>
              </a:rPr>
              <a:t>Agrochemistry</a:t>
            </a:r>
            <a:r>
              <a:rPr lang="en-US" sz="1100" b="1" dirty="0">
                <a:solidFill>
                  <a:schemeClr val="tx1"/>
                </a:solidFill>
                <a:latin typeface="Trebuchet MS" panose="020B0603020202020204" pitchFamily="34" charset="0"/>
                <a:cs typeface="Arial" pitchFamily="34" charset="0"/>
              </a:rPr>
              <a:t>  </a:t>
            </a:r>
          </a:p>
        </p:txBody>
      </p:sp>
      <p:sp>
        <p:nvSpPr>
          <p:cNvPr id="39" name="Скругленный прямоугольник 38"/>
          <p:cNvSpPr/>
          <p:nvPr/>
        </p:nvSpPr>
        <p:spPr>
          <a:xfrm>
            <a:off x="4231695" y="5613028"/>
            <a:ext cx="198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Science and Production Center of </a:t>
            </a:r>
            <a:r>
              <a:rPr lang="en-US" sz="1100" b="1" dirty="0" err="1">
                <a:solidFill>
                  <a:schemeClr val="tx1"/>
                </a:solidFill>
                <a:latin typeface="Trebuchet MS" panose="020B0603020202020204" pitchFamily="34" charset="0"/>
                <a:cs typeface="Arial" pitchFamily="34" charset="0"/>
              </a:rPr>
              <a:t>Agroengineering</a:t>
            </a:r>
            <a:r>
              <a:rPr lang="en-US" sz="1100" b="1" dirty="0">
                <a:solidFill>
                  <a:schemeClr val="tx1"/>
                </a:solidFill>
                <a:latin typeface="Trebuchet MS" panose="020B0603020202020204" pitchFamily="34" charset="0"/>
                <a:cs typeface="Arial" pitchFamily="34" charset="0"/>
              </a:rPr>
              <a:t> (2 branches) </a:t>
            </a:r>
            <a:endParaRPr lang="ru-RU" sz="1100" b="1" dirty="0">
              <a:solidFill>
                <a:schemeClr val="tx1"/>
              </a:solidFill>
              <a:latin typeface="Trebuchet MS" panose="020B0603020202020204" pitchFamily="34" charset="0"/>
              <a:cs typeface="Arial" pitchFamily="34" charset="0"/>
            </a:endParaRPr>
          </a:p>
        </p:txBody>
      </p:sp>
      <p:sp>
        <p:nvSpPr>
          <p:cNvPr id="48" name="Скругленный прямоугольник 47"/>
          <p:cNvSpPr/>
          <p:nvPr/>
        </p:nvSpPr>
        <p:spPr>
          <a:xfrm>
            <a:off x="10467832" y="1627502"/>
            <a:ext cx="1486105" cy="797573"/>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Center For Transfer And Commercialization Of Agricultural Technologies</a:t>
            </a:r>
            <a:endParaRPr lang="ru-RU" sz="1100" dirty="0">
              <a:solidFill>
                <a:schemeClr val="tx1"/>
              </a:solidFill>
              <a:latin typeface="Trebuchet MS" panose="020B0603020202020204" pitchFamily="34" charset="0"/>
              <a:cs typeface="Arial" pitchFamily="34" charset="0"/>
            </a:endParaRPr>
          </a:p>
        </p:txBody>
      </p:sp>
      <p:sp>
        <p:nvSpPr>
          <p:cNvPr id="50" name="Скругленный прямоугольник 49"/>
          <p:cNvSpPr/>
          <p:nvPr/>
        </p:nvSpPr>
        <p:spPr>
          <a:xfrm>
            <a:off x="10478623" y="3327074"/>
            <a:ext cx="1486106" cy="719862"/>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Republican Center for Livestock Breeding </a:t>
            </a:r>
          </a:p>
          <a:p>
            <a:pPr algn="ctr"/>
            <a:r>
              <a:rPr lang="en-US" sz="1100" b="1" dirty="0">
                <a:solidFill>
                  <a:schemeClr val="tx1"/>
                </a:solidFill>
                <a:latin typeface="Trebuchet MS" panose="020B0603020202020204" pitchFamily="34" charset="0"/>
                <a:cs typeface="Arial" pitchFamily="34" charset="0"/>
              </a:rPr>
              <a:t>“</a:t>
            </a:r>
            <a:r>
              <a:rPr lang="en-US" sz="1100" b="1" dirty="0" err="1">
                <a:solidFill>
                  <a:schemeClr val="tx1"/>
                </a:solidFill>
                <a:latin typeface="Trebuchet MS" panose="020B0603020202020204" pitchFamily="34" charset="0"/>
                <a:cs typeface="Arial" pitchFamily="34" charset="0"/>
              </a:rPr>
              <a:t>Asyl</a:t>
            </a:r>
            <a:r>
              <a:rPr lang="en-US" sz="1100" b="1" dirty="0">
                <a:solidFill>
                  <a:schemeClr val="tx1"/>
                </a:solidFill>
                <a:latin typeface="Trebuchet MS" panose="020B0603020202020204" pitchFamily="34" charset="0"/>
                <a:cs typeface="Arial" pitchFamily="34" charset="0"/>
              </a:rPr>
              <a:t> </a:t>
            </a:r>
            <a:r>
              <a:rPr lang="en-US" sz="1100" b="1" dirty="0" err="1">
                <a:solidFill>
                  <a:schemeClr val="tx1"/>
                </a:solidFill>
                <a:latin typeface="Trebuchet MS" panose="020B0603020202020204" pitchFamily="34" charset="0"/>
                <a:cs typeface="Arial" pitchFamily="34" charset="0"/>
              </a:rPr>
              <a:t>Tulik</a:t>
            </a:r>
            <a:r>
              <a:rPr lang="en-US" sz="1100" b="1" dirty="0">
                <a:solidFill>
                  <a:schemeClr val="tx1"/>
                </a:solidFill>
                <a:latin typeface="Trebuchet MS" panose="020B0603020202020204" pitchFamily="34" charset="0"/>
                <a:cs typeface="Arial" pitchFamily="34" charset="0"/>
              </a:rPr>
              <a:t>”</a:t>
            </a:r>
            <a:endParaRPr lang="ru-RU" sz="1100" dirty="0">
              <a:solidFill>
                <a:schemeClr val="tx1"/>
              </a:solidFill>
              <a:latin typeface="Trebuchet MS" panose="020B0603020202020204" pitchFamily="34" charset="0"/>
              <a:cs typeface="Arial" pitchFamily="34" charset="0"/>
            </a:endParaRPr>
          </a:p>
        </p:txBody>
      </p:sp>
      <p:sp>
        <p:nvSpPr>
          <p:cNvPr id="51" name="Скругленный прямоугольник 50"/>
          <p:cNvSpPr/>
          <p:nvPr/>
        </p:nvSpPr>
        <p:spPr>
          <a:xfrm>
            <a:off x="6504699" y="2205979"/>
            <a:ext cx="1800000" cy="540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Research Institute of Cotton Production </a:t>
            </a:r>
          </a:p>
        </p:txBody>
      </p:sp>
      <p:sp>
        <p:nvSpPr>
          <p:cNvPr id="54" name="Скругленный прямоугольник 53"/>
          <p:cNvSpPr/>
          <p:nvPr/>
        </p:nvSpPr>
        <p:spPr>
          <a:xfrm>
            <a:off x="6514686" y="2851227"/>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Uralsk</a:t>
            </a:r>
          </a:p>
          <a:p>
            <a:pPr algn="ctr"/>
            <a:r>
              <a:rPr lang="en-US" sz="1100" b="1" dirty="0">
                <a:solidFill>
                  <a:schemeClr val="tx1"/>
                </a:solidFill>
                <a:latin typeface="Trebuchet MS" panose="020B0603020202020204" pitchFamily="34" charset="0"/>
                <a:cs typeface="Arial" pitchFamily="34" charset="0"/>
              </a:rPr>
              <a:t> Experimental Station</a:t>
            </a:r>
          </a:p>
        </p:txBody>
      </p:sp>
      <p:sp>
        <p:nvSpPr>
          <p:cNvPr id="55" name="Скругленный прямоугольник 54"/>
          <p:cNvSpPr/>
          <p:nvPr/>
        </p:nvSpPr>
        <p:spPr>
          <a:xfrm>
            <a:off x="6514281" y="3420526"/>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Aktobe</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Station</a:t>
            </a:r>
          </a:p>
        </p:txBody>
      </p:sp>
      <p:sp>
        <p:nvSpPr>
          <p:cNvPr id="56" name="Скругленный прямоугольник 55"/>
          <p:cNvSpPr/>
          <p:nvPr/>
        </p:nvSpPr>
        <p:spPr>
          <a:xfrm>
            <a:off x="6502861" y="4017488"/>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Northern Kazakhstan Experimental Station</a:t>
            </a:r>
          </a:p>
        </p:txBody>
      </p:sp>
      <p:sp>
        <p:nvSpPr>
          <p:cNvPr id="57" name="Скругленный прямоугольник 56"/>
          <p:cNvSpPr/>
          <p:nvPr/>
        </p:nvSpPr>
        <p:spPr>
          <a:xfrm>
            <a:off x="6502861" y="4619862"/>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Arkalyk</a:t>
            </a:r>
            <a:endParaRPr lang="en-US" sz="1100" b="1" dirty="0">
              <a:solidFill>
                <a:schemeClr val="tx1"/>
              </a:solidFill>
              <a:latin typeface="Trebuchet MS" panose="020B0603020202020204" pitchFamily="34" charset="0"/>
              <a:cs typeface="Arial" pitchFamily="34" charset="0"/>
            </a:endParaRPr>
          </a:p>
          <a:p>
            <a:pPr algn="ctr"/>
            <a:r>
              <a:rPr lang="en-US" sz="1100" b="1" dirty="0">
                <a:solidFill>
                  <a:schemeClr val="tx1"/>
                </a:solidFill>
                <a:latin typeface="Trebuchet MS" panose="020B0603020202020204" pitchFamily="34" charset="0"/>
                <a:cs typeface="Arial" pitchFamily="34" charset="0"/>
              </a:rPr>
              <a:t> Experimental Station </a:t>
            </a:r>
          </a:p>
        </p:txBody>
      </p:sp>
      <p:sp>
        <p:nvSpPr>
          <p:cNvPr id="60" name="Скругленный прямоугольник 59"/>
          <p:cNvSpPr/>
          <p:nvPr/>
        </p:nvSpPr>
        <p:spPr>
          <a:xfrm>
            <a:off x="6502861" y="5212413"/>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Zarechnoe</a:t>
            </a:r>
            <a:r>
              <a:rPr lang="en-US" sz="1100" b="1" dirty="0">
                <a:solidFill>
                  <a:schemeClr val="tx1"/>
                </a:solidFill>
                <a:latin typeface="Trebuchet MS" panose="020B0603020202020204" pitchFamily="34" charset="0"/>
                <a:cs typeface="Arial" pitchFamily="34" charset="0"/>
              </a:rPr>
              <a:t>  Experimental Station</a:t>
            </a:r>
          </a:p>
        </p:txBody>
      </p:sp>
      <p:sp>
        <p:nvSpPr>
          <p:cNvPr id="63" name="Скругленный прямоугольник 62"/>
          <p:cNvSpPr/>
          <p:nvPr/>
        </p:nvSpPr>
        <p:spPr>
          <a:xfrm>
            <a:off x="6502861" y="5793322"/>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Krasnovodopadskaya</a:t>
            </a:r>
            <a:r>
              <a:rPr lang="en-US" sz="1100" b="1" dirty="0">
                <a:solidFill>
                  <a:schemeClr val="tx1"/>
                </a:solidFill>
                <a:latin typeface="Trebuchet MS" panose="020B0603020202020204" pitchFamily="34" charset="0"/>
                <a:cs typeface="Arial" pitchFamily="34" charset="0"/>
              </a:rPr>
              <a:t> Experimental Station</a:t>
            </a:r>
          </a:p>
        </p:txBody>
      </p:sp>
      <p:sp>
        <p:nvSpPr>
          <p:cNvPr id="64" name="Скругленный прямоугольник 63"/>
          <p:cNvSpPr/>
          <p:nvPr/>
        </p:nvSpPr>
        <p:spPr>
          <a:xfrm>
            <a:off x="6502861" y="6344245"/>
            <a:ext cx="1800000" cy="487645"/>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Pavlodar</a:t>
            </a:r>
          </a:p>
          <a:p>
            <a:pPr algn="ctr"/>
            <a:r>
              <a:rPr lang="en-US" sz="1100" b="1" dirty="0">
                <a:solidFill>
                  <a:schemeClr val="tx1"/>
                </a:solidFill>
                <a:latin typeface="Trebuchet MS" panose="020B0603020202020204" pitchFamily="34" charset="0"/>
                <a:cs typeface="Arial" pitchFamily="34" charset="0"/>
              </a:rPr>
              <a:t> Experimental Station</a:t>
            </a:r>
          </a:p>
        </p:txBody>
      </p:sp>
      <p:sp>
        <p:nvSpPr>
          <p:cNvPr id="67" name="Скругленный прямоугольник 66"/>
          <p:cNvSpPr/>
          <p:nvPr/>
        </p:nvSpPr>
        <p:spPr>
          <a:xfrm>
            <a:off x="8395736" y="2207724"/>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Eastern Kazakhstan Experimental Station</a:t>
            </a:r>
          </a:p>
        </p:txBody>
      </p:sp>
      <p:sp>
        <p:nvSpPr>
          <p:cNvPr id="69" name="Скругленный прямоугольник 68"/>
          <p:cNvSpPr/>
          <p:nvPr/>
        </p:nvSpPr>
        <p:spPr>
          <a:xfrm>
            <a:off x="8376037" y="2861471"/>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Merkenskoe</a:t>
            </a:r>
            <a:r>
              <a:rPr lang="en-US" sz="1100" b="1" dirty="0">
                <a:solidFill>
                  <a:schemeClr val="tx1"/>
                </a:solidFill>
                <a:latin typeface="Trebuchet MS" panose="020B0603020202020204" pitchFamily="34" charset="0"/>
                <a:cs typeface="Arial" pitchFamily="34" charset="0"/>
              </a:rPr>
              <a:t> Experimental Farm</a:t>
            </a:r>
          </a:p>
        </p:txBody>
      </p:sp>
      <p:sp>
        <p:nvSpPr>
          <p:cNvPr id="70" name="Скругленный прямоугольник 69"/>
          <p:cNvSpPr/>
          <p:nvPr/>
        </p:nvSpPr>
        <p:spPr>
          <a:xfrm>
            <a:off x="8376037" y="3431740"/>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a:solidFill>
                  <a:schemeClr val="tx1"/>
                </a:solidFill>
                <a:latin typeface="Trebuchet MS" panose="020B0603020202020204" pitchFamily="34" charset="0"/>
                <a:cs typeface="Arial" pitchFamily="34" charset="0"/>
              </a:rPr>
              <a:t>Kazakh </a:t>
            </a:r>
            <a:r>
              <a:rPr lang="en-US" sz="1100" b="1" dirty="0" err="1">
                <a:solidFill>
                  <a:schemeClr val="tx1"/>
                </a:solidFill>
                <a:latin typeface="Trebuchet MS" panose="020B0603020202020204" pitchFamily="34" charset="0"/>
                <a:cs typeface="Arial" pitchFamily="34" charset="0"/>
              </a:rPr>
              <a:t>Tulpary</a:t>
            </a:r>
            <a:endParaRPr lang="en-US" sz="1100" b="1" dirty="0">
              <a:solidFill>
                <a:schemeClr val="tx1"/>
              </a:solidFill>
              <a:latin typeface="Trebuchet MS" panose="020B0603020202020204" pitchFamily="34" charset="0"/>
              <a:cs typeface="Arial" pitchFamily="34" charset="0"/>
            </a:endParaRPr>
          </a:p>
        </p:txBody>
      </p:sp>
      <p:sp>
        <p:nvSpPr>
          <p:cNvPr id="73" name="Скругленный прямоугольник 72"/>
          <p:cNvSpPr/>
          <p:nvPr/>
        </p:nvSpPr>
        <p:spPr>
          <a:xfrm>
            <a:off x="8396945" y="4002430"/>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Ontustik</a:t>
            </a:r>
            <a:r>
              <a:rPr lang="en-US" sz="1100" b="1" dirty="0">
                <a:solidFill>
                  <a:schemeClr val="tx1"/>
                </a:solidFill>
                <a:latin typeface="Trebuchet MS" panose="020B0603020202020204" pitchFamily="34" charset="0"/>
                <a:cs typeface="Arial" pitchFamily="34" charset="0"/>
              </a:rPr>
              <a:t> </a:t>
            </a:r>
            <a:r>
              <a:rPr lang="en-US" sz="1100" b="1" dirty="0" err="1">
                <a:solidFill>
                  <a:schemeClr val="tx1"/>
                </a:solidFill>
                <a:latin typeface="Trebuchet MS" panose="020B0603020202020204" pitchFamily="34" charset="0"/>
                <a:cs typeface="Arial" pitchFamily="34" charset="0"/>
              </a:rPr>
              <a:t>Agropark</a:t>
            </a:r>
            <a:endParaRPr lang="en-US" sz="1100" b="1" dirty="0">
              <a:solidFill>
                <a:schemeClr val="tx1"/>
              </a:solidFill>
              <a:latin typeface="Trebuchet MS" panose="020B0603020202020204" pitchFamily="34" charset="0"/>
              <a:cs typeface="Arial" pitchFamily="34" charset="0"/>
            </a:endParaRPr>
          </a:p>
        </p:txBody>
      </p:sp>
      <p:sp>
        <p:nvSpPr>
          <p:cNvPr id="74" name="Скругленный прямоугольник 73"/>
          <p:cNvSpPr/>
          <p:nvPr/>
        </p:nvSpPr>
        <p:spPr>
          <a:xfrm>
            <a:off x="8395736" y="463017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Karabau</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Farm</a:t>
            </a:r>
          </a:p>
        </p:txBody>
      </p:sp>
      <p:sp>
        <p:nvSpPr>
          <p:cNvPr id="75" name="Скругленный прямоугольник 74"/>
          <p:cNvSpPr/>
          <p:nvPr/>
        </p:nvSpPr>
        <p:spPr>
          <a:xfrm>
            <a:off x="8376037" y="5258549"/>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Kondratovskiy</a:t>
            </a:r>
            <a:r>
              <a:rPr lang="en-US" sz="1100" b="1" dirty="0">
                <a:solidFill>
                  <a:schemeClr val="tx1"/>
                </a:solidFill>
                <a:latin typeface="Trebuchet MS" panose="020B0603020202020204" pitchFamily="34" charset="0"/>
                <a:cs typeface="Arial" pitchFamily="34" charset="0"/>
              </a:rPr>
              <a:t> </a:t>
            </a:r>
          </a:p>
        </p:txBody>
      </p:sp>
      <p:sp>
        <p:nvSpPr>
          <p:cNvPr id="76" name="Скругленный прямоугольник 75"/>
          <p:cNvSpPr/>
          <p:nvPr/>
        </p:nvSpPr>
        <p:spPr>
          <a:xfrm>
            <a:off x="8376037" y="5806375"/>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Toguskenskiy</a:t>
            </a:r>
            <a:r>
              <a:rPr lang="en-US" sz="1100" b="1" dirty="0">
                <a:solidFill>
                  <a:schemeClr val="tx1"/>
                </a:solidFill>
                <a:latin typeface="Trebuchet MS" panose="020B0603020202020204" pitchFamily="34" charset="0"/>
                <a:cs typeface="Arial" pitchFamily="34" charset="0"/>
              </a:rPr>
              <a:t> Experimental Farm</a:t>
            </a:r>
          </a:p>
        </p:txBody>
      </p:sp>
      <p:sp>
        <p:nvSpPr>
          <p:cNvPr id="77" name="Скругленный прямоугольник 76"/>
          <p:cNvSpPr/>
          <p:nvPr/>
        </p:nvSpPr>
        <p:spPr>
          <a:xfrm>
            <a:off x="8376037" y="1628662"/>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Karagandinskaya</a:t>
            </a:r>
            <a:r>
              <a:rPr lang="en-US" sz="1100" b="1" dirty="0">
                <a:solidFill>
                  <a:schemeClr val="tx1"/>
                </a:solidFill>
                <a:latin typeface="Trebuchet MS" panose="020B0603020202020204" pitchFamily="34" charset="0"/>
                <a:cs typeface="Arial" pitchFamily="34" charset="0"/>
              </a:rPr>
              <a:t> Experimental Station</a:t>
            </a:r>
          </a:p>
        </p:txBody>
      </p:sp>
      <p:sp>
        <p:nvSpPr>
          <p:cNvPr id="78" name="Скругленный прямоугольник 77"/>
          <p:cNvSpPr/>
          <p:nvPr/>
        </p:nvSpPr>
        <p:spPr>
          <a:xfrm>
            <a:off x="8395736" y="6356624"/>
            <a:ext cx="1800000" cy="468000"/>
          </a:xfrm>
          <a:prstGeom prst="roundRect">
            <a:avLst/>
          </a:prstGeom>
          <a:solidFill>
            <a:schemeClr val="bg1">
              <a:lumMod val="85000"/>
            </a:schemeClr>
          </a:solidFill>
          <a:ln w="19050">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100" b="1" dirty="0" err="1">
                <a:solidFill>
                  <a:schemeClr val="tx1"/>
                </a:solidFill>
                <a:latin typeface="Trebuchet MS" panose="020B0603020202020204" pitchFamily="34" charset="0"/>
                <a:cs typeface="Arial" pitchFamily="34" charset="0"/>
              </a:rPr>
              <a:t>Kokshetau</a:t>
            </a:r>
            <a:r>
              <a:rPr lang="en-US" sz="1100" b="1" dirty="0">
                <a:solidFill>
                  <a:schemeClr val="tx1"/>
                </a:solidFill>
                <a:latin typeface="Trebuchet MS" panose="020B0603020202020204" pitchFamily="34" charset="0"/>
                <a:cs typeface="Arial" pitchFamily="34" charset="0"/>
              </a:rPr>
              <a:t> </a:t>
            </a:r>
          </a:p>
          <a:p>
            <a:pPr algn="ctr"/>
            <a:r>
              <a:rPr lang="en-US" sz="1100" b="1" dirty="0">
                <a:solidFill>
                  <a:schemeClr val="tx1"/>
                </a:solidFill>
                <a:latin typeface="Trebuchet MS" panose="020B0603020202020204" pitchFamily="34" charset="0"/>
                <a:cs typeface="Arial" pitchFamily="34" charset="0"/>
              </a:rPr>
              <a:t>Experimental Farm</a:t>
            </a:r>
          </a:p>
        </p:txBody>
      </p:sp>
      <p:sp>
        <p:nvSpPr>
          <p:cNvPr id="61"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4</a:t>
            </a:r>
          </a:p>
        </p:txBody>
      </p:sp>
    </p:spTree>
    <p:extLst>
      <p:ext uri="{BB962C8B-B14F-4D97-AF65-F5344CB8AC3E}">
        <p14:creationId xmlns:p14="http://schemas.microsoft.com/office/powerpoint/2010/main" val="2075713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Прямая соединительная линия 6">
            <a:extLst>
              <a:ext uri="{FF2B5EF4-FFF2-40B4-BE49-F238E27FC236}">
                <a16:creationId xmlns:a16="http://schemas.microsoft.com/office/drawing/2014/main" id="{D549297E-D43B-4B5E-A0FC-B7BC120B70D2}"/>
              </a:ext>
            </a:extLst>
          </p:cNvPr>
          <p:cNvCxnSpPr/>
          <p:nvPr/>
        </p:nvCxnSpPr>
        <p:spPr>
          <a:xfrm flipH="1">
            <a:off x="633751" y="2770904"/>
            <a:ext cx="1584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Прямоугольник 10">
            <a:extLst>
              <a:ext uri="{FF2B5EF4-FFF2-40B4-BE49-F238E27FC236}">
                <a16:creationId xmlns:a16="http://schemas.microsoft.com/office/drawing/2014/main" id="{885E0383-E1DB-482D-B4A1-3FC875FF1CCF}"/>
              </a:ext>
            </a:extLst>
          </p:cNvPr>
          <p:cNvSpPr/>
          <p:nvPr/>
        </p:nvSpPr>
        <p:spPr>
          <a:xfrm>
            <a:off x="2881019" y="211034"/>
            <a:ext cx="7201444" cy="459421"/>
          </a:xfrm>
          <a:prstGeom prst="rect">
            <a:avLst/>
          </a:prstGeom>
        </p:spPr>
        <p:txBody>
          <a:bodyPr wrap="square">
            <a:spAutoFit/>
          </a:bodyPr>
          <a:lstStyle/>
          <a:p>
            <a:pPr algn="ctr" defTabSz="279740">
              <a:lnSpc>
                <a:spcPct val="107000"/>
              </a:lnSpc>
              <a:tabLst>
                <a:tab pos="164306" algn="l"/>
                <a:tab pos="471488" algn="l"/>
                <a:tab pos="680561" algn="ctr"/>
                <a:tab pos="1027271" algn="ctr"/>
              </a:tabLst>
            </a:pPr>
            <a:r>
              <a:rPr lang="en-US" sz="2400" b="1" dirty="0">
                <a:solidFill>
                  <a:schemeClr val="accent1"/>
                </a:solidFill>
                <a:latin typeface="Trebuchet MS" panose="020B0603020202020204" pitchFamily="34" charset="0"/>
              </a:rPr>
              <a:t>Mission, vision and directions for development </a:t>
            </a:r>
            <a:endParaRPr lang="x-none" sz="2400" b="1" dirty="0">
              <a:solidFill>
                <a:schemeClr val="accent1"/>
              </a:solidFill>
              <a:latin typeface="Trebuchet MS" panose="020B0603020202020204" pitchFamily="34" charset="0"/>
              <a:ea typeface="Calibri" panose="020F0502020204030204" pitchFamily="34" charset="0"/>
              <a:cs typeface="Times New Roman" panose="02020603050405020304" pitchFamily="18" charset="0"/>
            </a:endParaRPr>
          </a:p>
        </p:txBody>
      </p:sp>
      <p:grpSp>
        <p:nvGrpSpPr>
          <p:cNvPr id="3" name="Группа 2"/>
          <p:cNvGrpSpPr/>
          <p:nvPr/>
        </p:nvGrpSpPr>
        <p:grpSpPr>
          <a:xfrm>
            <a:off x="397042" y="960913"/>
            <a:ext cx="11381874" cy="5367698"/>
            <a:chOff x="123747" y="936849"/>
            <a:chExt cx="8761449" cy="5205759"/>
          </a:xfrm>
        </p:grpSpPr>
        <p:sp>
          <p:nvSpPr>
            <p:cNvPr id="4" name="Объект 2">
              <a:extLst>
                <a:ext uri="{FF2B5EF4-FFF2-40B4-BE49-F238E27FC236}">
                  <a16:creationId xmlns:a16="http://schemas.microsoft.com/office/drawing/2014/main" id="{2720CA35-8464-4E5B-9C6F-995938B086D2}"/>
                </a:ext>
              </a:extLst>
            </p:cNvPr>
            <p:cNvSpPr txBox="1">
              <a:spLocks/>
            </p:cNvSpPr>
            <p:nvPr/>
          </p:nvSpPr>
          <p:spPr>
            <a:xfrm>
              <a:off x="1704412" y="2218318"/>
              <a:ext cx="7180784" cy="517094"/>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90000"/>
                </a:lnSpc>
                <a:spcBef>
                  <a:spcPts val="0"/>
                </a:spcBef>
                <a:buNone/>
              </a:pPr>
              <a:r>
                <a:rPr lang="en-US" sz="1600" dirty="0">
                  <a:solidFill>
                    <a:prstClr val="black"/>
                  </a:solidFill>
                  <a:latin typeface="Calibri" panose="020F0502020204030204"/>
                </a:rPr>
                <a:t>To support agricultural development of the Republic of Kazakhstan by increasing </a:t>
              </a:r>
              <a:r>
                <a:rPr lang="en-US" sz="1600" b="1" dirty="0">
                  <a:solidFill>
                    <a:prstClr val="black"/>
                  </a:solidFill>
                  <a:latin typeface="Calibri" panose="020F0502020204030204"/>
                </a:rPr>
                <a:t>practical value of agrarian science </a:t>
              </a:r>
              <a:r>
                <a:rPr lang="en-US" sz="1600" dirty="0">
                  <a:solidFill>
                    <a:prstClr val="black"/>
                  </a:solidFill>
                  <a:latin typeface="Calibri" panose="020F0502020204030204"/>
                </a:rPr>
                <a:t>and </a:t>
              </a:r>
              <a:r>
                <a:rPr lang="en-US" sz="1600" b="1" dirty="0">
                  <a:solidFill>
                    <a:prstClr val="black"/>
                  </a:solidFill>
                  <a:latin typeface="Calibri" panose="020F0502020204030204"/>
                </a:rPr>
                <a:t>development of highly skilled workforce</a:t>
              </a:r>
              <a:r>
                <a:rPr lang="en-US" sz="1600" dirty="0">
                  <a:solidFill>
                    <a:prstClr val="black"/>
                  </a:solidFill>
                  <a:latin typeface="Calibri" panose="020F0502020204030204"/>
                </a:rPr>
                <a:t>. </a:t>
              </a:r>
              <a:r>
                <a:rPr lang="ru-RU" sz="1600" dirty="0">
                  <a:solidFill>
                    <a:prstClr val="black"/>
                  </a:solidFill>
                  <a:latin typeface="Calibri" panose="020F0502020204030204"/>
                </a:rPr>
                <a:t>  </a:t>
              </a:r>
              <a:r>
                <a:rPr lang="en-US" sz="1600" dirty="0">
                  <a:solidFill>
                    <a:prstClr val="black"/>
                  </a:solidFill>
                  <a:latin typeface="Calibri" panose="020F0502020204030204"/>
                </a:rPr>
                <a:t> </a:t>
              </a:r>
              <a:endParaRPr lang="ru-RU" sz="1200" dirty="0">
                <a:solidFill>
                  <a:prstClr val="black"/>
                </a:solidFill>
                <a:latin typeface="Georgia" panose="02040502050405020303" pitchFamily="18" charset="0"/>
                <a:ea typeface="Calibri" panose="020F0502020204030204" pitchFamily="34" charset="0"/>
                <a:cs typeface="Times New Roman" panose="02020603050405020304" pitchFamily="18" charset="0"/>
              </a:endParaRPr>
            </a:p>
          </p:txBody>
        </p:sp>
        <p:sp>
          <p:nvSpPr>
            <p:cNvPr id="5" name="Прямоугольник 4">
              <a:extLst>
                <a:ext uri="{FF2B5EF4-FFF2-40B4-BE49-F238E27FC236}">
                  <a16:creationId xmlns:a16="http://schemas.microsoft.com/office/drawing/2014/main" id="{0C4ABAFD-9D42-48C9-8357-0377D342A75D}"/>
                </a:ext>
              </a:extLst>
            </p:cNvPr>
            <p:cNvSpPr/>
            <p:nvPr/>
          </p:nvSpPr>
          <p:spPr>
            <a:xfrm>
              <a:off x="207396" y="2153379"/>
              <a:ext cx="1296144" cy="410846"/>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MISSION</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6" name="Прямая соединительная линия 5">
              <a:extLst>
                <a:ext uri="{FF2B5EF4-FFF2-40B4-BE49-F238E27FC236}">
                  <a16:creationId xmlns:a16="http://schemas.microsoft.com/office/drawing/2014/main" id="{C33A83CA-C713-4088-AB19-9C828B65CC6B}"/>
                </a:ext>
              </a:extLst>
            </p:cNvPr>
            <p:cNvCxnSpPr/>
            <p:nvPr/>
          </p:nvCxnSpPr>
          <p:spPr>
            <a:xfrm flipH="1">
              <a:off x="305959" y="2094946"/>
              <a:ext cx="12193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Прямоугольник 7">
              <a:extLst>
                <a:ext uri="{FF2B5EF4-FFF2-40B4-BE49-F238E27FC236}">
                  <a16:creationId xmlns:a16="http://schemas.microsoft.com/office/drawing/2014/main" id="{51341773-51A7-4E27-B13B-73074A8BC2CD}"/>
                </a:ext>
              </a:extLst>
            </p:cNvPr>
            <p:cNvSpPr/>
            <p:nvPr/>
          </p:nvSpPr>
          <p:spPr>
            <a:xfrm>
              <a:off x="133819" y="3565215"/>
              <a:ext cx="1443299" cy="402846"/>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VISION</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9" name="Прямая соединительная линия 8">
              <a:extLst>
                <a:ext uri="{FF2B5EF4-FFF2-40B4-BE49-F238E27FC236}">
                  <a16:creationId xmlns:a16="http://schemas.microsoft.com/office/drawing/2014/main" id="{A6C3DD1A-B906-4AD6-AF36-8FCA5146FCD6}"/>
                </a:ext>
              </a:extLst>
            </p:cNvPr>
            <p:cNvCxnSpPr/>
            <p:nvPr/>
          </p:nvCxnSpPr>
          <p:spPr>
            <a:xfrm flipH="1">
              <a:off x="305959" y="2830966"/>
              <a:ext cx="12193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a:extLst>
                <a:ext uri="{FF2B5EF4-FFF2-40B4-BE49-F238E27FC236}">
                  <a16:creationId xmlns:a16="http://schemas.microsoft.com/office/drawing/2014/main" id="{2F4B76A1-E861-4529-8A61-F54EC8750C8D}"/>
                </a:ext>
              </a:extLst>
            </p:cNvPr>
            <p:cNvCxnSpPr/>
            <p:nvPr/>
          </p:nvCxnSpPr>
          <p:spPr>
            <a:xfrm flipH="1">
              <a:off x="291063" y="4803320"/>
              <a:ext cx="1219319" cy="14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a:extLst>
                <a:ext uri="{FF2B5EF4-FFF2-40B4-BE49-F238E27FC236}">
                  <a16:creationId xmlns:a16="http://schemas.microsoft.com/office/drawing/2014/main" id="{4177F4F2-0A16-4D5E-A97D-B1E7CCDF9F8A}"/>
                </a:ext>
              </a:extLst>
            </p:cNvPr>
            <p:cNvSpPr/>
            <p:nvPr/>
          </p:nvSpPr>
          <p:spPr>
            <a:xfrm>
              <a:off x="1704412" y="2953356"/>
              <a:ext cx="7135349" cy="1701399"/>
            </a:xfrm>
            <a:prstGeom prst="rect">
              <a:avLst/>
            </a:prstGeom>
            <a:solidFill>
              <a:schemeClr val="bg1"/>
            </a:solidFill>
            <a:ln>
              <a:noFill/>
            </a:ln>
          </p:spPr>
          <p:txBody>
            <a:bodyPr wrap="square">
              <a:spAutoFit/>
            </a:bodyPr>
            <a:lstStyle/>
            <a:p>
              <a:pPr marL="342900" lvl="0" indent="-342900" algn="just" defTabSz="372986">
                <a:buFont typeface="+mj-lt"/>
                <a:buAutoNum type="arabicPeriod"/>
                <a:defRPr/>
              </a:pPr>
              <a:r>
                <a:rPr lang="en-US" sz="1200" b="1" dirty="0">
                  <a:solidFill>
                    <a:prstClr val="black"/>
                  </a:solidFill>
                  <a:latin typeface="Georgia" panose="02040502050405020303" pitchFamily="18" charset="0"/>
                </a:rPr>
                <a:t>By</a:t>
              </a:r>
              <a:r>
                <a:rPr lang="ru-RU" sz="1200" b="1" dirty="0">
                  <a:solidFill>
                    <a:prstClr val="black"/>
                  </a:solidFill>
                  <a:latin typeface="Georgia" panose="02040502050405020303" pitchFamily="18" charset="0"/>
                </a:rPr>
                <a:t> 2023</a:t>
              </a:r>
              <a:r>
                <a:rPr lang="en-US" sz="1200" b="1" dirty="0">
                  <a:solidFill>
                    <a:prstClr val="black"/>
                  </a:solidFill>
                  <a:latin typeface="Georgia" panose="02040502050405020303" pitchFamily="18" charset="0"/>
                </a:rPr>
                <a:t>, NASEC is fully integrated with </a:t>
              </a:r>
              <a:r>
                <a:rPr lang="ru-RU" sz="1200" b="1" dirty="0">
                  <a:solidFill>
                    <a:prstClr val="black"/>
                  </a:solidFill>
                  <a:latin typeface="Georgia" panose="02040502050405020303" pitchFamily="18" charset="0"/>
                </a:rPr>
                <a:t> </a:t>
              </a:r>
              <a:r>
                <a:rPr lang="en-US" sz="1200" b="1" dirty="0">
                  <a:solidFill>
                    <a:prstClr val="black"/>
                  </a:solidFill>
                  <a:latin typeface="Georgia" panose="02040502050405020303" pitchFamily="18" charset="0"/>
                </a:rPr>
                <a:t>international agrarian science; </a:t>
              </a:r>
            </a:p>
            <a:p>
              <a:pPr marL="342900" lvl="0" indent="-342900" algn="just" defTabSz="372986">
                <a:buFont typeface="+mj-lt"/>
                <a:buAutoNum type="arabicPeriod"/>
                <a:defRPr/>
              </a:pPr>
              <a:endParaRPr lang="en-US" sz="1200" b="1" dirty="0">
                <a:solidFill>
                  <a:prstClr val="black"/>
                </a:solidFill>
                <a:latin typeface="Georgia" panose="02040502050405020303" pitchFamily="18" charset="0"/>
              </a:endParaRPr>
            </a:p>
            <a:p>
              <a:pPr marL="342900" lvl="0" indent="-342900" algn="just" defTabSz="372986">
                <a:buFont typeface="+mj-lt"/>
                <a:buAutoNum type="arabicPeriod"/>
                <a:defRPr/>
              </a:pPr>
              <a:r>
                <a:rPr lang="en-US" sz="1200" b="1" dirty="0">
                  <a:solidFill>
                    <a:prstClr val="black"/>
                  </a:solidFill>
                  <a:latin typeface="Georgia" panose="02040502050405020303" pitchFamily="18" charset="0"/>
                </a:rPr>
                <a:t>NASEC’s subsidiary research organizations will be  conducting research on global trends and critical risks for the agro-industrial complex of Kazakhstan</a:t>
              </a:r>
              <a:r>
                <a:rPr lang="en-US" sz="1200" dirty="0">
                  <a:solidFill>
                    <a:prstClr val="black"/>
                  </a:solidFill>
                  <a:latin typeface="Georgia" panose="02040502050405020303" pitchFamily="18" charset="0"/>
                </a:rPr>
                <a:t>;</a:t>
              </a:r>
              <a:r>
                <a:rPr lang="ru-RU" sz="1200" dirty="0">
                  <a:solidFill>
                    <a:prstClr val="black"/>
                  </a:solidFill>
                  <a:latin typeface="Georgia" panose="02040502050405020303" pitchFamily="18" charset="0"/>
                </a:rPr>
                <a:t> </a:t>
              </a:r>
              <a:r>
                <a:rPr lang="en-US" sz="1200" dirty="0">
                  <a:solidFill>
                    <a:prstClr val="black"/>
                  </a:solidFill>
                  <a:latin typeface="Georgia" panose="02040502050405020303" pitchFamily="18" charset="0"/>
                </a:rPr>
                <a:t>Overall increase of productivity and improvement of the efficiency of production processes.</a:t>
              </a:r>
              <a:r>
                <a:rPr lang="ru-RU" sz="1200" dirty="0">
                  <a:solidFill>
                    <a:prstClr val="black"/>
                  </a:solidFill>
                  <a:latin typeface="Georgia" panose="02040502050405020303" pitchFamily="18" charset="0"/>
                </a:rPr>
                <a:t>   </a:t>
              </a:r>
              <a:endParaRPr lang="en-US" sz="1200" dirty="0">
                <a:solidFill>
                  <a:prstClr val="black"/>
                </a:solidFill>
                <a:latin typeface="Georgia" panose="02040502050405020303" pitchFamily="18" charset="0"/>
              </a:endParaRPr>
            </a:p>
            <a:p>
              <a:pPr marL="342900" lvl="0" indent="-342900" algn="just" defTabSz="372986">
                <a:buFont typeface="+mj-lt"/>
                <a:buAutoNum type="arabicPeriod"/>
                <a:defRPr/>
              </a:pPr>
              <a:endParaRPr lang="en-US" sz="1200" dirty="0">
                <a:solidFill>
                  <a:prstClr val="black"/>
                </a:solidFill>
                <a:latin typeface="Georgia" panose="02040502050405020303" pitchFamily="18" charset="0"/>
              </a:endParaRPr>
            </a:p>
            <a:p>
              <a:pPr marL="342900" lvl="0" indent="-342900" algn="just" defTabSz="372986">
                <a:buFont typeface="+mj-lt"/>
                <a:buAutoNum type="arabicPeriod"/>
                <a:defRPr/>
              </a:pPr>
              <a:r>
                <a:rPr lang="en-US" sz="1200" b="1" dirty="0">
                  <a:solidFill>
                    <a:prstClr val="black"/>
                  </a:solidFill>
                  <a:latin typeface="Georgia" panose="02040502050405020303" pitchFamily="18" charset="0"/>
                </a:rPr>
                <a:t>Universities</a:t>
              </a:r>
              <a:r>
                <a:rPr lang="en-US" sz="1200" dirty="0">
                  <a:solidFill>
                    <a:prstClr val="black"/>
                  </a:solidFill>
                  <a:latin typeface="Georgia" panose="02040502050405020303" pitchFamily="18" charset="0"/>
                </a:rPr>
                <a:t> </a:t>
              </a:r>
              <a:r>
                <a:rPr lang="en-US" sz="1200" b="1" dirty="0">
                  <a:solidFill>
                    <a:prstClr val="black"/>
                  </a:solidFill>
                  <a:latin typeface="Georgia" panose="02040502050405020303" pitchFamily="18" charset="0"/>
                </a:rPr>
                <a:t>will train highly qualified personnel </a:t>
              </a:r>
              <a:r>
                <a:rPr lang="en-US" sz="1200" dirty="0">
                  <a:solidFill>
                    <a:prstClr val="black"/>
                  </a:solidFill>
                  <a:latin typeface="Georgia" panose="02040502050405020303" pitchFamily="18" charset="0"/>
                </a:rPr>
                <a:t>in accordance with international practice and the needs of the labor market. Graduates of agricultural universities will be fluent in English and have the same knowledge as graduates of the leading agricultural universities.</a:t>
              </a:r>
              <a:endParaRPr lang="x-none" sz="1200" dirty="0">
                <a:solidFill>
                  <a:prstClr val="black"/>
                </a:solidFill>
                <a:latin typeface="Georgia" panose="02040502050405020303" pitchFamily="18" charset="0"/>
              </a:endParaRPr>
            </a:p>
          </p:txBody>
        </p:sp>
        <p:sp>
          <p:nvSpPr>
            <p:cNvPr id="14" name="Прямоугольник 13">
              <a:extLst>
                <a:ext uri="{FF2B5EF4-FFF2-40B4-BE49-F238E27FC236}">
                  <a16:creationId xmlns:a16="http://schemas.microsoft.com/office/drawing/2014/main" id="{0792DC7D-C6C0-4F1E-9BC1-604FCA2AC9BC}"/>
                </a:ext>
              </a:extLst>
            </p:cNvPr>
            <p:cNvSpPr/>
            <p:nvPr/>
          </p:nvSpPr>
          <p:spPr>
            <a:xfrm>
              <a:off x="1704412" y="5006716"/>
              <a:ext cx="7180783" cy="1131531"/>
            </a:xfrm>
            <a:prstGeom prst="rect">
              <a:avLst/>
            </a:prstGeom>
          </p:spPr>
          <p:txBody>
            <a:bodyPr wrap="square">
              <a:spAutoFit/>
            </a:bodyPr>
            <a:lstStyle/>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Increase of the economic effect of agricultural science for the industry of Kazakhstan and making it internationally competitive</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Improving the efficiency of knowledge dissemination and implementation in the agro-industrial complex</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Highly qualified personnel in the agricultural industry </a:t>
              </a:r>
            </a:p>
            <a:p>
              <a:pPr marL="342900" lvl="0" indent="-342900" algn="just" defTabSz="372986">
                <a:lnSpc>
                  <a:spcPct val="150000"/>
                </a:lnSpc>
                <a:buFont typeface="+mj-lt"/>
                <a:buAutoNum type="arabicPeriod"/>
                <a:defRPr/>
              </a:pPr>
              <a:r>
                <a:rPr lang="en-US" sz="1200" dirty="0">
                  <a:solidFill>
                    <a:prstClr val="black"/>
                  </a:solidFill>
                  <a:latin typeface="Georgia" panose="02040502050405020303" pitchFamily="18" charset="0"/>
                  <a:ea typeface="Times New Roman" panose="02020603050405020304" pitchFamily="18" charset="0"/>
                </a:rPr>
                <a:t>Institutional development of NASEC </a:t>
              </a:r>
              <a:endParaRPr lang="x-none" sz="1200" dirty="0">
                <a:solidFill>
                  <a:prstClr val="black"/>
                </a:solidFill>
                <a:latin typeface="Georgia" panose="02040502050405020303" pitchFamily="18" charset="0"/>
                <a:ea typeface="Times New Roman" panose="02020603050405020304" pitchFamily="18" charset="0"/>
              </a:endParaRPr>
            </a:p>
          </p:txBody>
        </p:sp>
        <p:sp>
          <p:nvSpPr>
            <p:cNvPr id="15" name="Прямоугольник 14">
              <a:extLst>
                <a:ext uri="{FF2B5EF4-FFF2-40B4-BE49-F238E27FC236}">
                  <a16:creationId xmlns:a16="http://schemas.microsoft.com/office/drawing/2014/main" id="{11057447-17D6-4B24-BF36-4174D9D55BEA}"/>
                </a:ext>
              </a:extLst>
            </p:cNvPr>
            <p:cNvSpPr/>
            <p:nvPr/>
          </p:nvSpPr>
          <p:spPr>
            <a:xfrm>
              <a:off x="123747" y="5355136"/>
              <a:ext cx="1569307" cy="401387"/>
            </a:xfrm>
            <a:prstGeom prst="rect">
              <a:avLst/>
            </a:prstGeom>
            <a:solidFill>
              <a:schemeClr val="bg1"/>
            </a:solidFill>
            <a:ln w="38100">
              <a:noFill/>
            </a:ln>
          </p:spPr>
          <p:style>
            <a:lnRef idx="2">
              <a:schemeClr val="accent6"/>
            </a:lnRef>
            <a:fillRef idx="1">
              <a:schemeClr val="lt1"/>
            </a:fillRef>
            <a:effectRef idx="0">
              <a:schemeClr val="accent6"/>
            </a:effectRef>
            <a:fontRef idx="minor">
              <a:schemeClr val="dk1"/>
            </a:fontRef>
          </p:style>
          <p:txBody>
            <a:bodyPr lIns="0" tIns="0" rIns="0" bIns="0" rtlCol="0" anchor="ctr"/>
            <a:lstStyle/>
            <a:p>
              <a:pPr indent="64294" algn="ctr" defTabSz="279740"/>
              <a:r>
                <a:rPr lang="en-US" sz="2400" b="1" dirty="0">
                  <a:solidFill>
                    <a:srgbClr val="2868A4"/>
                  </a:solidFill>
                  <a:latin typeface="Calibri" panose="020F0502020204030204" pitchFamily="34" charset="0"/>
                  <a:cs typeface="Calibri" panose="020F0502020204030204" pitchFamily="34" charset="0"/>
                </a:rPr>
                <a:t>Directions for development  </a:t>
              </a:r>
              <a:endParaRPr lang="ru-RU" sz="2400" b="1" dirty="0">
                <a:solidFill>
                  <a:srgbClr val="2868A4"/>
                </a:solidFill>
                <a:latin typeface="Calibri" panose="020F0502020204030204" pitchFamily="34" charset="0"/>
                <a:cs typeface="Calibri" panose="020F0502020204030204" pitchFamily="34" charset="0"/>
              </a:endParaRPr>
            </a:p>
          </p:txBody>
        </p:sp>
        <p:cxnSp>
          <p:nvCxnSpPr>
            <p:cNvPr id="16" name="Прямая соединительная линия 15">
              <a:extLst>
                <a:ext uri="{FF2B5EF4-FFF2-40B4-BE49-F238E27FC236}">
                  <a16:creationId xmlns:a16="http://schemas.microsoft.com/office/drawing/2014/main" id="{3296CA5C-6CA4-4B0C-AC79-EECE01420C8E}"/>
                </a:ext>
              </a:extLst>
            </p:cNvPr>
            <p:cNvCxnSpPr/>
            <p:nvPr/>
          </p:nvCxnSpPr>
          <p:spPr>
            <a:xfrm flipH="1">
              <a:off x="284595" y="4969052"/>
              <a:ext cx="1219319" cy="647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a:extLst>
                <a:ext uri="{FF2B5EF4-FFF2-40B4-BE49-F238E27FC236}">
                  <a16:creationId xmlns:a16="http://schemas.microsoft.com/office/drawing/2014/main" id="{DDEDFCD0-50AD-4458-9780-FC1EFB20C55E}"/>
                </a:ext>
              </a:extLst>
            </p:cNvPr>
            <p:cNvCxnSpPr/>
            <p:nvPr/>
          </p:nvCxnSpPr>
          <p:spPr>
            <a:xfrm flipH="1">
              <a:off x="291063" y="6138247"/>
              <a:ext cx="1219319" cy="145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a:extLst>
                <a:ext uri="{FF2B5EF4-FFF2-40B4-BE49-F238E27FC236}">
                  <a16:creationId xmlns:a16="http://schemas.microsoft.com/office/drawing/2014/main" id="{B35C70B0-D9BE-4336-9661-5E4A30759838}"/>
                </a:ext>
              </a:extLst>
            </p:cNvPr>
            <p:cNvCxnSpPr>
              <a:cxnSpLocks/>
            </p:cNvCxnSpPr>
            <p:nvPr/>
          </p:nvCxnSpPr>
          <p:spPr>
            <a:xfrm flipH="1">
              <a:off x="1704413" y="2692234"/>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Прямая соединительная линия 18">
              <a:extLst>
                <a:ext uri="{FF2B5EF4-FFF2-40B4-BE49-F238E27FC236}">
                  <a16:creationId xmlns:a16="http://schemas.microsoft.com/office/drawing/2014/main" id="{B1B564A4-8FCB-43CC-B682-CDCC07117270}"/>
                </a:ext>
              </a:extLst>
            </p:cNvPr>
            <p:cNvCxnSpPr>
              <a:cxnSpLocks/>
            </p:cNvCxnSpPr>
            <p:nvPr/>
          </p:nvCxnSpPr>
          <p:spPr>
            <a:xfrm flipH="1">
              <a:off x="1704412" y="2094946"/>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a:extLst>
                <a:ext uri="{FF2B5EF4-FFF2-40B4-BE49-F238E27FC236}">
                  <a16:creationId xmlns:a16="http://schemas.microsoft.com/office/drawing/2014/main" id="{8D2CBD78-C30B-4181-83CD-0FDC11E6B684}"/>
                </a:ext>
              </a:extLst>
            </p:cNvPr>
            <p:cNvCxnSpPr>
              <a:cxnSpLocks/>
            </p:cNvCxnSpPr>
            <p:nvPr/>
          </p:nvCxnSpPr>
          <p:spPr>
            <a:xfrm flipH="1">
              <a:off x="1704412" y="2819967"/>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a:extLst>
                <a:ext uri="{FF2B5EF4-FFF2-40B4-BE49-F238E27FC236}">
                  <a16:creationId xmlns:a16="http://schemas.microsoft.com/office/drawing/2014/main" id="{B81A582C-A652-453D-A9CB-C70E5045C1B2}"/>
                </a:ext>
              </a:extLst>
            </p:cNvPr>
            <p:cNvCxnSpPr>
              <a:cxnSpLocks/>
            </p:cNvCxnSpPr>
            <p:nvPr/>
          </p:nvCxnSpPr>
          <p:spPr>
            <a:xfrm flipH="1">
              <a:off x="1681695" y="4802598"/>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Прямая соединительная линия 21">
              <a:extLst>
                <a:ext uri="{FF2B5EF4-FFF2-40B4-BE49-F238E27FC236}">
                  <a16:creationId xmlns:a16="http://schemas.microsoft.com/office/drawing/2014/main" id="{B7266565-12C2-436F-9D18-76A56FC149A9}"/>
                </a:ext>
              </a:extLst>
            </p:cNvPr>
            <p:cNvCxnSpPr>
              <a:cxnSpLocks/>
            </p:cNvCxnSpPr>
            <p:nvPr/>
          </p:nvCxnSpPr>
          <p:spPr>
            <a:xfrm flipH="1">
              <a:off x="1681695" y="4969052"/>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Прямая соединительная линия 22">
              <a:extLst>
                <a:ext uri="{FF2B5EF4-FFF2-40B4-BE49-F238E27FC236}">
                  <a16:creationId xmlns:a16="http://schemas.microsoft.com/office/drawing/2014/main" id="{A702B044-E30D-48C0-B2AB-1331E737FFFD}"/>
                </a:ext>
              </a:extLst>
            </p:cNvPr>
            <p:cNvCxnSpPr>
              <a:cxnSpLocks/>
            </p:cNvCxnSpPr>
            <p:nvPr/>
          </p:nvCxnSpPr>
          <p:spPr>
            <a:xfrm flipH="1">
              <a:off x="1704412" y="6138247"/>
              <a:ext cx="7180783" cy="436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 name="Прямоугольник 1">
              <a:extLst>
                <a:ext uri="{FF2B5EF4-FFF2-40B4-BE49-F238E27FC236}">
                  <a16:creationId xmlns:a16="http://schemas.microsoft.com/office/drawing/2014/main" id="{DB288739-667F-4460-BF0F-CD27F823A26E}"/>
                </a:ext>
              </a:extLst>
            </p:cNvPr>
            <p:cNvSpPr/>
            <p:nvPr/>
          </p:nvSpPr>
          <p:spPr>
            <a:xfrm>
              <a:off x="422931" y="936849"/>
              <a:ext cx="8445500" cy="600164"/>
            </a:xfrm>
            <a:prstGeom prst="rect">
              <a:avLst/>
            </a:prstGeom>
            <a:ln>
              <a:noFill/>
            </a:ln>
          </p:spPr>
          <p:txBody>
            <a:bodyPr wrap="square">
              <a:spAutoFit/>
            </a:bodyPr>
            <a:lstStyle/>
            <a:p>
              <a:pPr algn="ctr"/>
              <a:r>
                <a:rPr lang="en-US" dirty="0">
                  <a:solidFill>
                    <a:srgbClr val="2868A4">
                      <a:lumMod val="50000"/>
                    </a:srgbClr>
                  </a:solidFill>
                  <a:latin typeface="Georgia" panose="02040502050405020303" pitchFamily="18" charset="0"/>
                  <a:ea typeface="Calibri" panose="020F0502020204030204" pitchFamily="34" charset="0"/>
                </a:rPr>
                <a:t>NASEC’s strategy for development</a:t>
              </a:r>
              <a:r>
                <a:rPr lang="ru-RU" dirty="0">
                  <a:solidFill>
                    <a:srgbClr val="2868A4">
                      <a:lumMod val="50000"/>
                    </a:srgbClr>
                  </a:solidFill>
                  <a:latin typeface="Georgia" panose="02040502050405020303" pitchFamily="18" charset="0"/>
                  <a:ea typeface="Calibri" panose="020F0502020204030204" pitchFamily="34" charset="0"/>
                </a:rPr>
                <a:t> </a:t>
              </a:r>
              <a:r>
                <a:rPr lang="en-US" dirty="0">
                  <a:solidFill>
                    <a:srgbClr val="2868A4">
                      <a:lumMod val="50000"/>
                    </a:srgbClr>
                  </a:solidFill>
                  <a:latin typeface="Georgia" panose="02040502050405020303" pitchFamily="18" charset="0"/>
                  <a:ea typeface="Calibri" panose="020F0502020204030204" pitchFamily="34" charset="0"/>
                </a:rPr>
                <a:t>for</a:t>
              </a:r>
              <a:r>
                <a:rPr lang="ru-RU" dirty="0">
                  <a:solidFill>
                    <a:srgbClr val="2868A4">
                      <a:lumMod val="50000"/>
                    </a:srgbClr>
                  </a:solidFill>
                  <a:latin typeface="Georgia" panose="02040502050405020303" pitchFamily="18" charset="0"/>
                  <a:ea typeface="Calibri" panose="020F0502020204030204" pitchFamily="34" charset="0"/>
                </a:rPr>
                <a:t> 2019-2023</a:t>
              </a:r>
              <a:r>
                <a:rPr lang="en-US" dirty="0">
                  <a:solidFill>
                    <a:srgbClr val="2868A4">
                      <a:lumMod val="50000"/>
                    </a:srgbClr>
                  </a:solidFill>
                  <a:latin typeface="Georgia" panose="02040502050405020303" pitchFamily="18" charset="0"/>
                  <a:ea typeface="Calibri" panose="020F0502020204030204" pitchFamily="34" charset="0"/>
                </a:rPr>
                <a:t>  </a:t>
              </a:r>
              <a:r>
                <a:rPr lang="ru-RU" dirty="0">
                  <a:solidFill>
                    <a:srgbClr val="2868A4">
                      <a:lumMod val="50000"/>
                    </a:srgbClr>
                  </a:solidFill>
                  <a:latin typeface="Georgia" panose="02040502050405020303" pitchFamily="18" charset="0"/>
                  <a:ea typeface="Calibri" panose="020F0502020204030204" pitchFamily="34" charset="0"/>
                </a:rPr>
                <a:t> </a:t>
              </a:r>
            </a:p>
            <a:p>
              <a:pPr algn="ctr"/>
              <a:r>
                <a:rPr lang="ru-RU" sz="1500" i="1" dirty="0">
                  <a:solidFill>
                    <a:srgbClr val="2868A4">
                      <a:lumMod val="50000"/>
                    </a:srgbClr>
                  </a:solidFill>
                  <a:latin typeface="Georgia" panose="02040502050405020303" pitchFamily="18" charset="0"/>
                  <a:ea typeface="Calibri" panose="020F0502020204030204" pitchFamily="34" charset="0"/>
                </a:rPr>
                <a:t>(</a:t>
              </a:r>
              <a:r>
                <a:rPr lang="en-US" sz="1500" i="1" dirty="0">
                  <a:solidFill>
                    <a:srgbClr val="2868A4">
                      <a:lumMod val="50000"/>
                    </a:srgbClr>
                  </a:solidFill>
                  <a:latin typeface="Georgia" panose="02040502050405020303" pitchFamily="18" charset="0"/>
                  <a:ea typeface="Calibri" panose="020F0502020204030204" pitchFamily="34" charset="0"/>
                </a:rPr>
                <a:t>approved by the decision of the Board of Directors of April 29, 2019, protocol No. 6</a:t>
              </a:r>
              <a:r>
                <a:rPr lang="ru-RU" sz="1500" i="1" dirty="0">
                  <a:solidFill>
                    <a:srgbClr val="2868A4">
                      <a:lumMod val="50000"/>
                    </a:srgbClr>
                  </a:solidFill>
                  <a:latin typeface="Georgia" panose="02040502050405020303" pitchFamily="18" charset="0"/>
                  <a:ea typeface="Calibri" panose="020F0502020204030204" pitchFamily="34" charset="0"/>
                </a:rPr>
                <a:t>)</a:t>
              </a:r>
              <a:endParaRPr lang="x-none" sz="1500" i="1" dirty="0">
                <a:solidFill>
                  <a:srgbClr val="2868A4">
                    <a:lumMod val="50000"/>
                  </a:srgbClr>
                </a:solidFill>
                <a:latin typeface="Georgia" panose="02040502050405020303" pitchFamily="18" charset="0"/>
              </a:endParaRPr>
            </a:p>
          </p:txBody>
        </p:sp>
      </p:grpSp>
      <p:pic>
        <p:nvPicPr>
          <p:cNvPr id="24" name="Рисунок 23">
            <a:extLst>
              <a:ext uri="{FF2B5EF4-FFF2-40B4-BE49-F238E27FC236}">
                <a16:creationId xmlns:a16="http://schemas.microsoft.com/office/drawing/2014/main" id="{0DB3759B-2E4F-4767-9F0D-49869E52745C}"/>
              </a:ext>
            </a:extLst>
          </p:cNvPr>
          <p:cNvPicPr>
            <a:picLocks noChangeAspect="1"/>
          </p:cNvPicPr>
          <p:nvPr/>
        </p:nvPicPr>
        <p:blipFill>
          <a:blip r:embed="rId2" cstate="print"/>
          <a:stretch>
            <a:fillRect/>
          </a:stretch>
        </p:blipFill>
        <p:spPr>
          <a:xfrm>
            <a:off x="243138" y="255208"/>
            <a:ext cx="1291994" cy="612000"/>
          </a:xfrm>
          <a:prstGeom prst="rect">
            <a:avLst/>
          </a:prstGeom>
        </p:spPr>
      </p:pic>
      <p:sp>
        <p:nvSpPr>
          <p:cNvPr id="26"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3</a:t>
            </a:r>
          </a:p>
        </p:txBody>
      </p:sp>
    </p:spTree>
    <p:extLst>
      <p:ext uri="{BB962C8B-B14F-4D97-AF65-F5344CB8AC3E}">
        <p14:creationId xmlns:p14="http://schemas.microsoft.com/office/powerpoint/2010/main" val="2508603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Заголовок 1">
            <a:extLst>
              <a:ext uri="{FF2B5EF4-FFF2-40B4-BE49-F238E27FC236}">
                <a16:creationId xmlns:a16="http://schemas.microsoft.com/office/drawing/2014/main" id="{43461602-4D51-4E93-A9E1-2A4C6BB46217}"/>
              </a:ext>
            </a:extLst>
          </p:cNvPr>
          <p:cNvSpPr txBox="1">
            <a:spLocks/>
          </p:cNvSpPr>
          <p:nvPr/>
        </p:nvSpPr>
        <p:spPr>
          <a:xfrm>
            <a:off x="2853855" y="518335"/>
            <a:ext cx="7478238"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b="1" dirty="0">
                <a:solidFill>
                  <a:schemeClr val="accent1"/>
                </a:solidFill>
                <a:latin typeface="Trebuchet MS" panose="020B0603020202020204" pitchFamily="34" charset="0"/>
              </a:rPr>
              <a:t>Location of agrarian universities </a:t>
            </a:r>
            <a:endParaRPr lang="ru-RU" sz="2400" b="1" dirty="0">
              <a:solidFill>
                <a:schemeClr val="accent1"/>
              </a:solidFill>
              <a:latin typeface="Trebuchet MS" panose="020B0603020202020204" pitchFamily="34" charset="0"/>
            </a:endParaRPr>
          </a:p>
        </p:txBody>
      </p:sp>
      <p:pic>
        <p:nvPicPr>
          <p:cNvPr id="117" name="Рисунок 116"/>
          <p:cNvPicPr>
            <a:picLocks noChangeAspect="1"/>
          </p:cNvPicPr>
          <p:nvPr/>
        </p:nvPicPr>
        <p:blipFill>
          <a:blip r:embed="rId2" cstate="print"/>
          <a:stretch>
            <a:fillRect/>
          </a:stretch>
        </p:blipFill>
        <p:spPr>
          <a:xfrm>
            <a:off x="167033" y="218751"/>
            <a:ext cx="1292000" cy="612000"/>
          </a:xfrm>
          <a:prstGeom prst="rect">
            <a:avLst/>
          </a:prstGeom>
        </p:spPr>
      </p:pic>
      <p:grpSp>
        <p:nvGrpSpPr>
          <p:cNvPr id="3" name="Группа 2"/>
          <p:cNvGrpSpPr/>
          <p:nvPr/>
        </p:nvGrpSpPr>
        <p:grpSpPr>
          <a:xfrm>
            <a:off x="2723209" y="1912521"/>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259075"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65604" y="2246311"/>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203"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0674" y="2127170"/>
              <a:ext cx="400374" cy="400374"/>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16425" y="3714155"/>
              <a:ext cx="400374" cy="4003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Группа 3"/>
          <p:cNvGrpSpPr/>
          <p:nvPr/>
        </p:nvGrpSpPr>
        <p:grpSpPr>
          <a:xfrm>
            <a:off x="809970" y="1211936"/>
            <a:ext cx="3084688" cy="400374"/>
            <a:chOff x="294287" y="1076186"/>
            <a:chExt cx="3084688" cy="400374"/>
          </a:xfrm>
        </p:grpSpPr>
        <p:sp>
          <p:nvSpPr>
            <p:cNvPr id="206" name="TextBox 205">
              <a:extLst>
                <a:ext uri="{FF2B5EF4-FFF2-40B4-BE49-F238E27FC236}">
                  <a16:creationId xmlns:a16="http://schemas.microsoft.com/office/drawing/2014/main" id="{5B48289E-8167-4CCF-B694-1BBE37E1EB45}"/>
                </a:ext>
              </a:extLst>
            </p:cNvPr>
            <p:cNvSpPr txBox="1"/>
            <p:nvPr/>
          </p:nvSpPr>
          <p:spPr>
            <a:xfrm>
              <a:off x="686022" y="1114877"/>
              <a:ext cx="2692953" cy="307777"/>
            </a:xfrm>
            <a:prstGeom prst="rect">
              <a:avLst/>
            </a:prstGeom>
            <a:noFill/>
          </p:spPr>
          <p:txBody>
            <a:bodyPr wrap="square" rtlCol="0">
              <a:spAutoFit/>
            </a:bodyPr>
            <a:lstStyle/>
            <a:p>
              <a:r>
                <a:rPr lang="en-US" sz="1400" b="1" dirty="0">
                  <a:solidFill>
                    <a:srgbClr val="2868A4"/>
                  </a:solidFill>
                  <a:latin typeface="Georgia" panose="02040502050405020303" pitchFamily="18" charset="0"/>
                </a:rPr>
                <a:t>Agrarian universities </a:t>
              </a:r>
              <a:endParaRPr lang="ru-RU" sz="1400" b="1" dirty="0">
                <a:solidFill>
                  <a:srgbClr val="2868A4"/>
                </a:solidFill>
                <a:latin typeface="Georgia" panose="02040502050405020303" pitchFamily="18" charset="0"/>
              </a:endParaRPr>
            </a:p>
          </p:txBody>
        </p:sp>
        <p:pic>
          <p:nvPicPr>
            <p:cNvPr id="53" name="Picture 3" descr="C:\Users\mukhamediyev.d.NANOC\Downloads\flag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4287" y="1076186"/>
              <a:ext cx="400374" cy="400374"/>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5</a:t>
            </a:r>
          </a:p>
        </p:txBody>
      </p:sp>
    </p:spTree>
    <p:extLst>
      <p:ext uri="{BB962C8B-B14F-4D97-AF65-F5344CB8AC3E}">
        <p14:creationId xmlns:p14="http://schemas.microsoft.com/office/powerpoint/2010/main" val="4147837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 name="Рисунок 116"/>
          <p:cNvPicPr>
            <a:picLocks noChangeAspect="1"/>
          </p:cNvPicPr>
          <p:nvPr/>
        </p:nvPicPr>
        <p:blipFill>
          <a:blip r:embed="rId2" cstate="print"/>
          <a:stretch>
            <a:fillRect/>
          </a:stretch>
        </p:blipFill>
        <p:spPr>
          <a:xfrm>
            <a:off x="174914" y="206719"/>
            <a:ext cx="1292000" cy="612000"/>
          </a:xfrm>
          <a:prstGeom prst="rect">
            <a:avLst/>
          </a:prstGeom>
        </p:spPr>
      </p:pic>
      <p:sp>
        <p:nvSpPr>
          <p:cNvPr id="53" name="Заголовок 1">
            <a:extLst>
              <a:ext uri="{FF2B5EF4-FFF2-40B4-BE49-F238E27FC236}">
                <a16:creationId xmlns:a16="http://schemas.microsoft.com/office/drawing/2014/main" id="{43461602-4D51-4E93-A9E1-2A4C6BB46217}"/>
              </a:ext>
            </a:extLst>
          </p:cNvPr>
          <p:cNvSpPr txBox="1">
            <a:spLocks/>
          </p:cNvSpPr>
          <p:nvPr/>
        </p:nvSpPr>
        <p:spPr>
          <a:xfrm>
            <a:off x="1852864" y="630306"/>
            <a:ext cx="9312442"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chemeClr val="accent1"/>
                </a:solidFill>
                <a:latin typeface="Trebuchet MS" panose="020B0603020202020204" pitchFamily="34" charset="0"/>
              </a:rPr>
              <a:t>Location of research institutes and science-production centers  </a:t>
            </a:r>
            <a:endParaRPr lang="ru-RU" sz="2400" b="1" dirty="0">
              <a:solidFill>
                <a:schemeClr val="accent1"/>
              </a:solidFill>
              <a:latin typeface="Trebuchet MS" panose="020B0603020202020204" pitchFamily="34" charset="0"/>
            </a:endParaRPr>
          </a:p>
        </p:txBody>
      </p:sp>
      <p:grpSp>
        <p:nvGrpSpPr>
          <p:cNvPr id="4" name="Группа 3"/>
          <p:cNvGrpSpPr/>
          <p:nvPr/>
        </p:nvGrpSpPr>
        <p:grpSpPr>
          <a:xfrm>
            <a:off x="2583548" y="2216873"/>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20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6651" y="392953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060314" y="233795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892649" y="4320371"/>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3" descr="C:\Users\mukhamediyev.d.NANOC\Downloads\flag.png"/>
            <p:cNvPicPr>
              <a:picLocks noChangeAspect="1" noChangeArrowheads="1"/>
            </p:cNvPicPr>
            <p:nvPr/>
          </p:nvPicPr>
          <p:blipFill>
            <a:blip r:embed="rId6"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5062980" y="419787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31707" y="406560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21226" y="402729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52499" y="4276096"/>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6474" y="3909315"/>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321" y="416521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52321" y="392953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54374" y="3683815"/>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4145" y="467207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59210" y="404792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5978" y="4300798"/>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81146" y="181912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47746" y="2340469"/>
              <a:ext cx="205847" cy="205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Группа 2"/>
          <p:cNvGrpSpPr/>
          <p:nvPr/>
        </p:nvGrpSpPr>
        <p:grpSpPr>
          <a:xfrm>
            <a:off x="380639" y="1420355"/>
            <a:ext cx="3306413" cy="632106"/>
            <a:chOff x="6869919" y="1074230"/>
            <a:chExt cx="3306413" cy="632106"/>
          </a:xfrm>
        </p:grpSpPr>
        <p:pic>
          <p:nvPicPr>
            <p:cNvPr id="184" name="Picture 3" descr="C:\Users\mukhamediyev.d.NANOC\Downloads\flag.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69919" y="1091204"/>
              <a:ext cx="273831" cy="273831"/>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3" descr="C:\Users\mukhamediyev.d.NANOC\Downloads\flag.png"/>
            <p:cNvPicPr>
              <a:picLocks noChangeAspect="1" noChangeArrowheads="1"/>
            </p:cNvPicPr>
            <p:nvPr/>
          </p:nvPicPr>
          <p:blipFill>
            <a:blip r:embed="rId8" cstate="print">
              <a:duotone>
                <a:prstClr val="black"/>
                <a:srgbClr val="FF0000">
                  <a:tint val="45000"/>
                  <a:satMod val="400000"/>
                </a:srgbClr>
              </a:duotone>
              <a:extLst>
                <a:ext uri="{BEBA8EAE-BF5A-486C-A8C5-ECC9F3942E4B}">
                  <a14:imgProps xmlns:a14="http://schemas.microsoft.com/office/drawing/2010/main">
                    <a14:imgLayer r:embed="rId7">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6872092" y="1434377"/>
              <a:ext cx="271959" cy="271959"/>
            </a:xfrm>
            <a:prstGeom prst="rect">
              <a:avLst/>
            </a:prstGeom>
            <a:noFill/>
            <a:extLst>
              <a:ext uri="{909E8E84-426E-40DD-AFC4-6F175D3DCCD1}">
                <a14:hiddenFill xmlns:a14="http://schemas.microsoft.com/office/drawing/2010/main">
                  <a:solidFill>
                    <a:srgbClr val="FFFFFF"/>
                  </a:solidFill>
                </a14:hiddenFill>
              </a:ext>
            </a:extLst>
          </p:spPr>
        </p:pic>
        <p:sp>
          <p:nvSpPr>
            <p:cNvPr id="89" name="Прямоугольник 88"/>
            <p:cNvSpPr/>
            <p:nvPr/>
          </p:nvSpPr>
          <p:spPr>
            <a:xfrm>
              <a:off x="7201803" y="1074230"/>
              <a:ext cx="1871025" cy="307777"/>
            </a:xfrm>
            <a:prstGeom prst="rect">
              <a:avLst/>
            </a:prstGeom>
          </p:spPr>
          <p:txBody>
            <a:bodyPr wrap="none">
              <a:spAutoFit/>
            </a:bodyPr>
            <a:lstStyle/>
            <a:p>
              <a:r>
                <a:rPr lang="en-US" sz="1400" b="1" dirty="0">
                  <a:solidFill>
                    <a:srgbClr val="2868A4"/>
                  </a:solidFill>
                  <a:latin typeface="Georgia" panose="02040502050405020303" pitchFamily="18" charset="0"/>
                </a:rPr>
                <a:t>Research institute</a:t>
              </a:r>
              <a:endParaRPr lang="ru-RU" sz="1400" dirty="0">
                <a:solidFill>
                  <a:prstClr val="black"/>
                </a:solidFill>
                <a:latin typeface="Segoe UI"/>
              </a:endParaRPr>
            </a:p>
          </p:txBody>
        </p:sp>
        <p:sp>
          <p:nvSpPr>
            <p:cNvPr id="90" name="Прямоугольник 89"/>
            <p:cNvSpPr/>
            <p:nvPr/>
          </p:nvSpPr>
          <p:spPr>
            <a:xfrm>
              <a:off x="7207249" y="1381528"/>
              <a:ext cx="2969083" cy="307777"/>
            </a:xfrm>
            <a:prstGeom prst="rect">
              <a:avLst/>
            </a:prstGeom>
          </p:spPr>
          <p:txBody>
            <a:bodyPr wrap="none">
              <a:spAutoFit/>
            </a:bodyPr>
            <a:lstStyle/>
            <a:p>
              <a:r>
                <a:rPr lang="en-US" sz="1400" b="1" dirty="0">
                  <a:solidFill>
                    <a:srgbClr val="2868A4"/>
                  </a:solidFill>
                  <a:latin typeface="Georgia" panose="02040502050405020303" pitchFamily="18" charset="0"/>
                </a:rPr>
                <a:t>Science an production center</a:t>
              </a:r>
              <a:endParaRPr lang="ru-RU" sz="1400" dirty="0">
                <a:solidFill>
                  <a:prstClr val="black"/>
                </a:solidFill>
                <a:latin typeface="Segoe UI"/>
              </a:endParaRPr>
            </a:p>
          </p:txBody>
        </p:sp>
      </p:grpSp>
      <p:sp>
        <p:nvSpPr>
          <p:cNvPr id="45"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rgbClr val="2868A4"/>
                </a:solidFill>
              </a:rPr>
              <a:t>6</a:t>
            </a:r>
          </a:p>
        </p:txBody>
      </p:sp>
    </p:spTree>
    <p:extLst>
      <p:ext uri="{BB962C8B-B14F-4D97-AF65-F5344CB8AC3E}">
        <p14:creationId xmlns:p14="http://schemas.microsoft.com/office/powerpoint/2010/main" val="1350996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Заголовок 1">
            <a:extLst>
              <a:ext uri="{FF2B5EF4-FFF2-40B4-BE49-F238E27FC236}">
                <a16:creationId xmlns:a16="http://schemas.microsoft.com/office/drawing/2014/main" id="{43461602-4D51-4E93-A9E1-2A4C6BB46217}"/>
              </a:ext>
            </a:extLst>
          </p:cNvPr>
          <p:cNvSpPr txBox="1">
            <a:spLocks/>
          </p:cNvSpPr>
          <p:nvPr/>
        </p:nvSpPr>
        <p:spPr>
          <a:xfrm>
            <a:off x="2825841" y="334657"/>
            <a:ext cx="7478238" cy="317897"/>
          </a:xfrm>
          <a:prstGeom prst="rect">
            <a:avLst/>
          </a:prstGeom>
        </p:spPr>
        <p:txBody>
          <a:bodyPr/>
          <a:lstStyle>
            <a:lvl1pPr algn="l" defTabSz="914361" rtl="0" eaLnBrk="1" latinLnBrk="0" hangingPunct="1">
              <a:lnSpc>
                <a:spcPct val="90000"/>
              </a:lnSpc>
              <a:spcBef>
                <a:spcPct val="0"/>
              </a:spcBef>
              <a:buNone/>
              <a:defRPr sz="4400" kern="1200">
                <a:solidFill>
                  <a:schemeClr val="tx1"/>
                </a:solidFill>
                <a:latin typeface="+mj-lt"/>
                <a:ea typeface="+mj-ea"/>
                <a:cs typeface="+mj-cs"/>
              </a:defRPr>
            </a:lvl1pPr>
          </a:lstStyle>
          <a:p>
            <a:r>
              <a:rPr lang="en-US" sz="2400" b="1" dirty="0">
                <a:solidFill>
                  <a:srgbClr val="2868A4"/>
                </a:solidFill>
                <a:latin typeface="Trebuchet MS" panose="020B0603020202020204" pitchFamily="34" charset="0"/>
              </a:rPr>
              <a:t>Experimental stations and Experimental farms </a:t>
            </a:r>
            <a:endParaRPr lang="ru-RU" sz="2400" b="1" dirty="0">
              <a:solidFill>
                <a:srgbClr val="2868A4"/>
              </a:solidFill>
              <a:latin typeface="Trebuchet MS" panose="020B0603020202020204" pitchFamily="34" charset="0"/>
            </a:endParaRPr>
          </a:p>
        </p:txBody>
      </p:sp>
      <p:pic>
        <p:nvPicPr>
          <p:cNvPr id="117" name="Рисунок 116"/>
          <p:cNvPicPr>
            <a:picLocks noChangeAspect="1"/>
          </p:cNvPicPr>
          <p:nvPr/>
        </p:nvPicPr>
        <p:blipFill>
          <a:blip r:embed="rId2" cstate="print"/>
          <a:stretch>
            <a:fillRect/>
          </a:stretch>
        </p:blipFill>
        <p:spPr>
          <a:xfrm>
            <a:off x="223040" y="206719"/>
            <a:ext cx="1292000" cy="612000"/>
          </a:xfrm>
          <a:prstGeom prst="rect">
            <a:avLst/>
          </a:prstGeom>
        </p:spPr>
      </p:pic>
      <p:grpSp>
        <p:nvGrpSpPr>
          <p:cNvPr id="6" name="Группа 5"/>
          <p:cNvGrpSpPr/>
          <p:nvPr/>
        </p:nvGrpSpPr>
        <p:grpSpPr>
          <a:xfrm>
            <a:off x="379889" y="1368613"/>
            <a:ext cx="3594668" cy="668068"/>
            <a:chOff x="6528961" y="4589887"/>
            <a:chExt cx="3594668" cy="668068"/>
          </a:xfrm>
        </p:grpSpPr>
        <p:pic>
          <p:nvPicPr>
            <p:cNvPr id="81"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6566255" y="501261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528961" y="466354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6836295" y="4589887"/>
              <a:ext cx="2183611" cy="307777"/>
            </a:xfrm>
            <a:prstGeom prst="rect">
              <a:avLst/>
            </a:prstGeom>
          </p:spPr>
          <p:txBody>
            <a:bodyPr wrap="none">
              <a:spAutoFit/>
            </a:bodyPr>
            <a:lstStyle/>
            <a:p>
              <a:r>
                <a:rPr lang="en-US" sz="1400" b="1" dirty="0">
                  <a:solidFill>
                    <a:srgbClr val="2868A4"/>
                  </a:solidFill>
                  <a:latin typeface="Georgia" panose="02040502050405020303" pitchFamily="18" charset="0"/>
                </a:rPr>
                <a:t>Experimental station </a:t>
              </a:r>
              <a:endParaRPr lang="ru-RU" sz="1400" dirty="0">
                <a:solidFill>
                  <a:prstClr val="black"/>
                </a:solidFill>
                <a:latin typeface="Segoe UI"/>
              </a:endParaRPr>
            </a:p>
          </p:txBody>
        </p:sp>
        <p:sp>
          <p:nvSpPr>
            <p:cNvPr id="4" name="Прямоугольник 3"/>
            <p:cNvSpPr/>
            <p:nvPr/>
          </p:nvSpPr>
          <p:spPr>
            <a:xfrm>
              <a:off x="6856388" y="4950178"/>
              <a:ext cx="3267241" cy="307777"/>
            </a:xfrm>
            <a:prstGeom prst="rect">
              <a:avLst/>
            </a:prstGeom>
          </p:spPr>
          <p:txBody>
            <a:bodyPr wrap="none">
              <a:spAutoFit/>
            </a:bodyPr>
            <a:lstStyle/>
            <a:p>
              <a:r>
                <a:rPr lang="en-US" sz="1400" b="1" dirty="0">
                  <a:solidFill>
                    <a:srgbClr val="2868A4"/>
                  </a:solidFill>
                  <a:latin typeface="Georgia" panose="02040502050405020303" pitchFamily="18" charset="0"/>
                </a:rPr>
                <a:t>Experimental farm and </a:t>
              </a:r>
              <a:r>
                <a:rPr lang="en-US" sz="1400" b="1" dirty="0" err="1">
                  <a:solidFill>
                    <a:srgbClr val="2868A4"/>
                  </a:solidFill>
                  <a:latin typeface="Georgia" panose="02040502050405020303" pitchFamily="18" charset="0"/>
                </a:rPr>
                <a:t>Agropark</a:t>
              </a:r>
              <a:endParaRPr lang="ru-RU" sz="1400" dirty="0">
                <a:solidFill>
                  <a:prstClr val="black"/>
                </a:solidFill>
                <a:latin typeface="Segoe UI"/>
              </a:endParaRPr>
            </a:p>
          </p:txBody>
        </p:sp>
      </p:grpSp>
      <p:grpSp>
        <p:nvGrpSpPr>
          <p:cNvPr id="5" name="Группа 4"/>
          <p:cNvGrpSpPr/>
          <p:nvPr/>
        </p:nvGrpSpPr>
        <p:grpSpPr>
          <a:xfrm>
            <a:off x="2825841" y="2262284"/>
            <a:ext cx="6660000" cy="3780000"/>
            <a:chOff x="135666" y="1639425"/>
            <a:chExt cx="6360692" cy="3547307"/>
          </a:xfrm>
        </p:grpSpPr>
        <p:grpSp>
          <p:nvGrpSpPr>
            <p:cNvPr id="2" name="Группа 1">
              <a:extLst>
                <a:ext uri="{FF2B5EF4-FFF2-40B4-BE49-F238E27FC236}">
                  <a16:creationId xmlns:a16="http://schemas.microsoft.com/office/drawing/2014/main" id="{41CA9842-0E83-4CD0-B57F-080C16EE10D5}"/>
                </a:ext>
              </a:extLst>
            </p:cNvPr>
            <p:cNvGrpSpPr/>
            <p:nvPr/>
          </p:nvGrpSpPr>
          <p:grpSpPr>
            <a:xfrm>
              <a:off x="135666" y="1639425"/>
              <a:ext cx="6360692" cy="3547307"/>
              <a:chOff x="1705400" y="1592558"/>
              <a:chExt cx="7009026" cy="3660397"/>
            </a:xfrm>
          </p:grpSpPr>
          <p:pic>
            <p:nvPicPr>
              <p:cNvPr id="54" name="Рисунок 5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81309" y="2837606"/>
                <a:ext cx="330412" cy="243032"/>
              </a:xfrm>
              <a:prstGeom prst="rect">
                <a:avLst/>
              </a:prstGeom>
              <a:effectLst>
                <a:innerShdw blurRad="63500" dist="50800" dir="2700000">
                  <a:prstClr val="black">
                    <a:alpha val="50000"/>
                  </a:prstClr>
                </a:innerShdw>
              </a:effectLst>
            </p:spPr>
          </p:pic>
          <p:pic>
            <p:nvPicPr>
              <p:cNvPr id="55" name="Рисунок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78033" y="2855443"/>
                <a:ext cx="234621" cy="239810"/>
              </a:xfrm>
              <a:prstGeom prst="rect">
                <a:avLst/>
              </a:prstGeom>
              <a:effectLst>
                <a:innerShdw blurRad="63500" dist="50800" dir="2700000">
                  <a:prstClr val="black">
                    <a:alpha val="50000"/>
                  </a:prstClr>
                </a:innerShdw>
              </a:effectLst>
            </p:spPr>
          </p:pic>
          <p:grpSp>
            <p:nvGrpSpPr>
              <p:cNvPr id="56" name="Group 10"/>
              <p:cNvGrpSpPr>
                <a:grpSpLocks/>
              </p:cNvGrpSpPr>
              <p:nvPr/>
            </p:nvGrpSpPr>
            <p:grpSpPr>
              <a:xfrm>
                <a:off x="1705400" y="1592558"/>
                <a:ext cx="7009026" cy="3660397"/>
                <a:chOff x="2105024" y="1910329"/>
                <a:chExt cx="7981952" cy="4496256"/>
              </a:xfrm>
            </p:grpSpPr>
            <p:sp>
              <p:nvSpPr>
                <p:cNvPr id="57" name="Freeform 11"/>
                <p:cNvSpPr>
                  <a:spLocks/>
                </p:cNvSpPr>
                <p:nvPr/>
              </p:nvSpPr>
              <p:spPr bwMode="gray">
                <a:xfrm>
                  <a:off x="3524339" y="3056640"/>
                  <a:ext cx="2066378" cy="1834098"/>
                </a:xfrm>
                <a:custGeom>
                  <a:avLst/>
                  <a:gdLst/>
                  <a:ahLst/>
                  <a:cxnLst>
                    <a:cxn ang="0">
                      <a:pos x="265" y="929"/>
                    </a:cxn>
                    <a:cxn ang="0">
                      <a:pos x="127" y="807"/>
                    </a:cxn>
                    <a:cxn ang="0">
                      <a:pos x="143" y="621"/>
                    </a:cxn>
                    <a:cxn ang="0">
                      <a:pos x="132" y="526"/>
                    </a:cxn>
                    <a:cxn ang="0">
                      <a:pos x="111" y="446"/>
                    </a:cxn>
                    <a:cxn ang="0">
                      <a:pos x="31" y="435"/>
                    </a:cxn>
                    <a:cxn ang="0">
                      <a:pos x="42" y="356"/>
                    </a:cxn>
                    <a:cxn ang="0">
                      <a:pos x="0" y="340"/>
                    </a:cxn>
                    <a:cxn ang="0">
                      <a:pos x="16" y="281"/>
                    </a:cxn>
                    <a:cxn ang="0">
                      <a:pos x="63" y="271"/>
                    </a:cxn>
                    <a:cxn ang="0">
                      <a:pos x="127" y="255"/>
                    </a:cxn>
                    <a:cxn ang="0">
                      <a:pos x="132" y="159"/>
                    </a:cxn>
                    <a:cxn ang="0">
                      <a:pos x="164" y="101"/>
                    </a:cxn>
                    <a:cxn ang="0">
                      <a:pos x="180" y="79"/>
                    </a:cxn>
                    <a:cxn ang="0">
                      <a:pos x="186" y="31"/>
                    </a:cxn>
                    <a:cxn ang="0">
                      <a:pos x="175" y="5"/>
                    </a:cxn>
                    <a:cxn ang="0">
                      <a:pos x="196" y="0"/>
                    </a:cxn>
                    <a:cxn ang="0">
                      <a:pos x="223" y="31"/>
                    </a:cxn>
                    <a:cxn ang="0">
                      <a:pos x="228" y="47"/>
                    </a:cxn>
                    <a:cxn ang="0">
                      <a:pos x="292" y="106"/>
                    </a:cxn>
                    <a:cxn ang="0">
                      <a:pos x="318" y="106"/>
                    </a:cxn>
                    <a:cxn ang="0">
                      <a:pos x="361" y="85"/>
                    </a:cxn>
                    <a:cxn ang="0">
                      <a:pos x="409" y="47"/>
                    </a:cxn>
                    <a:cxn ang="0">
                      <a:pos x="435" y="47"/>
                    </a:cxn>
                    <a:cxn ang="0">
                      <a:pos x="467" y="37"/>
                    </a:cxn>
                    <a:cxn ang="0">
                      <a:pos x="510" y="42"/>
                    </a:cxn>
                    <a:cxn ang="0">
                      <a:pos x="526" y="74"/>
                    </a:cxn>
                    <a:cxn ang="0">
                      <a:pos x="568" y="74"/>
                    </a:cxn>
                    <a:cxn ang="0">
                      <a:pos x="600" y="47"/>
                    </a:cxn>
                    <a:cxn ang="0">
                      <a:pos x="632" y="47"/>
                    </a:cxn>
                    <a:cxn ang="0">
                      <a:pos x="653" y="42"/>
                    </a:cxn>
                    <a:cxn ang="0">
                      <a:pos x="674" y="85"/>
                    </a:cxn>
                    <a:cxn ang="0">
                      <a:pos x="696" y="111"/>
                    </a:cxn>
                    <a:cxn ang="0">
                      <a:pos x="733" y="143"/>
                    </a:cxn>
                    <a:cxn ang="0">
                      <a:pos x="781" y="159"/>
                    </a:cxn>
                    <a:cxn ang="0">
                      <a:pos x="791" y="180"/>
                    </a:cxn>
                    <a:cxn ang="0">
                      <a:pos x="844" y="138"/>
                    </a:cxn>
                    <a:cxn ang="0">
                      <a:pos x="929" y="164"/>
                    </a:cxn>
                    <a:cxn ang="0">
                      <a:pos x="1094" y="47"/>
                    </a:cxn>
                    <a:cxn ang="0">
                      <a:pos x="1115" y="95"/>
                    </a:cxn>
                    <a:cxn ang="0">
                      <a:pos x="1137" y="106"/>
                    </a:cxn>
                    <a:cxn ang="0">
                      <a:pos x="1137" y="170"/>
                    </a:cxn>
                    <a:cxn ang="0">
                      <a:pos x="1169" y="212"/>
                    </a:cxn>
                    <a:cxn ang="0">
                      <a:pos x="1174" y="244"/>
                    </a:cxn>
                    <a:cxn ang="0">
                      <a:pos x="1195" y="281"/>
                    </a:cxn>
                    <a:cxn ang="0">
                      <a:pos x="1211" y="318"/>
                    </a:cxn>
                    <a:cxn ang="0">
                      <a:pos x="1195" y="334"/>
                    </a:cxn>
                    <a:cxn ang="0">
                      <a:pos x="1147" y="377"/>
                    </a:cxn>
                    <a:cxn ang="0">
                      <a:pos x="1131" y="425"/>
                    </a:cxn>
                    <a:cxn ang="0">
                      <a:pos x="1147" y="504"/>
                    </a:cxn>
                    <a:cxn ang="0">
                      <a:pos x="1216" y="584"/>
                    </a:cxn>
                    <a:cxn ang="0">
                      <a:pos x="1323" y="664"/>
                    </a:cxn>
                    <a:cxn ang="0">
                      <a:pos x="1339" y="781"/>
                    </a:cxn>
                    <a:cxn ang="0">
                      <a:pos x="1137" y="866"/>
                    </a:cxn>
                    <a:cxn ang="0">
                      <a:pos x="1057" y="743"/>
                    </a:cxn>
                    <a:cxn ang="0">
                      <a:pos x="823" y="913"/>
                    </a:cxn>
                    <a:cxn ang="0">
                      <a:pos x="292" y="1206"/>
                    </a:cxn>
                  </a:cxnLst>
                  <a:rect l="0" t="0" r="r" b="b"/>
                  <a:pathLst>
                    <a:path w="1370" h="1216">
                      <a:moveTo>
                        <a:pt x="276" y="1009"/>
                      </a:moveTo>
                      <a:lnTo>
                        <a:pt x="276" y="1004"/>
                      </a:lnTo>
                      <a:lnTo>
                        <a:pt x="276" y="993"/>
                      </a:lnTo>
                      <a:lnTo>
                        <a:pt x="276" y="988"/>
                      </a:lnTo>
                      <a:lnTo>
                        <a:pt x="271" y="977"/>
                      </a:lnTo>
                      <a:lnTo>
                        <a:pt x="265" y="961"/>
                      </a:lnTo>
                      <a:lnTo>
                        <a:pt x="265" y="940"/>
                      </a:lnTo>
                      <a:lnTo>
                        <a:pt x="265" y="929"/>
                      </a:lnTo>
                      <a:lnTo>
                        <a:pt x="239" y="919"/>
                      </a:lnTo>
                      <a:lnTo>
                        <a:pt x="223" y="908"/>
                      </a:lnTo>
                      <a:lnTo>
                        <a:pt x="191" y="898"/>
                      </a:lnTo>
                      <a:lnTo>
                        <a:pt x="170" y="882"/>
                      </a:lnTo>
                      <a:lnTo>
                        <a:pt x="154" y="871"/>
                      </a:lnTo>
                      <a:lnTo>
                        <a:pt x="138" y="850"/>
                      </a:lnTo>
                      <a:lnTo>
                        <a:pt x="132" y="834"/>
                      </a:lnTo>
                      <a:lnTo>
                        <a:pt x="127" y="807"/>
                      </a:lnTo>
                      <a:lnTo>
                        <a:pt x="116" y="786"/>
                      </a:lnTo>
                      <a:lnTo>
                        <a:pt x="111" y="770"/>
                      </a:lnTo>
                      <a:lnTo>
                        <a:pt x="111" y="754"/>
                      </a:lnTo>
                      <a:lnTo>
                        <a:pt x="122" y="728"/>
                      </a:lnTo>
                      <a:lnTo>
                        <a:pt x="127" y="717"/>
                      </a:lnTo>
                      <a:lnTo>
                        <a:pt x="138" y="664"/>
                      </a:lnTo>
                      <a:lnTo>
                        <a:pt x="143" y="653"/>
                      </a:lnTo>
                      <a:lnTo>
                        <a:pt x="143" y="621"/>
                      </a:lnTo>
                      <a:lnTo>
                        <a:pt x="143" y="611"/>
                      </a:lnTo>
                      <a:lnTo>
                        <a:pt x="138" y="595"/>
                      </a:lnTo>
                      <a:lnTo>
                        <a:pt x="127" y="589"/>
                      </a:lnTo>
                      <a:lnTo>
                        <a:pt x="132" y="573"/>
                      </a:lnTo>
                      <a:lnTo>
                        <a:pt x="138" y="557"/>
                      </a:lnTo>
                      <a:lnTo>
                        <a:pt x="132" y="542"/>
                      </a:lnTo>
                      <a:lnTo>
                        <a:pt x="132" y="536"/>
                      </a:lnTo>
                      <a:lnTo>
                        <a:pt x="132" y="526"/>
                      </a:lnTo>
                      <a:lnTo>
                        <a:pt x="138" y="515"/>
                      </a:lnTo>
                      <a:lnTo>
                        <a:pt x="143" y="499"/>
                      </a:lnTo>
                      <a:lnTo>
                        <a:pt x="143" y="467"/>
                      </a:lnTo>
                      <a:lnTo>
                        <a:pt x="122" y="457"/>
                      </a:lnTo>
                      <a:lnTo>
                        <a:pt x="122" y="451"/>
                      </a:lnTo>
                      <a:lnTo>
                        <a:pt x="116" y="441"/>
                      </a:lnTo>
                      <a:lnTo>
                        <a:pt x="111" y="441"/>
                      </a:lnTo>
                      <a:lnTo>
                        <a:pt x="111" y="446"/>
                      </a:lnTo>
                      <a:lnTo>
                        <a:pt x="106" y="446"/>
                      </a:lnTo>
                      <a:lnTo>
                        <a:pt x="101" y="457"/>
                      </a:lnTo>
                      <a:lnTo>
                        <a:pt x="95" y="472"/>
                      </a:lnTo>
                      <a:lnTo>
                        <a:pt x="85" y="472"/>
                      </a:lnTo>
                      <a:lnTo>
                        <a:pt x="79" y="467"/>
                      </a:lnTo>
                      <a:lnTo>
                        <a:pt x="63" y="451"/>
                      </a:lnTo>
                      <a:lnTo>
                        <a:pt x="47" y="441"/>
                      </a:lnTo>
                      <a:lnTo>
                        <a:pt x="31" y="435"/>
                      </a:lnTo>
                      <a:lnTo>
                        <a:pt x="37" y="419"/>
                      </a:lnTo>
                      <a:lnTo>
                        <a:pt x="37" y="414"/>
                      </a:lnTo>
                      <a:lnTo>
                        <a:pt x="37" y="409"/>
                      </a:lnTo>
                      <a:lnTo>
                        <a:pt x="37" y="398"/>
                      </a:lnTo>
                      <a:lnTo>
                        <a:pt x="37" y="387"/>
                      </a:lnTo>
                      <a:lnTo>
                        <a:pt x="42" y="377"/>
                      </a:lnTo>
                      <a:lnTo>
                        <a:pt x="42" y="372"/>
                      </a:lnTo>
                      <a:lnTo>
                        <a:pt x="42" y="356"/>
                      </a:lnTo>
                      <a:lnTo>
                        <a:pt x="31" y="356"/>
                      </a:lnTo>
                      <a:lnTo>
                        <a:pt x="31" y="361"/>
                      </a:lnTo>
                      <a:lnTo>
                        <a:pt x="26" y="366"/>
                      </a:lnTo>
                      <a:lnTo>
                        <a:pt x="21" y="361"/>
                      </a:lnTo>
                      <a:lnTo>
                        <a:pt x="21" y="356"/>
                      </a:lnTo>
                      <a:lnTo>
                        <a:pt x="10" y="350"/>
                      </a:lnTo>
                      <a:lnTo>
                        <a:pt x="5" y="350"/>
                      </a:lnTo>
                      <a:lnTo>
                        <a:pt x="0" y="340"/>
                      </a:lnTo>
                      <a:lnTo>
                        <a:pt x="0" y="329"/>
                      </a:lnTo>
                      <a:lnTo>
                        <a:pt x="0" y="324"/>
                      </a:lnTo>
                      <a:lnTo>
                        <a:pt x="5" y="302"/>
                      </a:lnTo>
                      <a:lnTo>
                        <a:pt x="16" y="286"/>
                      </a:lnTo>
                      <a:lnTo>
                        <a:pt x="5" y="281"/>
                      </a:lnTo>
                      <a:lnTo>
                        <a:pt x="5" y="276"/>
                      </a:lnTo>
                      <a:lnTo>
                        <a:pt x="10" y="276"/>
                      </a:lnTo>
                      <a:lnTo>
                        <a:pt x="16" y="281"/>
                      </a:lnTo>
                      <a:lnTo>
                        <a:pt x="21" y="276"/>
                      </a:lnTo>
                      <a:lnTo>
                        <a:pt x="26" y="271"/>
                      </a:lnTo>
                      <a:lnTo>
                        <a:pt x="26" y="265"/>
                      </a:lnTo>
                      <a:lnTo>
                        <a:pt x="31" y="265"/>
                      </a:lnTo>
                      <a:lnTo>
                        <a:pt x="37" y="265"/>
                      </a:lnTo>
                      <a:lnTo>
                        <a:pt x="47" y="271"/>
                      </a:lnTo>
                      <a:lnTo>
                        <a:pt x="58" y="271"/>
                      </a:lnTo>
                      <a:lnTo>
                        <a:pt x="63" y="271"/>
                      </a:lnTo>
                      <a:lnTo>
                        <a:pt x="79" y="276"/>
                      </a:lnTo>
                      <a:lnTo>
                        <a:pt x="90" y="281"/>
                      </a:lnTo>
                      <a:lnTo>
                        <a:pt x="95" y="276"/>
                      </a:lnTo>
                      <a:lnTo>
                        <a:pt x="101" y="271"/>
                      </a:lnTo>
                      <a:lnTo>
                        <a:pt x="101" y="265"/>
                      </a:lnTo>
                      <a:lnTo>
                        <a:pt x="106" y="265"/>
                      </a:lnTo>
                      <a:lnTo>
                        <a:pt x="116" y="255"/>
                      </a:lnTo>
                      <a:lnTo>
                        <a:pt x="127" y="255"/>
                      </a:lnTo>
                      <a:lnTo>
                        <a:pt x="127" y="239"/>
                      </a:lnTo>
                      <a:lnTo>
                        <a:pt x="143" y="201"/>
                      </a:lnTo>
                      <a:lnTo>
                        <a:pt x="143" y="196"/>
                      </a:lnTo>
                      <a:lnTo>
                        <a:pt x="132" y="191"/>
                      </a:lnTo>
                      <a:lnTo>
                        <a:pt x="132" y="180"/>
                      </a:lnTo>
                      <a:lnTo>
                        <a:pt x="127" y="180"/>
                      </a:lnTo>
                      <a:lnTo>
                        <a:pt x="132" y="170"/>
                      </a:lnTo>
                      <a:lnTo>
                        <a:pt x="132" y="159"/>
                      </a:lnTo>
                      <a:lnTo>
                        <a:pt x="132" y="154"/>
                      </a:lnTo>
                      <a:lnTo>
                        <a:pt x="138" y="143"/>
                      </a:lnTo>
                      <a:lnTo>
                        <a:pt x="132" y="138"/>
                      </a:lnTo>
                      <a:lnTo>
                        <a:pt x="127" y="132"/>
                      </a:lnTo>
                      <a:lnTo>
                        <a:pt x="138" y="127"/>
                      </a:lnTo>
                      <a:lnTo>
                        <a:pt x="143" y="116"/>
                      </a:lnTo>
                      <a:lnTo>
                        <a:pt x="154" y="106"/>
                      </a:lnTo>
                      <a:lnTo>
                        <a:pt x="164" y="101"/>
                      </a:lnTo>
                      <a:lnTo>
                        <a:pt x="159" y="95"/>
                      </a:lnTo>
                      <a:lnTo>
                        <a:pt x="164" y="95"/>
                      </a:lnTo>
                      <a:lnTo>
                        <a:pt x="164" y="90"/>
                      </a:lnTo>
                      <a:lnTo>
                        <a:pt x="164" y="95"/>
                      </a:lnTo>
                      <a:lnTo>
                        <a:pt x="170" y="90"/>
                      </a:lnTo>
                      <a:lnTo>
                        <a:pt x="180" y="85"/>
                      </a:lnTo>
                      <a:lnTo>
                        <a:pt x="186" y="85"/>
                      </a:lnTo>
                      <a:lnTo>
                        <a:pt x="180" y="79"/>
                      </a:lnTo>
                      <a:lnTo>
                        <a:pt x="180" y="74"/>
                      </a:lnTo>
                      <a:lnTo>
                        <a:pt x="180" y="69"/>
                      </a:lnTo>
                      <a:lnTo>
                        <a:pt x="186" y="69"/>
                      </a:lnTo>
                      <a:lnTo>
                        <a:pt x="180" y="63"/>
                      </a:lnTo>
                      <a:lnTo>
                        <a:pt x="180" y="58"/>
                      </a:lnTo>
                      <a:lnTo>
                        <a:pt x="180" y="42"/>
                      </a:lnTo>
                      <a:lnTo>
                        <a:pt x="186" y="37"/>
                      </a:lnTo>
                      <a:lnTo>
                        <a:pt x="186" y="31"/>
                      </a:lnTo>
                      <a:lnTo>
                        <a:pt x="186" y="26"/>
                      </a:lnTo>
                      <a:lnTo>
                        <a:pt x="186" y="21"/>
                      </a:lnTo>
                      <a:lnTo>
                        <a:pt x="180" y="21"/>
                      </a:lnTo>
                      <a:lnTo>
                        <a:pt x="175" y="21"/>
                      </a:lnTo>
                      <a:lnTo>
                        <a:pt x="170" y="16"/>
                      </a:lnTo>
                      <a:lnTo>
                        <a:pt x="175" y="16"/>
                      </a:lnTo>
                      <a:lnTo>
                        <a:pt x="175" y="10"/>
                      </a:lnTo>
                      <a:lnTo>
                        <a:pt x="175" y="5"/>
                      </a:lnTo>
                      <a:lnTo>
                        <a:pt x="180" y="5"/>
                      </a:lnTo>
                      <a:lnTo>
                        <a:pt x="175" y="0"/>
                      </a:lnTo>
                      <a:lnTo>
                        <a:pt x="180" y="0"/>
                      </a:lnTo>
                      <a:lnTo>
                        <a:pt x="186" y="0"/>
                      </a:lnTo>
                      <a:lnTo>
                        <a:pt x="191" y="0"/>
                      </a:lnTo>
                      <a:lnTo>
                        <a:pt x="191" y="5"/>
                      </a:lnTo>
                      <a:lnTo>
                        <a:pt x="191" y="0"/>
                      </a:lnTo>
                      <a:lnTo>
                        <a:pt x="196" y="0"/>
                      </a:lnTo>
                      <a:lnTo>
                        <a:pt x="196" y="5"/>
                      </a:lnTo>
                      <a:lnTo>
                        <a:pt x="201" y="10"/>
                      </a:lnTo>
                      <a:lnTo>
                        <a:pt x="207" y="16"/>
                      </a:lnTo>
                      <a:lnTo>
                        <a:pt x="217" y="21"/>
                      </a:lnTo>
                      <a:lnTo>
                        <a:pt x="212" y="21"/>
                      </a:lnTo>
                      <a:lnTo>
                        <a:pt x="212" y="26"/>
                      </a:lnTo>
                      <a:lnTo>
                        <a:pt x="217" y="31"/>
                      </a:lnTo>
                      <a:lnTo>
                        <a:pt x="223" y="31"/>
                      </a:lnTo>
                      <a:lnTo>
                        <a:pt x="228" y="31"/>
                      </a:lnTo>
                      <a:lnTo>
                        <a:pt x="233" y="31"/>
                      </a:lnTo>
                      <a:lnTo>
                        <a:pt x="233" y="26"/>
                      </a:lnTo>
                      <a:lnTo>
                        <a:pt x="233" y="31"/>
                      </a:lnTo>
                      <a:lnTo>
                        <a:pt x="239" y="31"/>
                      </a:lnTo>
                      <a:lnTo>
                        <a:pt x="239" y="37"/>
                      </a:lnTo>
                      <a:lnTo>
                        <a:pt x="244" y="37"/>
                      </a:lnTo>
                      <a:lnTo>
                        <a:pt x="228" y="47"/>
                      </a:lnTo>
                      <a:lnTo>
                        <a:pt x="239" y="53"/>
                      </a:lnTo>
                      <a:lnTo>
                        <a:pt x="265" y="90"/>
                      </a:lnTo>
                      <a:lnTo>
                        <a:pt x="271" y="85"/>
                      </a:lnTo>
                      <a:lnTo>
                        <a:pt x="281" y="90"/>
                      </a:lnTo>
                      <a:lnTo>
                        <a:pt x="287" y="90"/>
                      </a:lnTo>
                      <a:lnTo>
                        <a:pt x="287" y="101"/>
                      </a:lnTo>
                      <a:lnTo>
                        <a:pt x="292" y="101"/>
                      </a:lnTo>
                      <a:lnTo>
                        <a:pt x="292" y="106"/>
                      </a:lnTo>
                      <a:lnTo>
                        <a:pt x="297" y="111"/>
                      </a:lnTo>
                      <a:lnTo>
                        <a:pt x="302" y="111"/>
                      </a:lnTo>
                      <a:lnTo>
                        <a:pt x="302" y="116"/>
                      </a:lnTo>
                      <a:lnTo>
                        <a:pt x="308" y="116"/>
                      </a:lnTo>
                      <a:lnTo>
                        <a:pt x="308" y="111"/>
                      </a:lnTo>
                      <a:lnTo>
                        <a:pt x="313" y="111"/>
                      </a:lnTo>
                      <a:lnTo>
                        <a:pt x="313" y="106"/>
                      </a:lnTo>
                      <a:lnTo>
                        <a:pt x="318" y="106"/>
                      </a:lnTo>
                      <a:lnTo>
                        <a:pt x="318" y="101"/>
                      </a:lnTo>
                      <a:lnTo>
                        <a:pt x="324" y="101"/>
                      </a:lnTo>
                      <a:lnTo>
                        <a:pt x="329" y="106"/>
                      </a:lnTo>
                      <a:lnTo>
                        <a:pt x="334" y="101"/>
                      </a:lnTo>
                      <a:lnTo>
                        <a:pt x="340" y="101"/>
                      </a:lnTo>
                      <a:lnTo>
                        <a:pt x="345" y="95"/>
                      </a:lnTo>
                      <a:lnTo>
                        <a:pt x="350" y="95"/>
                      </a:lnTo>
                      <a:lnTo>
                        <a:pt x="361" y="85"/>
                      </a:lnTo>
                      <a:lnTo>
                        <a:pt x="361" y="74"/>
                      </a:lnTo>
                      <a:lnTo>
                        <a:pt x="372" y="53"/>
                      </a:lnTo>
                      <a:lnTo>
                        <a:pt x="372" y="47"/>
                      </a:lnTo>
                      <a:lnTo>
                        <a:pt x="387" y="58"/>
                      </a:lnTo>
                      <a:lnTo>
                        <a:pt x="393" y="58"/>
                      </a:lnTo>
                      <a:lnTo>
                        <a:pt x="403" y="47"/>
                      </a:lnTo>
                      <a:lnTo>
                        <a:pt x="398" y="47"/>
                      </a:lnTo>
                      <a:lnTo>
                        <a:pt x="409" y="47"/>
                      </a:lnTo>
                      <a:lnTo>
                        <a:pt x="409" y="26"/>
                      </a:lnTo>
                      <a:lnTo>
                        <a:pt x="419" y="26"/>
                      </a:lnTo>
                      <a:lnTo>
                        <a:pt x="419" y="31"/>
                      </a:lnTo>
                      <a:lnTo>
                        <a:pt x="425" y="31"/>
                      </a:lnTo>
                      <a:lnTo>
                        <a:pt x="425" y="37"/>
                      </a:lnTo>
                      <a:lnTo>
                        <a:pt x="430" y="42"/>
                      </a:lnTo>
                      <a:lnTo>
                        <a:pt x="430" y="47"/>
                      </a:lnTo>
                      <a:lnTo>
                        <a:pt x="435" y="47"/>
                      </a:lnTo>
                      <a:lnTo>
                        <a:pt x="441" y="47"/>
                      </a:lnTo>
                      <a:lnTo>
                        <a:pt x="446" y="47"/>
                      </a:lnTo>
                      <a:lnTo>
                        <a:pt x="441" y="26"/>
                      </a:lnTo>
                      <a:lnTo>
                        <a:pt x="446" y="26"/>
                      </a:lnTo>
                      <a:lnTo>
                        <a:pt x="451" y="26"/>
                      </a:lnTo>
                      <a:lnTo>
                        <a:pt x="457" y="26"/>
                      </a:lnTo>
                      <a:lnTo>
                        <a:pt x="462" y="31"/>
                      </a:lnTo>
                      <a:lnTo>
                        <a:pt x="467" y="37"/>
                      </a:lnTo>
                      <a:lnTo>
                        <a:pt x="472" y="31"/>
                      </a:lnTo>
                      <a:lnTo>
                        <a:pt x="478" y="37"/>
                      </a:lnTo>
                      <a:lnTo>
                        <a:pt x="483" y="37"/>
                      </a:lnTo>
                      <a:lnTo>
                        <a:pt x="494" y="37"/>
                      </a:lnTo>
                      <a:lnTo>
                        <a:pt x="499" y="31"/>
                      </a:lnTo>
                      <a:lnTo>
                        <a:pt x="504" y="31"/>
                      </a:lnTo>
                      <a:lnTo>
                        <a:pt x="504" y="37"/>
                      </a:lnTo>
                      <a:lnTo>
                        <a:pt x="510" y="42"/>
                      </a:lnTo>
                      <a:lnTo>
                        <a:pt x="510" y="47"/>
                      </a:lnTo>
                      <a:lnTo>
                        <a:pt x="515" y="47"/>
                      </a:lnTo>
                      <a:lnTo>
                        <a:pt x="515" y="53"/>
                      </a:lnTo>
                      <a:lnTo>
                        <a:pt x="515" y="58"/>
                      </a:lnTo>
                      <a:lnTo>
                        <a:pt x="520" y="58"/>
                      </a:lnTo>
                      <a:lnTo>
                        <a:pt x="520" y="63"/>
                      </a:lnTo>
                      <a:lnTo>
                        <a:pt x="520" y="69"/>
                      </a:lnTo>
                      <a:lnTo>
                        <a:pt x="526" y="74"/>
                      </a:lnTo>
                      <a:lnTo>
                        <a:pt x="531" y="74"/>
                      </a:lnTo>
                      <a:lnTo>
                        <a:pt x="531" y="79"/>
                      </a:lnTo>
                      <a:lnTo>
                        <a:pt x="536" y="79"/>
                      </a:lnTo>
                      <a:lnTo>
                        <a:pt x="542" y="79"/>
                      </a:lnTo>
                      <a:lnTo>
                        <a:pt x="542" y="74"/>
                      </a:lnTo>
                      <a:lnTo>
                        <a:pt x="547" y="69"/>
                      </a:lnTo>
                      <a:lnTo>
                        <a:pt x="563" y="74"/>
                      </a:lnTo>
                      <a:lnTo>
                        <a:pt x="568" y="74"/>
                      </a:lnTo>
                      <a:lnTo>
                        <a:pt x="573" y="79"/>
                      </a:lnTo>
                      <a:lnTo>
                        <a:pt x="573" y="53"/>
                      </a:lnTo>
                      <a:lnTo>
                        <a:pt x="579" y="31"/>
                      </a:lnTo>
                      <a:lnTo>
                        <a:pt x="584" y="31"/>
                      </a:lnTo>
                      <a:lnTo>
                        <a:pt x="584" y="37"/>
                      </a:lnTo>
                      <a:lnTo>
                        <a:pt x="589" y="42"/>
                      </a:lnTo>
                      <a:lnTo>
                        <a:pt x="595" y="42"/>
                      </a:lnTo>
                      <a:lnTo>
                        <a:pt x="600" y="47"/>
                      </a:lnTo>
                      <a:lnTo>
                        <a:pt x="605" y="47"/>
                      </a:lnTo>
                      <a:lnTo>
                        <a:pt x="611" y="42"/>
                      </a:lnTo>
                      <a:lnTo>
                        <a:pt x="616" y="42"/>
                      </a:lnTo>
                      <a:lnTo>
                        <a:pt x="616" y="47"/>
                      </a:lnTo>
                      <a:lnTo>
                        <a:pt x="621" y="53"/>
                      </a:lnTo>
                      <a:lnTo>
                        <a:pt x="627" y="53"/>
                      </a:lnTo>
                      <a:lnTo>
                        <a:pt x="627" y="47"/>
                      </a:lnTo>
                      <a:lnTo>
                        <a:pt x="632" y="47"/>
                      </a:lnTo>
                      <a:lnTo>
                        <a:pt x="632" y="42"/>
                      </a:lnTo>
                      <a:lnTo>
                        <a:pt x="637" y="42"/>
                      </a:lnTo>
                      <a:lnTo>
                        <a:pt x="637" y="37"/>
                      </a:lnTo>
                      <a:lnTo>
                        <a:pt x="643" y="37"/>
                      </a:lnTo>
                      <a:lnTo>
                        <a:pt x="648" y="37"/>
                      </a:lnTo>
                      <a:lnTo>
                        <a:pt x="648" y="31"/>
                      </a:lnTo>
                      <a:lnTo>
                        <a:pt x="648" y="37"/>
                      </a:lnTo>
                      <a:lnTo>
                        <a:pt x="653" y="42"/>
                      </a:lnTo>
                      <a:lnTo>
                        <a:pt x="653" y="53"/>
                      </a:lnTo>
                      <a:lnTo>
                        <a:pt x="669" y="53"/>
                      </a:lnTo>
                      <a:lnTo>
                        <a:pt x="674" y="63"/>
                      </a:lnTo>
                      <a:lnTo>
                        <a:pt x="680" y="69"/>
                      </a:lnTo>
                      <a:lnTo>
                        <a:pt x="685" y="74"/>
                      </a:lnTo>
                      <a:lnTo>
                        <a:pt x="680" y="79"/>
                      </a:lnTo>
                      <a:lnTo>
                        <a:pt x="680" y="85"/>
                      </a:lnTo>
                      <a:lnTo>
                        <a:pt x="674" y="85"/>
                      </a:lnTo>
                      <a:lnTo>
                        <a:pt x="674" y="101"/>
                      </a:lnTo>
                      <a:lnTo>
                        <a:pt x="680" y="95"/>
                      </a:lnTo>
                      <a:lnTo>
                        <a:pt x="685" y="95"/>
                      </a:lnTo>
                      <a:lnTo>
                        <a:pt x="685" y="106"/>
                      </a:lnTo>
                      <a:lnTo>
                        <a:pt x="680" y="106"/>
                      </a:lnTo>
                      <a:lnTo>
                        <a:pt x="680" y="111"/>
                      </a:lnTo>
                      <a:lnTo>
                        <a:pt x="690" y="111"/>
                      </a:lnTo>
                      <a:lnTo>
                        <a:pt x="696" y="111"/>
                      </a:lnTo>
                      <a:lnTo>
                        <a:pt x="701" y="116"/>
                      </a:lnTo>
                      <a:lnTo>
                        <a:pt x="696" y="116"/>
                      </a:lnTo>
                      <a:lnTo>
                        <a:pt x="701" y="127"/>
                      </a:lnTo>
                      <a:lnTo>
                        <a:pt x="701" y="132"/>
                      </a:lnTo>
                      <a:lnTo>
                        <a:pt x="706" y="138"/>
                      </a:lnTo>
                      <a:lnTo>
                        <a:pt x="712" y="138"/>
                      </a:lnTo>
                      <a:lnTo>
                        <a:pt x="728" y="143"/>
                      </a:lnTo>
                      <a:lnTo>
                        <a:pt x="733" y="143"/>
                      </a:lnTo>
                      <a:lnTo>
                        <a:pt x="738" y="143"/>
                      </a:lnTo>
                      <a:lnTo>
                        <a:pt x="743" y="148"/>
                      </a:lnTo>
                      <a:lnTo>
                        <a:pt x="749" y="148"/>
                      </a:lnTo>
                      <a:lnTo>
                        <a:pt x="754" y="154"/>
                      </a:lnTo>
                      <a:lnTo>
                        <a:pt x="759" y="154"/>
                      </a:lnTo>
                      <a:lnTo>
                        <a:pt x="775" y="159"/>
                      </a:lnTo>
                      <a:lnTo>
                        <a:pt x="781" y="154"/>
                      </a:lnTo>
                      <a:lnTo>
                        <a:pt x="781" y="159"/>
                      </a:lnTo>
                      <a:lnTo>
                        <a:pt x="781" y="164"/>
                      </a:lnTo>
                      <a:lnTo>
                        <a:pt x="786" y="164"/>
                      </a:lnTo>
                      <a:lnTo>
                        <a:pt x="791" y="170"/>
                      </a:lnTo>
                      <a:lnTo>
                        <a:pt x="781" y="170"/>
                      </a:lnTo>
                      <a:lnTo>
                        <a:pt x="775" y="175"/>
                      </a:lnTo>
                      <a:lnTo>
                        <a:pt x="786" y="180"/>
                      </a:lnTo>
                      <a:lnTo>
                        <a:pt x="781" y="186"/>
                      </a:lnTo>
                      <a:lnTo>
                        <a:pt x="791" y="180"/>
                      </a:lnTo>
                      <a:lnTo>
                        <a:pt x="797" y="180"/>
                      </a:lnTo>
                      <a:lnTo>
                        <a:pt x="818" y="180"/>
                      </a:lnTo>
                      <a:lnTo>
                        <a:pt x="823" y="180"/>
                      </a:lnTo>
                      <a:lnTo>
                        <a:pt x="828" y="170"/>
                      </a:lnTo>
                      <a:lnTo>
                        <a:pt x="834" y="164"/>
                      </a:lnTo>
                      <a:lnTo>
                        <a:pt x="839" y="159"/>
                      </a:lnTo>
                      <a:lnTo>
                        <a:pt x="844" y="154"/>
                      </a:lnTo>
                      <a:lnTo>
                        <a:pt x="844" y="138"/>
                      </a:lnTo>
                      <a:lnTo>
                        <a:pt x="855" y="122"/>
                      </a:lnTo>
                      <a:lnTo>
                        <a:pt x="871" y="127"/>
                      </a:lnTo>
                      <a:lnTo>
                        <a:pt x="871" y="132"/>
                      </a:lnTo>
                      <a:lnTo>
                        <a:pt x="887" y="159"/>
                      </a:lnTo>
                      <a:lnTo>
                        <a:pt x="903" y="164"/>
                      </a:lnTo>
                      <a:lnTo>
                        <a:pt x="913" y="164"/>
                      </a:lnTo>
                      <a:lnTo>
                        <a:pt x="924" y="164"/>
                      </a:lnTo>
                      <a:lnTo>
                        <a:pt x="929" y="164"/>
                      </a:lnTo>
                      <a:lnTo>
                        <a:pt x="940" y="164"/>
                      </a:lnTo>
                      <a:lnTo>
                        <a:pt x="951" y="170"/>
                      </a:lnTo>
                      <a:lnTo>
                        <a:pt x="1030" y="143"/>
                      </a:lnTo>
                      <a:lnTo>
                        <a:pt x="1057" y="58"/>
                      </a:lnTo>
                      <a:lnTo>
                        <a:pt x="1073" y="58"/>
                      </a:lnTo>
                      <a:lnTo>
                        <a:pt x="1084" y="53"/>
                      </a:lnTo>
                      <a:lnTo>
                        <a:pt x="1089" y="47"/>
                      </a:lnTo>
                      <a:lnTo>
                        <a:pt x="1094" y="47"/>
                      </a:lnTo>
                      <a:lnTo>
                        <a:pt x="1099" y="47"/>
                      </a:lnTo>
                      <a:lnTo>
                        <a:pt x="1099" y="58"/>
                      </a:lnTo>
                      <a:lnTo>
                        <a:pt x="1099" y="69"/>
                      </a:lnTo>
                      <a:lnTo>
                        <a:pt x="1099" y="79"/>
                      </a:lnTo>
                      <a:lnTo>
                        <a:pt x="1099" y="85"/>
                      </a:lnTo>
                      <a:lnTo>
                        <a:pt x="1105" y="90"/>
                      </a:lnTo>
                      <a:lnTo>
                        <a:pt x="1105" y="95"/>
                      </a:lnTo>
                      <a:lnTo>
                        <a:pt x="1115" y="95"/>
                      </a:lnTo>
                      <a:lnTo>
                        <a:pt x="1115" y="90"/>
                      </a:lnTo>
                      <a:lnTo>
                        <a:pt x="1121" y="85"/>
                      </a:lnTo>
                      <a:lnTo>
                        <a:pt x="1126" y="85"/>
                      </a:lnTo>
                      <a:lnTo>
                        <a:pt x="1137" y="90"/>
                      </a:lnTo>
                      <a:lnTo>
                        <a:pt x="1142" y="95"/>
                      </a:lnTo>
                      <a:lnTo>
                        <a:pt x="1142" y="101"/>
                      </a:lnTo>
                      <a:lnTo>
                        <a:pt x="1142" y="106"/>
                      </a:lnTo>
                      <a:lnTo>
                        <a:pt x="1137" y="106"/>
                      </a:lnTo>
                      <a:lnTo>
                        <a:pt x="1131" y="111"/>
                      </a:lnTo>
                      <a:lnTo>
                        <a:pt x="1137" y="116"/>
                      </a:lnTo>
                      <a:lnTo>
                        <a:pt x="1153" y="138"/>
                      </a:lnTo>
                      <a:lnTo>
                        <a:pt x="1158" y="143"/>
                      </a:lnTo>
                      <a:lnTo>
                        <a:pt x="1142" y="148"/>
                      </a:lnTo>
                      <a:lnTo>
                        <a:pt x="1137" y="154"/>
                      </a:lnTo>
                      <a:lnTo>
                        <a:pt x="1131" y="148"/>
                      </a:lnTo>
                      <a:lnTo>
                        <a:pt x="1137" y="170"/>
                      </a:lnTo>
                      <a:lnTo>
                        <a:pt x="1131" y="175"/>
                      </a:lnTo>
                      <a:lnTo>
                        <a:pt x="1126" y="180"/>
                      </a:lnTo>
                      <a:lnTo>
                        <a:pt x="1131" y="186"/>
                      </a:lnTo>
                      <a:lnTo>
                        <a:pt x="1147" y="180"/>
                      </a:lnTo>
                      <a:lnTo>
                        <a:pt x="1158" y="175"/>
                      </a:lnTo>
                      <a:lnTo>
                        <a:pt x="1163" y="196"/>
                      </a:lnTo>
                      <a:lnTo>
                        <a:pt x="1163" y="201"/>
                      </a:lnTo>
                      <a:lnTo>
                        <a:pt x="1169" y="212"/>
                      </a:lnTo>
                      <a:lnTo>
                        <a:pt x="1163" y="212"/>
                      </a:lnTo>
                      <a:lnTo>
                        <a:pt x="1163" y="217"/>
                      </a:lnTo>
                      <a:lnTo>
                        <a:pt x="1163" y="223"/>
                      </a:lnTo>
                      <a:lnTo>
                        <a:pt x="1169" y="223"/>
                      </a:lnTo>
                      <a:lnTo>
                        <a:pt x="1169" y="228"/>
                      </a:lnTo>
                      <a:lnTo>
                        <a:pt x="1174" y="233"/>
                      </a:lnTo>
                      <a:lnTo>
                        <a:pt x="1174" y="239"/>
                      </a:lnTo>
                      <a:lnTo>
                        <a:pt x="1174" y="244"/>
                      </a:lnTo>
                      <a:lnTo>
                        <a:pt x="1179" y="244"/>
                      </a:lnTo>
                      <a:lnTo>
                        <a:pt x="1184" y="249"/>
                      </a:lnTo>
                      <a:lnTo>
                        <a:pt x="1184" y="255"/>
                      </a:lnTo>
                      <a:lnTo>
                        <a:pt x="1190" y="260"/>
                      </a:lnTo>
                      <a:lnTo>
                        <a:pt x="1190" y="265"/>
                      </a:lnTo>
                      <a:lnTo>
                        <a:pt x="1190" y="271"/>
                      </a:lnTo>
                      <a:lnTo>
                        <a:pt x="1190" y="276"/>
                      </a:lnTo>
                      <a:lnTo>
                        <a:pt x="1195" y="281"/>
                      </a:lnTo>
                      <a:lnTo>
                        <a:pt x="1200" y="286"/>
                      </a:lnTo>
                      <a:lnTo>
                        <a:pt x="1200" y="292"/>
                      </a:lnTo>
                      <a:lnTo>
                        <a:pt x="1200" y="297"/>
                      </a:lnTo>
                      <a:lnTo>
                        <a:pt x="1206" y="297"/>
                      </a:lnTo>
                      <a:lnTo>
                        <a:pt x="1206" y="302"/>
                      </a:lnTo>
                      <a:lnTo>
                        <a:pt x="1206" y="308"/>
                      </a:lnTo>
                      <a:lnTo>
                        <a:pt x="1211" y="308"/>
                      </a:lnTo>
                      <a:lnTo>
                        <a:pt x="1211" y="318"/>
                      </a:lnTo>
                      <a:lnTo>
                        <a:pt x="1216" y="318"/>
                      </a:lnTo>
                      <a:lnTo>
                        <a:pt x="1216" y="324"/>
                      </a:lnTo>
                      <a:lnTo>
                        <a:pt x="1216" y="329"/>
                      </a:lnTo>
                      <a:lnTo>
                        <a:pt x="1211" y="329"/>
                      </a:lnTo>
                      <a:lnTo>
                        <a:pt x="1211" y="334"/>
                      </a:lnTo>
                      <a:lnTo>
                        <a:pt x="1211" y="340"/>
                      </a:lnTo>
                      <a:lnTo>
                        <a:pt x="1206" y="340"/>
                      </a:lnTo>
                      <a:lnTo>
                        <a:pt x="1195" y="334"/>
                      </a:lnTo>
                      <a:lnTo>
                        <a:pt x="1190" y="329"/>
                      </a:lnTo>
                      <a:lnTo>
                        <a:pt x="1179" y="334"/>
                      </a:lnTo>
                      <a:lnTo>
                        <a:pt x="1174" y="340"/>
                      </a:lnTo>
                      <a:lnTo>
                        <a:pt x="1169" y="345"/>
                      </a:lnTo>
                      <a:lnTo>
                        <a:pt x="1169" y="350"/>
                      </a:lnTo>
                      <a:lnTo>
                        <a:pt x="1163" y="366"/>
                      </a:lnTo>
                      <a:lnTo>
                        <a:pt x="1153" y="377"/>
                      </a:lnTo>
                      <a:lnTo>
                        <a:pt x="1147" y="377"/>
                      </a:lnTo>
                      <a:lnTo>
                        <a:pt x="1147" y="387"/>
                      </a:lnTo>
                      <a:lnTo>
                        <a:pt x="1147" y="393"/>
                      </a:lnTo>
                      <a:lnTo>
                        <a:pt x="1147" y="398"/>
                      </a:lnTo>
                      <a:lnTo>
                        <a:pt x="1142" y="403"/>
                      </a:lnTo>
                      <a:lnTo>
                        <a:pt x="1137" y="398"/>
                      </a:lnTo>
                      <a:lnTo>
                        <a:pt x="1126" y="414"/>
                      </a:lnTo>
                      <a:lnTo>
                        <a:pt x="1131" y="419"/>
                      </a:lnTo>
                      <a:lnTo>
                        <a:pt x="1131" y="425"/>
                      </a:lnTo>
                      <a:lnTo>
                        <a:pt x="1142" y="441"/>
                      </a:lnTo>
                      <a:lnTo>
                        <a:pt x="1147" y="457"/>
                      </a:lnTo>
                      <a:lnTo>
                        <a:pt x="1153" y="467"/>
                      </a:lnTo>
                      <a:lnTo>
                        <a:pt x="1142" y="467"/>
                      </a:lnTo>
                      <a:lnTo>
                        <a:pt x="1131" y="467"/>
                      </a:lnTo>
                      <a:lnTo>
                        <a:pt x="1131" y="472"/>
                      </a:lnTo>
                      <a:lnTo>
                        <a:pt x="1142" y="478"/>
                      </a:lnTo>
                      <a:lnTo>
                        <a:pt x="1147" y="504"/>
                      </a:lnTo>
                      <a:lnTo>
                        <a:pt x="1158" y="520"/>
                      </a:lnTo>
                      <a:lnTo>
                        <a:pt x="1190" y="547"/>
                      </a:lnTo>
                      <a:lnTo>
                        <a:pt x="1211" y="531"/>
                      </a:lnTo>
                      <a:lnTo>
                        <a:pt x="1222" y="542"/>
                      </a:lnTo>
                      <a:lnTo>
                        <a:pt x="1227" y="547"/>
                      </a:lnTo>
                      <a:lnTo>
                        <a:pt x="1222" y="557"/>
                      </a:lnTo>
                      <a:lnTo>
                        <a:pt x="1216" y="568"/>
                      </a:lnTo>
                      <a:lnTo>
                        <a:pt x="1216" y="584"/>
                      </a:lnTo>
                      <a:lnTo>
                        <a:pt x="1248" y="595"/>
                      </a:lnTo>
                      <a:lnTo>
                        <a:pt x="1264" y="600"/>
                      </a:lnTo>
                      <a:lnTo>
                        <a:pt x="1269" y="611"/>
                      </a:lnTo>
                      <a:lnTo>
                        <a:pt x="1275" y="611"/>
                      </a:lnTo>
                      <a:lnTo>
                        <a:pt x="1296" y="621"/>
                      </a:lnTo>
                      <a:lnTo>
                        <a:pt x="1307" y="632"/>
                      </a:lnTo>
                      <a:lnTo>
                        <a:pt x="1312" y="642"/>
                      </a:lnTo>
                      <a:lnTo>
                        <a:pt x="1323" y="664"/>
                      </a:lnTo>
                      <a:lnTo>
                        <a:pt x="1339" y="690"/>
                      </a:lnTo>
                      <a:lnTo>
                        <a:pt x="1339" y="701"/>
                      </a:lnTo>
                      <a:lnTo>
                        <a:pt x="1344" y="712"/>
                      </a:lnTo>
                      <a:lnTo>
                        <a:pt x="1354" y="728"/>
                      </a:lnTo>
                      <a:lnTo>
                        <a:pt x="1360" y="738"/>
                      </a:lnTo>
                      <a:lnTo>
                        <a:pt x="1370" y="749"/>
                      </a:lnTo>
                      <a:lnTo>
                        <a:pt x="1354" y="759"/>
                      </a:lnTo>
                      <a:lnTo>
                        <a:pt x="1339" y="781"/>
                      </a:lnTo>
                      <a:lnTo>
                        <a:pt x="1323" y="791"/>
                      </a:lnTo>
                      <a:lnTo>
                        <a:pt x="1275" y="823"/>
                      </a:lnTo>
                      <a:lnTo>
                        <a:pt x="1216" y="855"/>
                      </a:lnTo>
                      <a:lnTo>
                        <a:pt x="1200" y="871"/>
                      </a:lnTo>
                      <a:lnTo>
                        <a:pt x="1184" y="882"/>
                      </a:lnTo>
                      <a:lnTo>
                        <a:pt x="1174" y="882"/>
                      </a:lnTo>
                      <a:lnTo>
                        <a:pt x="1174" y="876"/>
                      </a:lnTo>
                      <a:lnTo>
                        <a:pt x="1137" y="866"/>
                      </a:lnTo>
                      <a:lnTo>
                        <a:pt x="1137" y="855"/>
                      </a:lnTo>
                      <a:lnTo>
                        <a:pt x="1137" y="850"/>
                      </a:lnTo>
                      <a:lnTo>
                        <a:pt x="1121" y="828"/>
                      </a:lnTo>
                      <a:lnTo>
                        <a:pt x="1099" y="802"/>
                      </a:lnTo>
                      <a:lnTo>
                        <a:pt x="1089" y="802"/>
                      </a:lnTo>
                      <a:lnTo>
                        <a:pt x="1078" y="786"/>
                      </a:lnTo>
                      <a:lnTo>
                        <a:pt x="1073" y="765"/>
                      </a:lnTo>
                      <a:lnTo>
                        <a:pt x="1057" y="743"/>
                      </a:lnTo>
                      <a:lnTo>
                        <a:pt x="977" y="738"/>
                      </a:lnTo>
                      <a:lnTo>
                        <a:pt x="972" y="749"/>
                      </a:lnTo>
                      <a:lnTo>
                        <a:pt x="908" y="882"/>
                      </a:lnTo>
                      <a:lnTo>
                        <a:pt x="892" y="882"/>
                      </a:lnTo>
                      <a:lnTo>
                        <a:pt x="876" y="882"/>
                      </a:lnTo>
                      <a:lnTo>
                        <a:pt x="850" y="871"/>
                      </a:lnTo>
                      <a:lnTo>
                        <a:pt x="844" y="913"/>
                      </a:lnTo>
                      <a:lnTo>
                        <a:pt x="823" y="913"/>
                      </a:lnTo>
                      <a:lnTo>
                        <a:pt x="797" y="913"/>
                      </a:lnTo>
                      <a:lnTo>
                        <a:pt x="712" y="988"/>
                      </a:lnTo>
                      <a:lnTo>
                        <a:pt x="637" y="1068"/>
                      </a:lnTo>
                      <a:lnTo>
                        <a:pt x="627" y="1073"/>
                      </a:lnTo>
                      <a:lnTo>
                        <a:pt x="621" y="1216"/>
                      </a:lnTo>
                      <a:lnTo>
                        <a:pt x="557" y="1158"/>
                      </a:lnTo>
                      <a:lnTo>
                        <a:pt x="430" y="1179"/>
                      </a:lnTo>
                      <a:lnTo>
                        <a:pt x="292" y="1206"/>
                      </a:lnTo>
                      <a:lnTo>
                        <a:pt x="292" y="1062"/>
                      </a:lnTo>
                      <a:lnTo>
                        <a:pt x="287" y="1046"/>
                      </a:lnTo>
                      <a:lnTo>
                        <a:pt x="287" y="1020"/>
                      </a:lnTo>
                      <a:lnTo>
                        <a:pt x="276" y="100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8" name="Freeform 12"/>
                <p:cNvSpPr>
                  <a:spLocks/>
                </p:cNvSpPr>
                <p:nvPr/>
              </p:nvSpPr>
              <p:spPr bwMode="gray">
                <a:xfrm>
                  <a:off x="4460997" y="4169769"/>
                  <a:ext cx="1915548" cy="1714942"/>
                </a:xfrm>
                <a:custGeom>
                  <a:avLst/>
                  <a:gdLst/>
                  <a:ahLst/>
                  <a:cxnLst>
                    <a:cxn ang="0">
                      <a:pos x="16" y="330"/>
                    </a:cxn>
                    <a:cxn ang="0">
                      <a:pos x="202" y="175"/>
                    </a:cxn>
                    <a:cxn ang="0">
                      <a:pos x="255" y="144"/>
                    </a:cxn>
                    <a:cxn ang="0">
                      <a:pos x="351" y="11"/>
                    </a:cxn>
                    <a:cxn ang="0">
                      <a:pos x="452" y="27"/>
                    </a:cxn>
                    <a:cxn ang="0">
                      <a:pos x="478" y="64"/>
                    </a:cxn>
                    <a:cxn ang="0">
                      <a:pos x="516" y="117"/>
                    </a:cxn>
                    <a:cxn ang="0">
                      <a:pos x="553" y="144"/>
                    </a:cxn>
                    <a:cxn ang="0">
                      <a:pos x="579" y="165"/>
                    </a:cxn>
                    <a:cxn ang="0">
                      <a:pos x="617" y="197"/>
                    </a:cxn>
                    <a:cxn ang="0">
                      <a:pos x="659" y="207"/>
                    </a:cxn>
                    <a:cxn ang="0">
                      <a:pos x="680" y="213"/>
                    </a:cxn>
                    <a:cxn ang="0">
                      <a:pos x="755" y="250"/>
                    </a:cxn>
                    <a:cxn ang="0">
                      <a:pos x="824" y="287"/>
                    </a:cxn>
                    <a:cxn ang="0">
                      <a:pos x="861" y="298"/>
                    </a:cxn>
                    <a:cxn ang="0">
                      <a:pos x="904" y="335"/>
                    </a:cxn>
                    <a:cxn ang="0">
                      <a:pos x="935" y="351"/>
                    </a:cxn>
                    <a:cxn ang="0">
                      <a:pos x="1036" y="361"/>
                    </a:cxn>
                    <a:cxn ang="0">
                      <a:pos x="1137" y="367"/>
                    </a:cxn>
                    <a:cxn ang="0">
                      <a:pos x="1143" y="383"/>
                    </a:cxn>
                    <a:cxn ang="0">
                      <a:pos x="1143" y="399"/>
                    </a:cxn>
                    <a:cxn ang="0">
                      <a:pos x="1143" y="415"/>
                    </a:cxn>
                    <a:cxn ang="0">
                      <a:pos x="1159" y="425"/>
                    </a:cxn>
                    <a:cxn ang="0">
                      <a:pos x="1169" y="441"/>
                    </a:cxn>
                    <a:cxn ang="0">
                      <a:pos x="1159" y="462"/>
                    </a:cxn>
                    <a:cxn ang="0">
                      <a:pos x="1153" y="478"/>
                    </a:cxn>
                    <a:cxn ang="0">
                      <a:pos x="1153" y="500"/>
                    </a:cxn>
                    <a:cxn ang="0">
                      <a:pos x="1148" y="521"/>
                    </a:cxn>
                    <a:cxn ang="0">
                      <a:pos x="1143" y="537"/>
                    </a:cxn>
                    <a:cxn ang="0">
                      <a:pos x="1164" y="558"/>
                    </a:cxn>
                    <a:cxn ang="0">
                      <a:pos x="1185" y="595"/>
                    </a:cxn>
                    <a:cxn ang="0">
                      <a:pos x="1190" y="670"/>
                    </a:cxn>
                    <a:cxn ang="0">
                      <a:pos x="1180" y="728"/>
                    </a:cxn>
                    <a:cxn ang="0">
                      <a:pos x="1212" y="739"/>
                    </a:cxn>
                    <a:cxn ang="0">
                      <a:pos x="1222" y="755"/>
                    </a:cxn>
                    <a:cxn ang="0">
                      <a:pos x="1244" y="776"/>
                    </a:cxn>
                    <a:cxn ang="0">
                      <a:pos x="1265" y="792"/>
                    </a:cxn>
                    <a:cxn ang="0">
                      <a:pos x="1265" y="808"/>
                    </a:cxn>
                    <a:cxn ang="0">
                      <a:pos x="1249" y="824"/>
                    </a:cxn>
                    <a:cxn ang="0">
                      <a:pos x="1259" y="845"/>
                    </a:cxn>
                    <a:cxn ang="0">
                      <a:pos x="1244" y="850"/>
                    </a:cxn>
                    <a:cxn ang="0">
                      <a:pos x="1238" y="866"/>
                    </a:cxn>
                    <a:cxn ang="0">
                      <a:pos x="1222" y="919"/>
                    </a:cxn>
                    <a:cxn ang="0">
                      <a:pos x="1212" y="930"/>
                    </a:cxn>
                    <a:cxn ang="0">
                      <a:pos x="1217" y="930"/>
                    </a:cxn>
                    <a:cxn ang="0">
                      <a:pos x="1228" y="930"/>
                    </a:cxn>
                    <a:cxn ang="0">
                      <a:pos x="1228" y="935"/>
                    </a:cxn>
                    <a:cxn ang="0">
                      <a:pos x="1233" y="946"/>
                    </a:cxn>
                    <a:cxn ang="0">
                      <a:pos x="1233" y="951"/>
                    </a:cxn>
                    <a:cxn ang="0">
                      <a:pos x="1233" y="957"/>
                    </a:cxn>
                    <a:cxn ang="0">
                      <a:pos x="1244" y="962"/>
                    </a:cxn>
                    <a:cxn ang="0">
                      <a:pos x="994" y="1137"/>
                    </a:cxn>
                    <a:cxn ang="0">
                      <a:pos x="946" y="1031"/>
                    </a:cxn>
                    <a:cxn ang="0">
                      <a:pos x="856" y="898"/>
                    </a:cxn>
                    <a:cxn ang="0">
                      <a:pos x="813" y="850"/>
                    </a:cxn>
                    <a:cxn ang="0">
                      <a:pos x="755" y="882"/>
                    </a:cxn>
                    <a:cxn ang="0">
                      <a:pos x="457" y="877"/>
                    </a:cxn>
                    <a:cxn ang="0">
                      <a:pos x="287" y="744"/>
                    </a:cxn>
                    <a:cxn ang="0">
                      <a:pos x="229" y="659"/>
                    </a:cxn>
                    <a:cxn ang="0">
                      <a:pos x="64" y="516"/>
                    </a:cxn>
                  </a:cxnLst>
                  <a:rect l="0" t="0" r="r" b="b"/>
                  <a:pathLst>
                    <a:path w="1270" h="1137">
                      <a:moveTo>
                        <a:pt x="0" y="478"/>
                      </a:moveTo>
                      <a:lnTo>
                        <a:pt x="6" y="335"/>
                      </a:lnTo>
                      <a:lnTo>
                        <a:pt x="16" y="330"/>
                      </a:lnTo>
                      <a:lnTo>
                        <a:pt x="91" y="250"/>
                      </a:lnTo>
                      <a:lnTo>
                        <a:pt x="176" y="175"/>
                      </a:lnTo>
                      <a:lnTo>
                        <a:pt x="202" y="175"/>
                      </a:lnTo>
                      <a:lnTo>
                        <a:pt x="223" y="175"/>
                      </a:lnTo>
                      <a:lnTo>
                        <a:pt x="229" y="133"/>
                      </a:lnTo>
                      <a:lnTo>
                        <a:pt x="255" y="144"/>
                      </a:lnTo>
                      <a:lnTo>
                        <a:pt x="271" y="144"/>
                      </a:lnTo>
                      <a:lnTo>
                        <a:pt x="287" y="144"/>
                      </a:lnTo>
                      <a:lnTo>
                        <a:pt x="351" y="11"/>
                      </a:lnTo>
                      <a:lnTo>
                        <a:pt x="356" y="0"/>
                      </a:lnTo>
                      <a:lnTo>
                        <a:pt x="436" y="5"/>
                      </a:lnTo>
                      <a:lnTo>
                        <a:pt x="452" y="27"/>
                      </a:lnTo>
                      <a:lnTo>
                        <a:pt x="457" y="48"/>
                      </a:lnTo>
                      <a:lnTo>
                        <a:pt x="468" y="64"/>
                      </a:lnTo>
                      <a:lnTo>
                        <a:pt x="478" y="64"/>
                      </a:lnTo>
                      <a:lnTo>
                        <a:pt x="500" y="90"/>
                      </a:lnTo>
                      <a:lnTo>
                        <a:pt x="516" y="112"/>
                      </a:lnTo>
                      <a:lnTo>
                        <a:pt x="516" y="117"/>
                      </a:lnTo>
                      <a:lnTo>
                        <a:pt x="516" y="128"/>
                      </a:lnTo>
                      <a:lnTo>
                        <a:pt x="553" y="138"/>
                      </a:lnTo>
                      <a:lnTo>
                        <a:pt x="553" y="144"/>
                      </a:lnTo>
                      <a:lnTo>
                        <a:pt x="563" y="144"/>
                      </a:lnTo>
                      <a:lnTo>
                        <a:pt x="526" y="175"/>
                      </a:lnTo>
                      <a:lnTo>
                        <a:pt x="579" y="165"/>
                      </a:lnTo>
                      <a:lnTo>
                        <a:pt x="595" y="175"/>
                      </a:lnTo>
                      <a:lnTo>
                        <a:pt x="611" y="186"/>
                      </a:lnTo>
                      <a:lnTo>
                        <a:pt x="617" y="197"/>
                      </a:lnTo>
                      <a:lnTo>
                        <a:pt x="633" y="197"/>
                      </a:lnTo>
                      <a:lnTo>
                        <a:pt x="643" y="202"/>
                      </a:lnTo>
                      <a:lnTo>
                        <a:pt x="659" y="207"/>
                      </a:lnTo>
                      <a:lnTo>
                        <a:pt x="664" y="218"/>
                      </a:lnTo>
                      <a:lnTo>
                        <a:pt x="670" y="218"/>
                      </a:lnTo>
                      <a:lnTo>
                        <a:pt x="680" y="213"/>
                      </a:lnTo>
                      <a:lnTo>
                        <a:pt x="702" y="229"/>
                      </a:lnTo>
                      <a:lnTo>
                        <a:pt x="728" y="239"/>
                      </a:lnTo>
                      <a:lnTo>
                        <a:pt x="755" y="250"/>
                      </a:lnTo>
                      <a:lnTo>
                        <a:pt x="771" y="255"/>
                      </a:lnTo>
                      <a:lnTo>
                        <a:pt x="797" y="271"/>
                      </a:lnTo>
                      <a:lnTo>
                        <a:pt x="824" y="287"/>
                      </a:lnTo>
                      <a:lnTo>
                        <a:pt x="834" y="292"/>
                      </a:lnTo>
                      <a:lnTo>
                        <a:pt x="850" y="292"/>
                      </a:lnTo>
                      <a:lnTo>
                        <a:pt x="861" y="298"/>
                      </a:lnTo>
                      <a:lnTo>
                        <a:pt x="877" y="314"/>
                      </a:lnTo>
                      <a:lnTo>
                        <a:pt x="888" y="330"/>
                      </a:lnTo>
                      <a:lnTo>
                        <a:pt x="904" y="335"/>
                      </a:lnTo>
                      <a:lnTo>
                        <a:pt x="919" y="345"/>
                      </a:lnTo>
                      <a:lnTo>
                        <a:pt x="919" y="351"/>
                      </a:lnTo>
                      <a:lnTo>
                        <a:pt x="935" y="351"/>
                      </a:lnTo>
                      <a:lnTo>
                        <a:pt x="957" y="356"/>
                      </a:lnTo>
                      <a:lnTo>
                        <a:pt x="978" y="361"/>
                      </a:lnTo>
                      <a:lnTo>
                        <a:pt x="1036" y="361"/>
                      </a:lnTo>
                      <a:lnTo>
                        <a:pt x="1089" y="367"/>
                      </a:lnTo>
                      <a:lnTo>
                        <a:pt x="1116" y="367"/>
                      </a:lnTo>
                      <a:lnTo>
                        <a:pt x="1137" y="367"/>
                      </a:lnTo>
                      <a:lnTo>
                        <a:pt x="1143" y="372"/>
                      </a:lnTo>
                      <a:lnTo>
                        <a:pt x="1143" y="377"/>
                      </a:lnTo>
                      <a:lnTo>
                        <a:pt x="1143" y="383"/>
                      </a:lnTo>
                      <a:lnTo>
                        <a:pt x="1143" y="388"/>
                      </a:lnTo>
                      <a:lnTo>
                        <a:pt x="1143" y="393"/>
                      </a:lnTo>
                      <a:lnTo>
                        <a:pt x="1143" y="399"/>
                      </a:lnTo>
                      <a:lnTo>
                        <a:pt x="1143" y="404"/>
                      </a:lnTo>
                      <a:lnTo>
                        <a:pt x="1143" y="409"/>
                      </a:lnTo>
                      <a:lnTo>
                        <a:pt x="1143" y="415"/>
                      </a:lnTo>
                      <a:lnTo>
                        <a:pt x="1148" y="420"/>
                      </a:lnTo>
                      <a:lnTo>
                        <a:pt x="1153" y="420"/>
                      </a:lnTo>
                      <a:lnTo>
                        <a:pt x="1159" y="425"/>
                      </a:lnTo>
                      <a:lnTo>
                        <a:pt x="1159" y="431"/>
                      </a:lnTo>
                      <a:lnTo>
                        <a:pt x="1164" y="441"/>
                      </a:lnTo>
                      <a:lnTo>
                        <a:pt x="1169" y="441"/>
                      </a:lnTo>
                      <a:lnTo>
                        <a:pt x="1164" y="446"/>
                      </a:lnTo>
                      <a:lnTo>
                        <a:pt x="1159" y="457"/>
                      </a:lnTo>
                      <a:lnTo>
                        <a:pt x="1159" y="462"/>
                      </a:lnTo>
                      <a:lnTo>
                        <a:pt x="1159" y="473"/>
                      </a:lnTo>
                      <a:lnTo>
                        <a:pt x="1159" y="478"/>
                      </a:lnTo>
                      <a:lnTo>
                        <a:pt x="1153" y="478"/>
                      </a:lnTo>
                      <a:lnTo>
                        <a:pt x="1153" y="489"/>
                      </a:lnTo>
                      <a:lnTo>
                        <a:pt x="1153" y="494"/>
                      </a:lnTo>
                      <a:lnTo>
                        <a:pt x="1153" y="500"/>
                      </a:lnTo>
                      <a:lnTo>
                        <a:pt x="1153" y="510"/>
                      </a:lnTo>
                      <a:lnTo>
                        <a:pt x="1153" y="516"/>
                      </a:lnTo>
                      <a:lnTo>
                        <a:pt x="1148" y="521"/>
                      </a:lnTo>
                      <a:lnTo>
                        <a:pt x="1143" y="521"/>
                      </a:lnTo>
                      <a:lnTo>
                        <a:pt x="1143" y="531"/>
                      </a:lnTo>
                      <a:lnTo>
                        <a:pt x="1143" y="537"/>
                      </a:lnTo>
                      <a:lnTo>
                        <a:pt x="1143" y="542"/>
                      </a:lnTo>
                      <a:lnTo>
                        <a:pt x="1153" y="553"/>
                      </a:lnTo>
                      <a:lnTo>
                        <a:pt x="1164" y="558"/>
                      </a:lnTo>
                      <a:lnTo>
                        <a:pt x="1180" y="569"/>
                      </a:lnTo>
                      <a:lnTo>
                        <a:pt x="1185" y="569"/>
                      </a:lnTo>
                      <a:lnTo>
                        <a:pt x="1185" y="595"/>
                      </a:lnTo>
                      <a:lnTo>
                        <a:pt x="1185" y="622"/>
                      </a:lnTo>
                      <a:lnTo>
                        <a:pt x="1185" y="643"/>
                      </a:lnTo>
                      <a:lnTo>
                        <a:pt x="1190" y="670"/>
                      </a:lnTo>
                      <a:lnTo>
                        <a:pt x="1190" y="712"/>
                      </a:lnTo>
                      <a:lnTo>
                        <a:pt x="1185" y="717"/>
                      </a:lnTo>
                      <a:lnTo>
                        <a:pt x="1180" y="728"/>
                      </a:lnTo>
                      <a:lnTo>
                        <a:pt x="1201" y="739"/>
                      </a:lnTo>
                      <a:lnTo>
                        <a:pt x="1206" y="739"/>
                      </a:lnTo>
                      <a:lnTo>
                        <a:pt x="1212" y="739"/>
                      </a:lnTo>
                      <a:lnTo>
                        <a:pt x="1217" y="744"/>
                      </a:lnTo>
                      <a:lnTo>
                        <a:pt x="1222" y="744"/>
                      </a:lnTo>
                      <a:lnTo>
                        <a:pt x="1222" y="755"/>
                      </a:lnTo>
                      <a:lnTo>
                        <a:pt x="1233" y="765"/>
                      </a:lnTo>
                      <a:lnTo>
                        <a:pt x="1238" y="771"/>
                      </a:lnTo>
                      <a:lnTo>
                        <a:pt x="1244" y="776"/>
                      </a:lnTo>
                      <a:lnTo>
                        <a:pt x="1249" y="781"/>
                      </a:lnTo>
                      <a:lnTo>
                        <a:pt x="1259" y="787"/>
                      </a:lnTo>
                      <a:lnTo>
                        <a:pt x="1265" y="792"/>
                      </a:lnTo>
                      <a:lnTo>
                        <a:pt x="1270" y="792"/>
                      </a:lnTo>
                      <a:lnTo>
                        <a:pt x="1265" y="802"/>
                      </a:lnTo>
                      <a:lnTo>
                        <a:pt x="1265" y="808"/>
                      </a:lnTo>
                      <a:lnTo>
                        <a:pt x="1259" y="813"/>
                      </a:lnTo>
                      <a:lnTo>
                        <a:pt x="1254" y="813"/>
                      </a:lnTo>
                      <a:lnTo>
                        <a:pt x="1249" y="824"/>
                      </a:lnTo>
                      <a:lnTo>
                        <a:pt x="1254" y="824"/>
                      </a:lnTo>
                      <a:lnTo>
                        <a:pt x="1259" y="840"/>
                      </a:lnTo>
                      <a:lnTo>
                        <a:pt x="1259" y="845"/>
                      </a:lnTo>
                      <a:lnTo>
                        <a:pt x="1254" y="856"/>
                      </a:lnTo>
                      <a:lnTo>
                        <a:pt x="1249" y="861"/>
                      </a:lnTo>
                      <a:lnTo>
                        <a:pt x="1244" y="850"/>
                      </a:lnTo>
                      <a:lnTo>
                        <a:pt x="1238" y="850"/>
                      </a:lnTo>
                      <a:lnTo>
                        <a:pt x="1238" y="861"/>
                      </a:lnTo>
                      <a:lnTo>
                        <a:pt x="1238" y="866"/>
                      </a:lnTo>
                      <a:lnTo>
                        <a:pt x="1233" y="887"/>
                      </a:lnTo>
                      <a:lnTo>
                        <a:pt x="1222" y="903"/>
                      </a:lnTo>
                      <a:lnTo>
                        <a:pt x="1222" y="919"/>
                      </a:lnTo>
                      <a:lnTo>
                        <a:pt x="1217" y="925"/>
                      </a:lnTo>
                      <a:lnTo>
                        <a:pt x="1212" y="925"/>
                      </a:lnTo>
                      <a:lnTo>
                        <a:pt x="1212" y="930"/>
                      </a:lnTo>
                      <a:lnTo>
                        <a:pt x="1212" y="935"/>
                      </a:lnTo>
                      <a:lnTo>
                        <a:pt x="1217" y="935"/>
                      </a:lnTo>
                      <a:lnTo>
                        <a:pt x="1217" y="930"/>
                      </a:lnTo>
                      <a:lnTo>
                        <a:pt x="1217" y="925"/>
                      </a:lnTo>
                      <a:lnTo>
                        <a:pt x="1222" y="925"/>
                      </a:lnTo>
                      <a:lnTo>
                        <a:pt x="1228" y="930"/>
                      </a:lnTo>
                      <a:lnTo>
                        <a:pt x="1222" y="930"/>
                      </a:lnTo>
                      <a:lnTo>
                        <a:pt x="1222" y="935"/>
                      </a:lnTo>
                      <a:lnTo>
                        <a:pt x="1228" y="935"/>
                      </a:lnTo>
                      <a:lnTo>
                        <a:pt x="1233" y="935"/>
                      </a:lnTo>
                      <a:lnTo>
                        <a:pt x="1233" y="941"/>
                      </a:lnTo>
                      <a:lnTo>
                        <a:pt x="1233" y="946"/>
                      </a:lnTo>
                      <a:lnTo>
                        <a:pt x="1228" y="946"/>
                      </a:lnTo>
                      <a:lnTo>
                        <a:pt x="1233" y="946"/>
                      </a:lnTo>
                      <a:lnTo>
                        <a:pt x="1233" y="951"/>
                      </a:lnTo>
                      <a:lnTo>
                        <a:pt x="1238" y="951"/>
                      </a:lnTo>
                      <a:lnTo>
                        <a:pt x="1233" y="951"/>
                      </a:lnTo>
                      <a:lnTo>
                        <a:pt x="1233" y="957"/>
                      </a:lnTo>
                      <a:lnTo>
                        <a:pt x="1238" y="957"/>
                      </a:lnTo>
                      <a:lnTo>
                        <a:pt x="1244" y="957"/>
                      </a:lnTo>
                      <a:lnTo>
                        <a:pt x="1244" y="962"/>
                      </a:lnTo>
                      <a:lnTo>
                        <a:pt x="1238" y="962"/>
                      </a:lnTo>
                      <a:lnTo>
                        <a:pt x="1148" y="1010"/>
                      </a:lnTo>
                      <a:lnTo>
                        <a:pt x="994" y="1137"/>
                      </a:lnTo>
                      <a:lnTo>
                        <a:pt x="983" y="1132"/>
                      </a:lnTo>
                      <a:lnTo>
                        <a:pt x="983" y="1015"/>
                      </a:lnTo>
                      <a:lnTo>
                        <a:pt x="946" y="1031"/>
                      </a:lnTo>
                      <a:lnTo>
                        <a:pt x="904" y="941"/>
                      </a:lnTo>
                      <a:lnTo>
                        <a:pt x="898" y="930"/>
                      </a:lnTo>
                      <a:lnTo>
                        <a:pt x="856" y="898"/>
                      </a:lnTo>
                      <a:lnTo>
                        <a:pt x="834" y="872"/>
                      </a:lnTo>
                      <a:lnTo>
                        <a:pt x="829" y="856"/>
                      </a:lnTo>
                      <a:lnTo>
                        <a:pt x="813" y="850"/>
                      </a:lnTo>
                      <a:lnTo>
                        <a:pt x="787" y="866"/>
                      </a:lnTo>
                      <a:lnTo>
                        <a:pt x="760" y="877"/>
                      </a:lnTo>
                      <a:lnTo>
                        <a:pt x="755" y="882"/>
                      </a:lnTo>
                      <a:lnTo>
                        <a:pt x="585" y="856"/>
                      </a:lnTo>
                      <a:lnTo>
                        <a:pt x="579" y="856"/>
                      </a:lnTo>
                      <a:lnTo>
                        <a:pt x="457" y="877"/>
                      </a:lnTo>
                      <a:lnTo>
                        <a:pt x="425" y="877"/>
                      </a:lnTo>
                      <a:lnTo>
                        <a:pt x="388" y="877"/>
                      </a:lnTo>
                      <a:lnTo>
                        <a:pt x="287" y="744"/>
                      </a:lnTo>
                      <a:lnTo>
                        <a:pt x="271" y="723"/>
                      </a:lnTo>
                      <a:lnTo>
                        <a:pt x="271" y="696"/>
                      </a:lnTo>
                      <a:lnTo>
                        <a:pt x="229" y="659"/>
                      </a:lnTo>
                      <a:lnTo>
                        <a:pt x="128" y="558"/>
                      </a:lnTo>
                      <a:lnTo>
                        <a:pt x="96" y="537"/>
                      </a:lnTo>
                      <a:lnTo>
                        <a:pt x="64" y="516"/>
                      </a:lnTo>
                      <a:lnTo>
                        <a:pt x="37" y="505"/>
                      </a:lnTo>
                      <a:lnTo>
                        <a:pt x="0" y="478"/>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59" name="Freeform 13"/>
                <p:cNvSpPr>
                  <a:spLocks noEditPoints="1"/>
                </p:cNvSpPr>
                <p:nvPr/>
              </p:nvSpPr>
              <p:spPr bwMode="gray">
                <a:xfrm>
                  <a:off x="2177423" y="3552873"/>
                  <a:ext cx="1763209" cy="1033189"/>
                </a:xfrm>
                <a:custGeom>
                  <a:avLst/>
                  <a:gdLst/>
                  <a:ahLst/>
                  <a:cxnLst>
                    <a:cxn ang="0">
                      <a:pos x="701" y="685"/>
                    </a:cxn>
                    <a:cxn ang="0">
                      <a:pos x="723" y="664"/>
                    </a:cxn>
                    <a:cxn ang="0">
                      <a:pos x="739" y="606"/>
                    </a:cxn>
                    <a:cxn ang="0">
                      <a:pos x="760" y="547"/>
                    </a:cxn>
                    <a:cxn ang="0">
                      <a:pos x="749" y="484"/>
                    </a:cxn>
                    <a:cxn ang="0">
                      <a:pos x="723" y="436"/>
                    </a:cxn>
                    <a:cxn ang="0">
                      <a:pos x="680" y="425"/>
                    </a:cxn>
                    <a:cxn ang="0">
                      <a:pos x="627" y="404"/>
                    </a:cxn>
                    <a:cxn ang="0">
                      <a:pos x="595" y="414"/>
                    </a:cxn>
                    <a:cxn ang="0">
                      <a:pos x="558" y="414"/>
                    </a:cxn>
                    <a:cxn ang="0">
                      <a:pos x="568" y="388"/>
                    </a:cxn>
                    <a:cxn ang="0">
                      <a:pos x="521" y="383"/>
                    </a:cxn>
                    <a:cxn ang="0">
                      <a:pos x="494" y="361"/>
                    </a:cxn>
                    <a:cxn ang="0">
                      <a:pos x="468" y="367"/>
                    </a:cxn>
                    <a:cxn ang="0">
                      <a:pos x="425" y="377"/>
                    </a:cxn>
                    <a:cxn ang="0">
                      <a:pos x="388" y="377"/>
                    </a:cxn>
                    <a:cxn ang="0">
                      <a:pos x="345" y="404"/>
                    </a:cxn>
                    <a:cxn ang="0">
                      <a:pos x="287" y="425"/>
                    </a:cxn>
                    <a:cxn ang="0">
                      <a:pos x="239" y="420"/>
                    </a:cxn>
                    <a:cxn ang="0">
                      <a:pos x="202" y="420"/>
                    </a:cxn>
                    <a:cxn ang="0">
                      <a:pos x="175" y="430"/>
                    </a:cxn>
                    <a:cxn ang="0">
                      <a:pos x="149" y="409"/>
                    </a:cxn>
                    <a:cxn ang="0">
                      <a:pos x="127" y="393"/>
                    </a:cxn>
                    <a:cxn ang="0">
                      <a:pos x="122" y="377"/>
                    </a:cxn>
                    <a:cxn ang="0">
                      <a:pos x="127" y="356"/>
                    </a:cxn>
                    <a:cxn ang="0">
                      <a:pos x="175" y="377"/>
                    </a:cxn>
                    <a:cxn ang="0">
                      <a:pos x="138" y="197"/>
                    </a:cxn>
                    <a:cxn ang="0">
                      <a:pos x="27" y="133"/>
                    </a:cxn>
                    <a:cxn ang="0">
                      <a:pos x="11" y="58"/>
                    </a:cxn>
                    <a:cxn ang="0">
                      <a:pos x="21" y="21"/>
                    </a:cxn>
                    <a:cxn ang="0">
                      <a:pos x="175" y="80"/>
                    </a:cxn>
                    <a:cxn ang="0">
                      <a:pos x="303" y="149"/>
                    </a:cxn>
                    <a:cxn ang="0">
                      <a:pos x="361" y="133"/>
                    </a:cxn>
                    <a:cxn ang="0">
                      <a:pos x="510" y="74"/>
                    </a:cxn>
                    <a:cxn ang="0">
                      <a:pos x="547" y="53"/>
                    </a:cxn>
                    <a:cxn ang="0">
                      <a:pos x="632" y="69"/>
                    </a:cxn>
                    <a:cxn ang="0">
                      <a:pos x="627" y="90"/>
                    </a:cxn>
                    <a:cxn ang="0">
                      <a:pos x="675" y="96"/>
                    </a:cxn>
                    <a:cxn ang="0">
                      <a:pos x="728" y="117"/>
                    </a:cxn>
                    <a:cxn ang="0">
                      <a:pos x="754" y="74"/>
                    </a:cxn>
                    <a:cxn ang="0">
                      <a:pos x="855" y="37"/>
                    </a:cxn>
                    <a:cxn ang="0">
                      <a:pos x="903" y="21"/>
                    </a:cxn>
                    <a:cxn ang="0">
                      <a:pos x="935" y="43"/>
                    </a:cxn>
                    <a:cxn ang="0">
                      <a:pos x="924" y="106"/>
                    </a:cxn>
                    <a:cxn ang="0">
                      <a:pos x="999" y="117"/>
                    </a:cxn>
                    <a:cxn ang="0">
                      <a:pos x="1036" y="170"/>
                    </a:cxn>
                    <a:cxn ang="0">
                      <a:pos x="1020" y="260"/>
                    </a:cxn>
                    <a:cxn ang="0">
                      <a:pos x="1015" y="399"/>
                    </a:cxn>
                    <a:cxn ang="0">
                      <a:pos x="1047" y="542"/>
                    </a:cxn>
                    <a:cxn ang="0">
                      <a:pos x="1158" y="632"/>
                    </a:cxn>
                    <a:cxn ang="0">
                      <a:pos x="1153" y="680"/>
                    </a:cxn>
                    <a:cxn ang="0">
                      <a:pos x="1110" y="659"/>
                    </a:cxn>
                    <a:cxn ang="0">
                      <a:pos x="1084" y="643"/>
                    </a:cxn>
                    <a:cxn ang="0">
                      <a:pos x="1084" y="616"/>
                    </a:cxn>
                    <a:cxn ang="0">
                      <a:pos x="951" y="600"/>
                    </a:cxn>
                    <a:cxn ang="0">
                      <a:pos x="834" y="606"/>
                    </a:cxn>
                    <a:cxn ang="0">
                      <a:pos x="797" y="654"/>
                    </a:cxn>
                  </a:cxnLst>
                  <a:rect l="0" t="0" r="r" b="b"/>
                  <a:pathLst>
                    <a:path w="1169" h="685">
                      <a:moveTo>
                        <a:pt x="675" y="675"/>
                      </a:moveTo>
                      <a:lnTo>
                        <a:pt x="680" y="669"/>
                      </a:lnTo>
                      <a:lnTo>
                        <a:pt x="685" y="664"/>
                      </a:lnTo>
                      <a:lnTo>
                        <a:pt x="685" y="669"/>
                      </a:lnTo>
                      <a:lnTo>
                        <a:pt x="680" y="675"/>
                      </a:lnTo>
                      <a:lnTo>
                        <a:pt x="675" y="675"/>
                      </a:lnTo>
                      <a:close/>
                      <a:moveTo>
                        <a:pt x="701" y="685"/>
                      </a:moveTo>
                      <a:lnTo>
                        <a:pt x="701" y="680"/>
                      </a:lnTo>
                      <a:lnTo>
                        <a:pt x="707" y="675"/>
                      </a:lnTo>
                      <a:lnTo>
                        <a:pt x="707" y="669"/>
                      </a:lnTo>
                      <a:lnTo>
                        <a:pt x="712" y="669"/>
                      </a:lnTo>
                      <a:lnTo>
                        <a:pt x="717" y="669"/>
                      </a:lnTo>
                      <a:lnTo>
                        <a:pt x="723" y="669"/>
                      </a:lnTo>
                      <a:lnTo>
                        <a:pt x="723" y="664"/>
                      </a:lnTo>
                      <a:lnTo>
                        <a:pt x="723" y="654"/>
                      </a:lnTo>
                      <a:lnTo>
                        <a:pt x="717" y="648"/>
                      </a:lnTo>
                      <a:lnTo>
                        <a:pt x="723" y="638"/>
                      </a:lnTo>
                      <a:lnTo>
                        <a:pt x="728" y="622"/>
                      </a:lnTo>
                      <a:lnTo>
                        <a:pt x="733" y="616"/>
                      </a:lnTo>
                      <a:lnTo>
                        <a:pt x="733" y="611"/>
                      </a:lnTo>
                      <a:lnTo>
                        <a:pt x="739" y="606"/>
                      </a:lnTo>
                      <a:lnTo>
                        <a:pt x="749" y="590"/>
                      </a:lnTo>
                      <a:lnTo>
                        <a:pt x="754" y="574"/>
                      </a:lnTo>
                      <a:lnTo>
                        <a:pt x="754" y="569"/>
                      </a:lnTo>
                      <a:lnTo>
                        <a:pt x="754" y="563"/>
                      </a:lnTo>
                      <a:lnTo>
                        <a:pt x="760" y="558"/>
                      </a:lnTo>
                      <a:lnTo>
                        <a:pt x="760" y="553"/>
                      </a:lnTo>
                      <a:lnTo>
                        <a:pt x="760" y="547"/>
                      </a:lnTo>
                      <a:lnTo>
                        <a:pt x="754" y="537"/>
                      </a:lnTo>
                      <a:lnTo>
                        <a:pt x="754" y="526"/>
                      </a:lnTo>
                      <a:lnTo>
                        <a:pt x="754" y="521"/>
                      </a:lnTo>
                      <a:lnTo>
                        <a:pt x="754" y="515"/>
                      </a:lnTo>
                      <a:lnTo>
                        <a:pt x="754" y="499"/>
                      </a:lnTo>
                      <a:lnTo>
                        <a:pt x="749" y="489"/>
                      </a:lnTo>
                      <a:lnTo>
                        <a:pt x="749" y="484"/>
                      </a:lnTo>
                      <a:lnTo>
                        <a:pt x="749" y="478"/>
                      </a:lnTo>
                      <a:lnTo>
                        <a:pt x="749" y="473"/>
                      </a:lnTo>
                      <a:lnTo>
                        <a:pt x="749" y="468"/>
                      </a:lnTo>
                      <a:lnTo>
                        <a:pt x="744" y="457"/>
                      </a:lnTo>
                      <a:lnTo>
                        <a:pt x="739" y="446"/>
                      </a:lnTo>
                      <a:lnTo>
                        <a:pt x="733" y="441"/>
                      </a:lnTo>
                      <a:lnTo>
                        <a:pt x="723" y="436"/>
                      </a:lnTo>
                      <a:lnTo>
                        <a:pt x="717" y="430"/>
                      </a:lnTo>
                      <a:lnTo>
                        <a:pt x="707" y="425"/>
                      </a:lnTo>
                      <a:lnTo>
                        <a:pt x="701" y="425"/>
                      </a:lnTo>
                      <a:lnTo>
                        <a:pt x="696" y="430"/>
                      </a:lnTo>
                      <a:lnTo>
                        <a:pt x="691" y="430"/>
                      </a:lnTo>
                      <a:lnTo>
                        <a:pt x="685" y="430"/>
                      </a:lnTo>
                      <a:lnTo>
                        <a:pt x="680" y="425"/>
                      </a:lnTo>
                      <a:lnTo>
                        <a:pt x="664" y="420"/>
                      </a:lnTo>
                      <a:lnTo>
                        <a:pt x="653" y="414"/>
                      </a:lnTo>
                      <a:lnTo>
                        <a:pt x="653" y="409"/>
                      </a:lnTo>
                      <a:lnTo>
                        <a:pt x="643" y="404"/>
                      </a:lnTo>
                      <a:lnTo>
                        <a:pt x="638" y="404"/>
                      </a:lnTo>
                      <a:lnTo>
                        <a:pt x="632" y="404"/>
                      </a:lnTo>
                      <a:lnTo>
                        <a:pt x="627" y="404"/>
                      </a:lnTo>
                      <a:lnTo>
                        <a:pt x="622" y="409"/>
                      </a:lnTo>
                      <a:lnTo>
                        <a:pt x="616" y="414"/>
                      </a:lnTo>
                      <a:lnTo>
                        <a:pt x="606" y="414"/>
                      </a:lnTo>
                      <a:lnTo>
                        <a:pt x="600" y="414"/>
                      </a:lnTo>
                      <a:lnTo>
                        <a:pt x="600" y="409"/>
                      </a:lnTo>
                      <a:lnTo>
                        <a:pt x="595" y="409"/>
                      </a:lnTo>
                      <a:lnTo>
                        <a:pt x="595" y="414"/>
                      </a:lnTo>
                      <a:lnTo>
                        <a:pt x="590" y="414"/>
                      </a:lnTo>
                      <a:lnTo>
                        <a:pt x="584" y="414"/>
                      </a:lnTo>
                      <a:lnTo>
                        <a:pt x="579" y="409"/>
                      </a:lnTo>
                      <a:lnTo>
                        <a:pt x="574" y="404"/>
                      </a:lnTo>
                      <a:lnTo>
                        <a:pt x="568" y="409"/>
                      </a:lnTo>
                      <a:lnTo>
                        <a:pt x="563" y="414"/>
                      </a:lnTo>
                      <a:lnTo>
                        <a:pt x="558" y="414"/>
                      </a:lnTo>
                      <a:lnTo>
                        <a:pt x="553" y="414"/>
                      </a:lnTo>
                      <a:lnTo>
                        <a:pt x="553" y="409"/>
                      </a:lnTo>
                      <a:lnTo>
                        <a:pt x="558" y="404"/>
                      </a:lnTo>
                      <a:lnTo>
                        <a:pt x="563" y="404"/>
                      </a:lnTo>
                      <a:lnTo>
                        <a:pt x="568" y="399"/>
                      </a:lnTo>
                      <a:lnTo>
                        <a:pt x="568" y="393"/>
                      </a:lnTo>
                      <a:lnTo>
                        <a:pt x="568" y="388"/>
                      </a:lnTo>
                      <a:lnTo>
                        <a:pt x="568" y="383"/>
                      </a:lnTo>
                      <a:lnTo>
                        <a:pt x="558" y="383"/>
                      </a:lnTo>
                      <a:lnTo>
                        <a:pt x="553" y="383"/>
                      </a:lnTo>
                      <a:lnTo>
                        <a:pt x="542" y="377"/>
                      </a:lnTo>
                      <a:lnTo>
                        <a:pt x="537" y="383"/>
                      </a:lnTo>
                      <a:lnTo>
                        <a:pt x="526" y="383"/>
                      </a:lnTo>
                      <a:lnTo>
                        <a:pt x="521" y="383"/>
                      </a:lnTo>
                      <a:lnTo>
                        <a:pt x="521" y="377"/>
                      </a:lnTo>
                      <a:lnTo>
                        <a:pt x="515" y="372"/>
                      </a:lnTo>
                      <a:lnTo>
                        <a:pt x="510" y="372"/>
                      </a:lnTo>
                      <a:lnTo>
                        <a:pt x="505" y="367"/>
                      </a:lnTo>
                      <a:lnTo>
                        <a:pt x="499" y="367"/>
                      </a:lnTo>
                      <a:lnTo>
                        <a:pt x="494" y="367"/>
                      </a:lnTo>
                      <a:lnTo>
                        <a:pt x="494" y="361"/>
                      </a:lnTo>
                      <a:lnTo>
                        <a:pt x="489" y="367"/>
                      </a:lnTo>
                      <a:lnTo>
                        <a:pt x="483" y="367"/>
                      </a:lnTo>
                      <a:lnTo>
                        <a:pt x="478" y="367"/>
                      </a:lnTo>
                      <a:lnTo>
                        <a:pt x="478" y="361"/>
                      </a:lnTo>
                      <a:lnTo>
                        <a:pt x="473" y="361"/>
                      </a:lnTo>
                      <a:lnTo>
                        <a:pt x="468" y="361"/>
                      </a:lnTo>
                      <a:lnTo>
                        <a:pt x="468" y="367"/>
                      </a:lnTo>
                      <a:lnTo>
                        <a:pt x="462" y="372"/>
                      </a:lnTo>
                      <a:lnTo>
                        <a:pt x="457" y="372"/>
                      </a:lnTo>
                      <a:lnTo>
                        <a:pt x="452" y="372"/>
                      </a:lnTo>
                      <a:lnTo>
                        <a:pt x="452" y="367"/>
                      </a:lnTo>
                      <a:lnTo>
                        <a:pt x="446" y="367"/>
                      </a:lnTo>
                      <a:lnTo>
                        <a:pt x="436" y="377"/>
                      </a:lnTo>
                      <a:lnTo>
                        <a:pt x="425" y="377"/>
                      </a:lnTo>
                      <a:lnTo>
                        <a:pt x="420" y="377"/>
                      </a:lnTo>
                      <a:lnTo>
                        <a:pt x="414" y="377"/>
                      </a:lnTo>
                      <a:lnTo>
                        <a:pt x="409" y="377"/>
                      </a:lnTo>
                      <a:lnTo>
                        <a:pt x="404" y="383"/>
                      </a:lnTo>
                      <a:lnTo>
                        <a:pt x="398" y="383"/>
                      </a:lnTo>
                      <a:lnTo>
                        <a:pt x="393" y="377"/>
                      </a:lnTo>
                      <a:lnTo>
                        <a:pt x="388" y="377"/>
                      </a:lnTo>
                      <a:lnTo>
                        <a:pt x="383" y="377"/>
                      </a:lnTo>
                      <a:lnTo>
                        <a:pt x="377" y="383"/>
                      </a:lnTo>
                      <a:lnTo>
                        <a:pt x="372" y="388"/>
                      </a:lnTo>
                      <a:lnTo>
                        <a:pt x="361" y="388"/>
                      </a:lnTo>
                      <a:lnTo>
                        <a:pt x="361" y="393"/>
                      </a:lnTo>
                      <a:lnTo>
                        <a:pt x="351" y="399"/>
                      </a:lnTo>
                      <a:lnTo>
                        <a:pt x="345" y="404"/>
                      </a:lnTo>
                      <a:lnTo>
                        <a:pt x="329" y="409"/>
                      </a:lnTo>
                      <a:lnTo>
                        <a:pt x="319" y="414"/>
                      </a:lnTo>
                      <a:lnTo>
                        <a:pt x="313" y="420"/>
                      </a:lnTo>
                      <a:lnTo>
                        <a:pt x="303" y="420"/>
                      </a:lnTo>
                      <a:lnTo>
                        <a:pt x="298" y="425"/>
                      </a:lnTo>
                      <a:lnTo>
                        <a:pt x="292" y="425"/>
                      </a:lnTo>
                      <a:lnTo>
                        <a:pt x="287" y="425"/>
                      </a:lnTo>
                      <a:lnTo>
                        <a:pt x="276" y="430"/>
                      </a:lnTo>
                      <a:lnTo>
                        <a:pt x="266" y="430"/>
                      </a:lnTo>
                      <a:lnTo>
                        <a:pt x="260" y="430"/>
                      </a:lnTo>
                      <a:lnTo>
                        <a:pt x="260" y="425"/>
                      </a:lnTo>
                      <a:lnTo>
                        <a:pt x="255" y="420"/>
                      </a:lnTo>
                      <a:lnTo>
                        <a:pt x="250" y="420"/>
                      </a:lnTo>
                      <a:lnTo>
                        <a:pt x="239" y="420"/>
                      </a:lnTo>
                      <a:lnTo>
                        <a:pt x="234" y="420"/>
                      </a:lnTo>
                      <a:lnTo>
                        <a:pt x="228" y="420"/>
                      </a:lnTo>
                      <a:lnTo>
                        <a:pt x="223" y="420"/>
                      </a:lnTo>
                      <a:lnTo>
                        <a:pt x="218" y="420"/>
                      </a:lnTo>
                      <a:lnTo>
                        <a:pt x="212" y="420"/>
                      </a:lnTo>
                      <a:lnTo>
                        <a:pt x="207" y="420"/>
                      </a:lnTo>
                      <a:lnTo>
                        <a:pt x="202" y="420"/>
                      </a:lnTo>
                      <a:lnTo>
                        <a:pt x="197" y="414"/>
                      </a:lnTo>
                      <a:lnTo>
                        <a:pt x="191" y="414"/>
                      </a:lnTo>
                      <a:lnTo>
                        <a:pt x="186" y="420"/>
                      </a:lnTo>
                      <a:lnTo>
                        <a:pt x="181" y="425"/>
                      </a:lnTo>
                      <a:lnTo>
                        <a:pt x="181" y="430"/>
                      </a:lnTo>
                      <a:lnTo>
                        <a:pt x="175" y="436"/>
                      </a:lnTo>
                      <a:lnTo>
                        <a:pt x="175" y="430"/>
                      </a:lnTo>
                      <a:lnTo>
                        <a:pt x="170" y="430"/>
                      </a:lnTo>
                      <a:lnTo>
                        <a:pt x="165" y="430"/>
                      </a:lnTo>
                      <a:lnTo>
                        <a:pt x="165" y="425"/>
                      </a:lnTo>
                      <a:lnTo>
                        <a:pt x="159" y="420"/>
                      </a:lnTo>
                      <a:lnTo>
                        <a:pt x="154" y="420"/>
                      </a:lnTo>
                      <a:lnTo>
                        <a:pt x="154" y="414"/>
                      </a:lnTo>
                      <a:lnTo>
                        <a:pt x="149" y="409"/>
                      </a:lnTo>
                      <a:lnTo>
                        <a:pt x="149" y="404"/>
                      </a:lnTo>
                      <a:lnTo>
                        <a:pt x="149" y="399"/>
                      </a:lnTo>
                      <a:lnTo>
                        <a:pt x="143" y="399"/>
                      </a:lnTo>
                      <a:lnTo>
                        <a:pt x="138" y="399"/>
                      </a:lnTo>
                      <a:lnTo>
                        <a:pt x="133" y="399"/>
                      </a:lnTo>
                      <a:lnTo>
                        <a:pt x="127" y="399"/>
                      </a:lnTo>
                      <a:lnTo>
                        <a:pt x="127" y="393"/>
                      </a:lnTo>
                      <a:lnTo>
                        <a:pt x="122" y="393"/>
                      </a:lnTo>
                      <a:lnTo>
                        <a:pt x="122" y="388"/>
                      </a:lnTo>
                      <a:lnTo>
                        <a:pt x="127" y="388"/>
                      </a:lnTo>
                      <a:lnTo>
                        <a:pt x="133" y="388"/>
                      </a:lnTo>
                      <a:lnTo>
                        <a:pt x="127" y="383"/>
                      </a:lnTo>
                      <a:lnTo>
                        <a:pt x="122" y="383"/>
                      </a:lnTo>
                      <a:lnTo>
                        <a:pt x="122" y="377"/>
                      </a:lnTo>
                      <a:lnTo>
                        <a:pt x="127" y="377"/>
                      </a:lnTo>
                      <a:lnTo>
                        <a:pt x="122" y="372"/>
                      </a:lnTo>
                      <a:lnTo>
                        <a:pt x="117" y="372"/>
                      </a:lnTo>
                      <a:lnTo>
                        <a:pt x="117" y="367"/>
                      </a:lnTo>
                      <a:lnTo>
                        <a:pt x="122" y="367"/>
                      </a:lnTo>
                      <a:lnTo>
                        <a:pt x="122" y="361"/>
                      </a:lnTo>
                      <a:lnTo>
                        <a:pt x="127" y="356"/>
                      </a:lnTo>
                      <a:lnTo>
                        <a:pt x="133" y="351"/>
                      </a:lnTo>
                      <a:lnTo>
                        <a:pt x="143" y="356"/>
                      </a:lnTo>
                      <a:lnTo>
                        <a:pt x="149" y="356"/>
                      </a:lnTo>
                      <a:lnTo>
                        <a:pt x="149" y="361"/>
                      </a:lnTo>
                      <a:lnTo>
                        <a:pt x="149" y="367"/>
                      </a:lnTo>
                      <a:lnTo>
                        <a:pt x="154" y="372"/>
                      </a:lnTo>
                      <a:lnTo>
                        <a:pt x="175" y="377"/>
                      </a:lnTo>
                      <a:lnTo>
                        <a:pt x="191" y="367"/>
                      </a:lnTo>
                      <a:lnTo>
                        <a:pt x="186" y="351"/>
                      </a:lnTo>
                      <a:lnTo>
                        <a:pt x="181" y="324"/>
                      </a:lnTo>
                      <a:lnTo>
                        <a:pt x="165" y="292"/>
                      </a:lnTo>
                      <a:lnTo>
                        <a:pt x="159" y="223"/>
                      </a:lnTo>
                      <a:lnTo>
                        <a:pt x="149" y="223"/>
                      </a:lnTo>
                      <a:lnTo>
                        <a:pt x="138" y="197"/>
                      </a:lnTo>
                      <a:lnTo>
                        <a:pt x="133" y="159"/>
                      </a:lnTo>
                      <a:lnTo>
                        <a:pt x="122" y="149"/>
                      </a:lnTo>
                      <a:lnTo>
                        <a:pt x="112" y="138"/>
                      </a:lnTo>
                      <a:lnTo>
                        <a:pt x="101" y="143"/>
                      </a:lnTo>
                      <a:lnTo>
                        <a:pt x="64" y="128"/>
                      </a:lnTo>
                      <a:lnTo>
                        <a:pt x="37" y="106"/>
                      </a:lnTo>
                      <a:lnTo>
                        <a:pt x="27" y="133"/>
                      </a:lnTo>
                      <a:lnTo>
                        <a:pt x="5" y="112"/>
                      </a:lnTo>
                      <a:lnTo>
                        <a:pt x="0" y="101"/>
                      </a:lnTo>
                      <a:lnTo>
                        <a:pt x="0" y="96"/>
                      </a:lnTo>
                      <a:lnTo>
                        <a:pt x="5" y="96"/>
                      </a:lnTo>
                      <a:lnTo>
                        <a:pt x="0" y="80"/>
                      </a:lnTo>
                      <a:lnTo>
                        <a:pt x="0" y="64"/>
                      </a:lnTo>
                      <a:lnTo>
                        <a:pt x="11" y="58"/>
                      </a:lnTo>
                      <a:lnTo>
                        <a:pt x="16" y="53"/>
                      </a:lnTo>
                      <a:lnTo>
                        <a:pt x="21" y="58"/>
                      </a:lnTo>
                      <a:lnTo>
                        <a:pt x="21" y="53"/>
                      </a:lnTo>
                      <a:lnTo>
                        <a:pt x="11" y="43"/>
                      </a:lnTo>
                      <a:lnTo>
                        <a:pt x="16" y="37"/>
                      </a:lnTo>
                      <a:lnTo>
                        <a:pt x="16" y="21"/>
                      </a:lnTo>
                      <a:lnTo>
                        <a:pt x="21" y="21"/>
                      </a:lnTo>
                      <a:lnTo>
                        <a:pt x="21" y="11"/>
                      </a:lnTo>
                      <a:lnTo>
                        <a:pt x="48" y="27"/>
                      </a:lnTo>
                      <a:lnTo>
                        <a:pt x="74" y="37"/>
                      </a:lnTo>
                      <a:lnTo>
                        <a:pt x="101" y="48"/>
                      </a:lnTo>
                      <a:lnTo>
                        <a:pt x="106" y="43"/>
                      </a:lnTo>
                      <a:lnTo>
                        <a:pt x="143" y="64"/>
                      </a:lnTo>
                      <a:lnTo>
                        <a:pt x="175" y="80"/>
                      </a:lnTo>
                      <a:lnTo>
                        <a:pt x="223" y="101"/>
                      </a:lnTo>
                      <a:lnTo>
                        <a:pt x="239" y="106"/>
                      </a:lnTo>
                      <a:lnTo>
                        <a:pt x="250" y="112"/>
                      </a:lnTo>
                      <a:lnTo>
                        <a:pt x="255" y="117"/>
                      </a:lnTo>
                      <a:lnTo>
                        <a:pt x="271" y="128"/>
                      </a:lnTo>
                      <a:lnTo>
                        <a:pt x="287" y="138"/>
                      </a:lnTo>
                      <a:lnTo>
                        <a:pt x="303" y="149"/>
                      </a:lnTo>
                      <a:lnTo>
                        <a:pt x="303" y="138"/>
                      </a:lnTo>
                      <a:lnTo>
                        <a:pt x="303" y="128"/>
                      </a:lnTo>
                      <a:lnTo>
                        <a:pt x="313" y="128"/>
                      </a:lnTo>
                      <a:lnTo>
                        <a:pt x="329" y="133"/>
                      </a:lnTo>
                      <a:lnTo>
                        <a:pt x="345" y="133"/>
                      </a:lnTo>
                      <a:lnTo>
                        <a:pt x="351" y="133"/>
                      </a:lnTo>
                      <a:lnTo>
                        <a:pt x="361" y="133"/>
                      </a:lnTo>
                      <a:lnTo>
                        <a:pt x="372" y="133"/>
                      </a:lnTo>
                      <a:lnTo>
                        <a:pt x="383" y="133"/>
                      </a:lnTo>
                      <a:lnTo>
                        <a:pt x="393" y="122"/>
                      </a:lnTo>
                      <a:lnTo>
                        <a:pt x="414" y="106"/>
                      </a:lnTo>
                      <a:lnTo>
                        <a:pt x="483" y="80"/>
                      </a:lnTo>
                      <a:lnTo>
                        <a:pt x="494" y="80"/>
                      </a:lnTo>
                      <a:lnTo>
                        <a:pt x="510" y="74"/>
                      </a:lnTo>
                      <a:lnTo>
                        <a:pt x="515" y="74"/>
                      </a:lnTo>
                      <a:lnTo>
                        <a:pt x="521" y="69"/>
                      </a:lnTo>
                      <a:lnTo>
                        <a:pt x="531" y="64"/>
                      </a:lnTo>
                      <a:lnTo>
                        <a:pt x="531" y="58"/>
                      </a:lnTo>
                      <a:lnTo>
                        <a:pt x="537" y="48"/>
                      </a:lnTo>
                      <a:lnTo>
                        <a:pt x="542" y="48"/>
                      </a:lnTo>
                      <a:lnTo>
                        <a:pt x="547" y="53"/>
                      </a:lnTo>
                      <a:lnTo>
                        <a:pt x="558" y="48"/>
                      </a:lnTo>
                      <a:lnTo>
                        <a:pt x="568" y="48"/>
                      </a:lnTo>
                      <a:lnTo>
                        <a:pt x="574" y="48"/>
                      </a:lnTo>
                      <a:lnTo>
                        <a:pt x="595" y="53"/>
                      </a:lnTo>
                      <a:lnTo>
                        <a:pt x="611" y="58"/>
                      </a:lnTo>
                      <a:lnTo>
                        <a:pt x="622" y="64"/>
                      </a:lnTo>
                      <a:lnTo>
                        <a:pt x="632" y="69"/>
                      </a:lnTo>
                      <a:lnTo>
                        <a:pt x="632" y="74"/>
                      </a:lnTo>
                      <a:lnTo>
                        <a:pt x="632" y="80"/>
                      </a:lnTo>
                      <a:lnTo>
                        <a:pt x="627" y="80"/>
                      </a:lnTo>
                      <a:lnTo>
                        <a:pt x="627" y="85"/>
                      </a:lnTo>
                      <a:lnTo>
                        <a:pt x="627" y="90"/>
                      </a:lnTo>
                      <a:lnTo>
                        <a:pt x="622" y="90"/>
                      </a:lnTo>
                      <a:lnTo>
                        <a:pt x="627" y="90"/>
                      </a:lnTo>
                      <a:lnTo>
                        <a:pt x="638" y="96"/>
                      </a:lnTo>
                      <a:lnTo>
                        <a:pt x="643" y="96"/>
                      </a:lnTo>
                      <a:lnTo>
                        <a:pt x="648" y="101"/>
                      </a:lnTo>
                      <a:lnTo>
                        <a:pt x="664" y="106"/>
                      </a:lnTo>
                      <a:lnTo>
                        <a:pt x="664" y="101"/>
                      </a:lnTo>
                      <a:lnTo>
                        <a:pt x="669" y="96"/>
                      </a:lnTo>
                      <a:lnTo>
                        <a:pt x="675" y="96"/>
                      </a:lnTo>
                      <a:lnTo>
                        <a:pt x="680" y="101"/>
                      </a:lnTo>
                      <a:lnTo>
                        <a:pt x="685" y="106"/>
                      </a:lnTo>
                      <a:lnTo>
                        <a:pt x="691" y="117"/>
                      </a:lnTo>
                      <a:lnTo>
                        <a:pt x="701" y="122"/>
                      </a:lnTo>
                      <a:lnTo>
                        <a:pt x="712" y="122"/>
                      </a:lnTo>
                      <a:lnTo>
                        <a:pt x="723" y="122"/>
                      </a:lnTo>
                      <a:lnTo>
                        <a:pt x="728" y="117"/>
                      </a:lnTo>
                      <a:lnTo>
                        <a:pt x="728" y="106"/>
                      </a:lnTo>
                      <a:lnTo>
                        <a:pt x="728" y="96"/>
                      </a:lnTo>
                      <a:lnTo>
                        <a:pt x="733" y="90"/>
                      </a:lnTo>
                      <a:lnTo>
                        <a:pt x="744" y="74"/>
                      </a:lnTo>
                      <a:lnTo>
                        <a:pt x="744" y="80"/>
                      </a:lnTo>
                      <a:lnTo>
                        <a:pt x="749" y="80"/>
                      </a:lnTo>
                      <a:lnTo>
                        <a:pt x="754" y="74"/>
                      </a:lnTo>
                      <a:lnTo>
                        <a:pt x="765" y="32"/>
                      </a:lnTo>
                      <a:lnTo>
                        <a:pt x="770" y="37"/>
                      </a:lnTo>
                      <a:lnTo>
                        <a:pt x="781" y="21"/>
                      </a:lnTo>
                      <a:lnTo>
                        <a:pt x="786" y="27"/>
                      </a:lnTo>
                      <a:lnTo>
                        <a:pt x="839" y="37"/>
                      </a:lnTo>
                      <a:lnTo>
                        <a:pt x="845" y="37"/>
                      </a:lnTo>
                      <a:lnTo>
                        <a:pt x="855" y="37"/>
                      </a:lnTo>
                      <a:lnTo>
                        <a:pt x="855" y="32"/>
                      </a:lnTo>
                      <a:lnTo>
                        <a:pt x="855" y="27"/>
                      </a:lnTo>
                      <a:lnTo>
                        <a:pt x="882" y="11"/>
                      </a:lnTo>
                      <a:lnTo>
                        <a:pt x="893" y="0"/>
                      </a:lnTo>
                      <a:lnTo>
                        <a:pt x="893" y="11"/>
                      </a:lnTo>
                      <a:lnTo>
                        <a:pt x="898" y="21"/>
                      </a:lnTo>
                      <a:lnTo>
                        <a:pt x="903" y="21"/>
                      </a:lnTo>
                      <a:lnTo>
                        <a:pt x="914" y="27"/>
                      </a:lnTo>
                      <a:lnTo>
                        <a:pt x="914" y="32"/>
                      </a:lnTo>
                      <a:lnTo>
                        <a:pt x="919" y="37"/>
                      </a:lnTo>
                      <a:lnTo>
                        <a:pt x="924" y="32"/>
                      </a:lnTo>
                      <a:lnTo>
                        <a:pt x="924" y="27"/>
                      </a:lnTo>
                      <a:lnTo>
                        <a:pt x="935" y="27"/>
                      </a:lnTo>
                      <a:lnTo>
                        <a:pt x="935" y="43"/>
                      </a:lnTo>
                      <a:lnTo>
                        <a:pt x="935" y="48"/>
                      </a:lnTo>
                      <a:lnTo>
                        <a:pt x="930" y="58"/>
                      </a:lnTo>
                      <a:lnTo>
                        <a:pt x="930" y="69"/>
                      </a:lnTo>
                      <a:lnTo>
                        <a:pt x="930" y="80"/>
                      </a:lnTo>
                      <a:lnTo>
                        <a:pt x="930" y="85"/>
                      </a:lnTo>
                      <a:lnTo>
                        <a:pt x="930" y="90"/>
                      </a:lnTo>
                      <a:lnTo>
                        <a:pt x="924" y="106"/>
                      </a:lnTo>
                      <a:lnTo>
                        <a:pt x="940" y="112"/>
                      </a:lnTo>
                      <a:lnTo>
                        <a:pt x="956" y="122"/>
                      </a:lnTo>
                      <a:lnTo>
                        <a:pt x="972" y="138"/>
                      </a:lnTo>
                      <a:lnTo>
                        <a:pt x="978" y="143"/>
                      </a:lnTo>
                      <a:lnTo>
                        <a:pt x="988" y="143"/>
                      </a:lnTo>
                      <a:lnTo>
                        <a:pt x="994" y="128"/>
                      </a:lnTo>
                      <a:lnTo>
                        <a:pt x="999" y="117"/>
                      </a:lnTo>
                      <a:lnTo>
                        <a:pt x="1004" y="117"/>
                      </a:lnTo>
                      <a:lnTo>
                        <a:pt x="1004" y="112"/>
                      </a:lnTo>
                      <a:lnTo>
                        <a:pt x="1009" y="112"/>
                      </a:lnTo>
                      <a:lnTo>
                        <a:pt x="1015" y="122"/>
                      </a:lnTo>
                      <a:lnTo>
                        <a:pt x="1015" y="128"/>
                      </a:lnTo>
                      <a:lnTo>
                        <a:pt x="1036" y="138"/>
                      </a:lnTo>
                      <a:lnTo>
                        <a:pt x="1036" y="170"/>
                      </a:lnTo>
                      <a:lnTo>
                        <a:pt x="1031" y="186"/>
                      </a:lnTo>
                      <a:lnTo>
                        <a:pt x="1025" y="197"/>
                      </a:lnTo>
                      <a:lnTo>
                        <a:pt x="1025" y="207"/>
                      </a:lnTo>
                      <a:lnTo>
                        <a:pt x="1025" y="213"/>
                      </a:lnTo>
                      <a:lnTo>
                        <a:pt x="1031" y="228"/>
                      </a:lnTo>
                      <a:lnTo>
                        <a:pt x="1025" y="244"/>
                      </a:lnTo>
                      <a:lnTo>
                        <a:pt x="1020" y="260"/>
                      </a:lnTo>
                      <a:lnTo>
                        <a:pt x="1031" y="266"/>
                      </a:lnTo>
                      <a:lnTo>
                        <a:pt x="1036" y="282"/>
                      </a:lnTo>
                      <a:lnTo>
                        <a:pt x="1036" y="292"/>
                      </a:lnTo>
                      <a:lnTo>
                        <a:pt x="1036" y="324"/>
                      </a:lnTo>
                      <a:lnTo>
                        <a:pt x="1031" y="335"/>
                      </a:lnTo>
                      <a:lnTo>
                        <a:pt x="1020" y="388"/>
                      </a:lnTo>
                      <a:lnTo>
                        <a:pt x="1015" y="399"/>
                      </a:lnTo>
                      <a:lnTo>
                        <a:pt x="1004" y="425"/>
                      </a:lnTo>
                      <a:lnTo>
                        <a:pt x="1004" y="441"/>
                      </a:lnTo>
                      <a:lnTo>
                        <a:pt x="1009" y="457"/>
                      </a:lnTo>
                      <a:lnTo>
                        <a:pt x="1020" y="478"/>
                      </a:lnTo>
                      <a:lnTo>
                        <a:pt x="1025" y="505"/>
                      </a:lnTo>
                      <a:lnTo>
                        <a:pt x="1031" y="521"/>
                      </a:lnTo>
                      <a:lnTo>
                        <a:pt x="1047" y="542"/>
                      </a:lnTo>
                      <a:lnTo>
                        <a:pt x="1063" y="553"/>
                      </a:lnTo>
                      <a:lnTo>
                        <a:pt x="1084" y="569"/>
                      </a:lnTo>
                      <a:lnTo>
                        <a:pt x="1116" y="579"/>
                      </a:lnTo>
                      <a:lnTo>
                        <a:pt x="1132" y="590"/>
                      </a:lnTo>
                      <a:lnTo>
                        <a:pt x="1158" y="600"/>
                      </a:lnTo>
                      <a:lnTo>
                        <a:pt x="1158" y="611"/>
                      </a:lnTo>
                      <a:lnTo>
                        <a:pt x="1158" y="632"/>
                      </a:lnTo>
                      <a:lnTo>
                        <a:pt x="1164" y="648"/>
                      </a:lnTo>
                      <a:lnTo>
                        <a:pt x="1169" y="659"/>
                      </a:lnTo>
                      <a:lnTo>
                        <a:pt x="1169" y="664"/>
                      </a:lnTo>
                      <a:lnTo>
                        <a:pt x="1169" y="675"/>
                      </a:lnTo>
                      <a:lnTo>
                        <a:pt x="1169" y="680"/>
                      </a:lnTo>
                      <a:lnTo>
                        <a:pt x="1164" y="680"/>
                      </a:lnTo>
                      <a:lnTo>
                        <a:pt x="1153" y="680"/>
                      </a:lnTo>
                      <a:lnTo>
                        <a:pt x="1153" y="675"/>
                      </a:lnTo>
                      <a:lnTo>
                        <a:pt x="1137" y="675"/>
                      </a:lnTo>
                      <a:lnTo>
                        <a:pt x="1132" y="675"/>
                      </a:lnTo>
                      <a:lnTo>
                        <a:pt x="1126" y="669"/>
                      </a:lnTo>
                      <a:lnTo>
                        <a:pt x="1121" y="669"/>
                      </a:lnTo>
                      <a:lnTo>
                        <a:pt x="1116" y="664"/>
                      </a:lnTo>
                      <a:lnTo>
                        <a:pt x="1110" y="659"/>
                      </a:lnTo>
                      <a:lnTo>
                        <a:pt x="1110" y="654"/>
                      </a:lnTo>
                      <a:lnTo>
                        <a:pt x="1105" y="654"/>
                      </a:lnTo>
                      <a:lnTo>
                        <a:pt x="1105" y="648"/>
                      </a:lnTo>
                      <a:lnTo>
                        <a:pt x="1100" y="648"/>
                      </a:lnTo>
                      <a:lnTo>
                        <a:pt x="1094" y="648"/>
                      </a:lnTo>
                      <a:lnTo>
                        <a:pt x="1089" y="648"/>
                      </a:lnTo>
                      <a:lnTo>
                        <a:pt x="1084" y="643"/>
                      </a:lnTo>
                      <a:lnTo>
                        <a:pt x="1084" y="638"/>
                      </a:lnTo>
                      <a:lnTo>
                        <a:pt x="1089" y="638"/>
                      </a:lnTo>
                      <a:lnTo>
                        <a:pt x="1089" y="632"/>
                      </a:lnTo>
                      <a:lnTo>
                        <a:pt x="1089" y="627"/>
                      </a:lnTo>
                      <a:lnTo>
                        <a:pt x="1089" y="622"/>
                      </a:lnTo>
                      <a:lnTo>
                        <a:pt x="1089" y="616"/>
                      </a:lnTo>
                      <a:lnTo>
                        <a:pt x="1084" y="616"/>
                      </a:lnTo>
                      <a:lnTo>
                        <a:pt x="1068" y="611"/>
                      </a:lnTo>
                      <a:lnTo>
                        <a:pt x="1057" y="606"/>
                      </a:lnTo>
                      <a:lnTo>
                        <a:pt x="1047" y="584"/>
                      </a:lnTo>
                      <a:lnTo>
                        <a:pt x="1009" y="611"/>
                      </a:lnTo>
                      <a:lnTo>
                        <a:pt x="994" y="606"/>
                      </a:lnTo>
                      <a:lnTo>
                        <a:pt x="978" y="600"/>
                      </a:lnTo>
                      <a:lnTo>
                        <a:pt x="951" y="600"/>
                      </a:lnTo>
                      <a:lnTo>
                        <a:pt x="919" y="611"/>
                      </a:lnTo>
                      <a:lnTo>
                        <a:pt x="903" y="606"/>
                      </a:lnTo>
                      <a:lnTo>
                        <a:pt x="893" y="611"/>
                      </a:lnTo>
                      <a:lnTo>
                        <a:pt x="866" y="611"/>
                      </a:lnTo>
                      <a:lnTo>
                        <a:pt x="850" y="606"/>
                      </a:lnTo>
                      <a:lnTo>
                        <a:pt x="845" y="611"/>
                      </a:lnTo>
                      <a:lnTo>
                        <a:pt x="834" y="606"/>
                      </a:lnTo>
                      <a:lnTo>
                        <a:pt x="829" y="616"/>
                      </a:lnTo>
                      <a:lnTo>
                        <a:pt x="818" y="627"/>
                      </a:lnTo>
                      <a:lnTo>
                        <a:pt x="802" y="638"/>
                      </a:lnTo>
                      <a:lnTo>
                        <a:pt x="786" y="643"/>
                      </a:lnTo>
                      <a:lnTo>
                        <a:pt x="786" y="648"/>
                      </a:lnTo>
                      <a:lnTo>
                        <a:pt x="797" y="648"/>
                      </a:lnTo>
                      <a:lnTo>
                        <a:pt x="797" y="654"/>
                      </a:lnTo>
                      <a:lnTo>
                        <a:pt x="776" y="664"/>
                      </a:lnTo>
                      <a:lnTo>
                        <a:pt x="760" y="675"/>
                      </a:lnTo>
                      <a:lnTo>
                        <a:pt x="728" y="680"/>
                      </a:lnTo>
                      <a:lnTo>
                        <a:pt x="712" y="669"/>
                      </a:lnTo>
                      <a:lnTo>
                        <a:pt x="707" y="685"/>
                      </a:lnTo>
                      <a:lnTo>
                        <a:pt x="701" y="685"/>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0" name="Freeform 14"/>
                <p:cNvSpPr>
                  <a:spLocks/>
                </p:cNvSpPr>
                <p:nvPr/>
              </p:nvSpPr>
              <p:spPr bwMode="gray">
                <a:xfrm>
                  <a:off x="2105024" y="2703697"/>
                  <a:ext cx="1666677" cy="1073913"/>
                </a:xfrm>
                <a:custGeom>
                  <a:avLst/>
                  <a:gdLst/>
                  <a:ahLst/>
                  <a:cxnLst>
                    <a:cxn ang="0">
                      <a:pos x="64" y="430"/>
                    </a:cxn>
                    <a:cxn ang="0">
                      <a:pos x="90" y="335"/>
                    </a:cxn>
                    <a:cxn ang="0">
                      <a:pos x="186" y="202"/>
                    </a:cxn>
                    <a:cxn ang="0">
                      <a:pos x="218" y="170"/>
                    </a:cxn>
                    <a:cxn ang="0">
                      <a:pos x="245" y="175"/>
                    </a:cxn>
                    <a:cxn ang="0">
                      <a:pos x="260" y="202"/>
                    </a:cxn>
                    <a:cxn ang="0">
                      <a:pos x="271" y="239"/>
                    </a:cxn>
                    <a:cxn ang="0">
                      <a:pos x="282" y="276"/>
                    </a:cxn>
                    <a:cxn ang="0">
                      <a:pos x="298" y="303"/>
                    </a:cxn>
                    <a:cxn ang="0">
                      <a:pos x="356" y="303"/>
                    </a:cxn>
                    <a:cxn ang="0">
                      <a:pos x="372" y="255"/>
                    </a:cxn>
                    <a:cxn ang="0">
                      <a:pos x="367" y="164"/>
                    </a:cxn>
                    <a:cxn ang="0">
                      <a:pos x="388" y="170"/>
                    </a:cxn>
                    <a:cxn ang="0">
                      <a:pos x="452" y="149"/>
                    </a:cxn>
                    <a:cxn ang="0">
                      <a:pos x="478" y="111"/>
                    </a:cxn>
                    <a:cxn ang="0">
                      <a:pos x="537" y="101"/>
                    </a:cxn>
                    <a:cxn ang="0">
                      <a:pos x="622" y="53"/>
                    </a:cxn>
                    <a:cxn ang="0">
                      <a:pos x="659" y="16"/>
                    </a:cxn>
                    <a:cxn ang="0">
                      <a:pos x="686" y="21"/>
                    </a:cxn>
                    <a:cxn ang="0">
                      <a:pos x="717" y="26"/>
                    </a:cxn>
                    <a:cxn ang="0">
                      <a:pos x="744" y="37"/>
                    </a:cxn>
                    <a:cxn ang="0">
                      <a:pos x="744" y="74"/>
                    </a:cxn>
                    <a:cxn ang="0">
                      <a:pos x="781" y="69"/>
                    </a:cxn>
                    <a:cxn ang="0">
                      <a:pos x="802" y="58"/>
                    </a:cxn>
                    <a:cxn ang="0">
                      <a:pos x="834" y="48"/>
                    </a:cxn>
                    <a:cxn ang="0">
                      <a:pos x="877" y="37"/>
                    </a:cxn>
                    <a:cxn ang="0">
                      <a:pos x="887" y="95"/>
                    </a:cxn>
                    <a:cxn ang="0">
                      <a:pos x="903" y="101"/>
                    </a:cxn>
                    <a:cxn ang="0">
                      <a:pos x="914" y="101"/>
                    </a:cxn>
                    <a:cxn ang="0">
                      <a:pos x="930" y="101"/>
                    </a:cxn>
                    <a:cxn ang="0">
                      <a:pos x="935" y="117"/>
                    </a:cxn>
                    <a:cxn ang="0">
                      <a:pos x="957" y="111"/>
                    </a:cxn>
                    <a:cxn ang="0">
                      <a:pos x="972" y="117"/>
                    </a:cxn>
                    <a:cxn ang="0">
                      <a:pos x="994" y="127"/>
                    </a:cxn>
                    <a:cxn ang="0">
                      <a:pos x="1010" y="143"/>
                    </a:cxn>
                    <a:cxn ang="0">
                      <a:pos x="1015" y="175"/>
                    </a:cxn>
                    <a:cxn ang="0">
                      <a:pos x="1047" y="186"/>
                    </a:cxn>
                    <a:cxn ang="0">
                      <a:pos x="1068" y="218"/>
                    </a:cxn>
                    <a:cxn ang="0">
                      <a:pos x="1073" y="234"/>
                    </a:cxn>
                    <a:cxn ang="0">
                      <a:pos x="1095" y="260"/>
                    </a:cxn>
                    <a:cxn ang="0">
                      <a:pos x="1095" y="287"/>
                    </a:cxn>
                    <a:cxn ang="0">
                      <a:pos x="1095" y="340"/>
                    </a:cxn>
                    <a:cxn ang="0">
                      <a:pos x="1073" y="404"/>
                    </a:cxn>
                    <a:cxn ang="0">
                      <a:pos x="1057" y="489"/>
                    </a:cxn>
                    <a:cxn ang="0">
                      <a:pos x="999" y="505"/>
                    </a:cxn>
                    <a:cxn ang="0">
                      <a:pos x="951" y="510"/>
                    </a:cxn>
                    <a:cxn ang="0">
                      <a:pos x="903" y="590"/>
                    </a:cxn>
                    <a:cxn ang="0">
                      <a:pos x="813" y="595"/>
                    </a:cxn>
                    <a:cxn ang="0">
                      <a:pos x="776" y="680"/>
                    </a:cxn>
                    <a:cxn ang="0">
                      <a:pos x="717" y="659"/>
                    </a:cxn>
                    <a:cxn ang="0">
                      <a:pos x="675" y="653"/>
                    </a:cxn>
                    <a:cxn ang="0">
                      <a:pos x="643" y="616"/>
                    </a:cxn>
                    <a:cxn ang="0">
                      <a:pos x="579" y="627"/>
                    </a:cxn>
                    <a:cxn ang="0">
                      <a:pos x="431" y="696"/>
                    </a:cxn>
                    <a:cxn ang="0">
                      <a:pos x="351" y="701"/>
                    </a:cxn>
                    <a:cxn ang="0">
                      <a:pos x="223" y="643"/>
                    </a:cxn>
                  </a:cxnLst>
                  <a:rect l="0" t="0" r="r" b="b"/>
                  <a:pathLst>
                    <a:path w="1105" h="712">
                      <a:moveTo>
                        <a:pt x="69" y="574"/>
                      </a:moveTo>
                      <a:lnTo>
                        <a:pt x="48" y="558"/>
                      </a:lnTo>
                      <a:lnTo>
                        <a:pt x="43" y="558"/>
                      </a:lnTo>
                      <a:lnTo>
                        <a:pt x="27" y="547"/>
                      </a:lnTo>
                      <a:lnTo>
                        <a:pt x="21" y="536"/>
                      </a:lnTo>
                      <a:lnTo>
                        <a:pt x="0" y="520"/>
                      </a:lnTo>
                      <a:lnTo>
                        <a:pt x="27" y="478"/>
                      </a:lnTo>
                      <a:lnTo>
                        <a:pt x="64" y="430"/>
                      </a:lnTo>
                      <a:lnTo>
                        <a:pt x="75" y="430"/>
                      </a:lnTo>
                      <a:lnTo>
                        <a:pt x="85" y="425"/>
                      </a:lnTo>
                      <a:lnTo>
                        <a:pt x="96" y="414"/>
                      </a:lnTo>
                      <a:lnTo>
                        <a:pt x="106" y="398"/>
                      </a:lnTo>
                      <a:lnTo>
                        <a:pt x="106" y="388"/>
                      </a:lnTo>
                      <a:lnTo>
                        <a:pt x="96" y="372"/>
                      </a:lnTo>
                      <a:lnTo>
                        <a:pt x="80" y="356"/>
                      </a:lnTo>
                      <a:lnTo>
                        <a:pt x="90" y="335"/>
                      </a:lnTo>
                      <a:lnTo>
                        <a:pt x="101" y="308"/>
                      </a:lnTo>
                      <a:lnTo>
                        <a:pt x="106" y="297"/>
                      </a:lnTo>
                      <a:lnTo>
                        <a:pt x="122" y="260"/>
                      </a:lnTo>
                      <a:lnTo>
                        <a:pt x="128" y="255"/>
                      </a:lnTo>
                      <a:lnTo>
                        <a:pt x="165" y="255"/>
                      </a:lnTo>
                      <a:lnTo>
                        <a:pt x="186" y="228"/>
                      </a:lnTo>
                      <a:lnTo>
                        <a:pt x="191" y="223"/>
                      </a:lnTo>
                      <a:lnTo>
                        <a:pt x="186" y="202"/>
                      </a:lnTo>
                      <a:lnTo>
                        <a:pt x="197" y="196"/>
                      </a:lnTo>
                      <a:lnTo>
                        <a:pt x="197" y="186"/>
                      </a:lnTo>
                      <a:lnTo>
                        <a:pt x="197" y="180"/>
                      </a:lnTo>
                      <a:lnTo>
                        <a:pt x="202" y="180"/>
                      </a:lnTo>
                      <a:lnTo>
                        <a:pt x="207" y="180"/>
                      </a:lnTo>
                      <a:lnTo>
                        <a:pt x="213" y="180"/>
                      </a:lnTo>
                      <a:lnTo>
                        <a:pt x="213" y="175"/>
                      </a:lnTo>
                      <a:lnTo>
                        <a:pt x="218" y="170"/>
                      </a:lnTo>
                      <a:lnTo>
                        <a:pt x="223" y="170"/>
                      </a:lnTo>
                      <a:lnTo>
                        <a:pt x="229" y="164"/>
                      </a:lnTo>
                      <a:lnTo>
                        <a:pt x="234" y="164"/>
                      </a:lnTo>
                      <a:lnTo>
                        <a:pt x="234" y="159"/>
                      </a:lnTo>
                      <a:lnTo>
                        <a:pt x="239" y="164"/>
                      </a:lnTo>
                      <a:lnTo>
                        <a:pt x="245" y="164"/>
                      </a:lnTo>
                      <a:lnTo>
                        <a:pt x="245" y="170"/>
                      </a:lnTo>
                      <a:lnTo>
                        <a:pt x="245" y="175"/>
                      </a:lnTo>
                      <a:lnTo>
                        <a:pt x="250" y="175"/>
                      </a:lnTo>
                      <a:lnTo>
                        <a:pt x="250" y="180"/>
                      </a:lnTo>
                      <a:lnTo>
                        <a:pt x="255" y="180"/>
                      </a:lnTo>
                      <a:lnTo>
                        <a:pt x="255" y="186"/>
                      </a:lnTo>
                      <a:lnTo>
                        <a:pt x="255" y="191"/>
                      </a:lnTo>
                      <a:lnTo>
                        <a:pt x="255" y="196"/>
                      </a:lnTo>
                      <a:lnTo>
                        <a:pt x="260" y="196"/>
                      </a:lnTo>
                      <a:lnTo>
                        <a:pt x="260" y="202"/>
                      </a:lnTo>
                      <a:lnTo>
                        <a:pt x="266" y="207"/>
                      </a:lnTo>
                      <a:lnTo>
                        <a:pt x="266" y="212"/>
                      </a:lnTo>
                      <a:lnTo>
                        <a:pt x="271" y="212"/>
                      </a:lnTo>
                      <a:lnTo>
                        <a:pt x="271" y="218"/>
                      </a:lnTo>
                      <a:lnTo>
                        <a:pt x="271" y="223"/>
                      </a:lnTo>
                      <a:lnTo>
                        <a:pt x="271" y="228"/>
                      </a:lnTo>
                      <a:lnTo>
                        <a:pt x="271" y="234"/>
                      </a:lnTo>
                      <a:lnTo>
                        <a:pt x="271" y="239"/>
                      </a:lnTo>
                      <a:lnTo>
                        <a:pt x="276" y="239"/>
                      </a:lnTo>
                      <a:lnTo>
                        <a:pt x="276" y="244"/>
                      </a:lnTo>
                      <a:lnTo>
                        <a:pt x="282" y="250"/>
                      </a:lnTo>
                      <a:lnTo>
                        <a:pt x="282" y="255"/>
                      </a:lnTo>
                      <a:lnTo>
                        <a:pt x="282" y="260"/>
                      </a:lnTo>
                      <a:lnTo>
                        <a:pt x="282" y="265"/>
                      </a:lnTo>
                      <a:lnTo>
                        <a:pt x="282" y="271"/>
                      </a:lnTo>
                      <a:lnTo>
                        <a:pt x="282" y="276"/>
                      </a:lnTo>
                      <a:lnTo>
                        <a:pt x="282" y="281"/>
                      </a:lnTo>
                      <a:lnTo>
                        <a:pt x="287" y="281"/>
                      </a:lnTo>
                      <a:lnTo>
                        <a:pt x="287" y="287"/>
                      </a:lnTo>
                      <a:lnTo>
                        <a:pt x="287" y="292"/>
                      </a:lnTo>
                      <a:lnTo>
                        <a:pt x="287" y="297"/>
                      </a:lnTo>
                      <a:lnTo>
                        <a:pt x="292" y="303"/>
                      </a:lnTo>
                      <a:lnTo>
                        <a:pt x="298" y="297"/>
                      </a:lnTo>
                      <a:lnTo>
                        <a:pt x="298" y="303"/>
                      </a:lnTo>
                      <a:lnTo>
                        <a:pt x="298" y="308"/>
                      </a:lnTo>
                      <a:lnTo>
                        <a:pt x="303" y="308"/>
                      </a:lnTo>
                      <a:lnTo>
                        <a:pt x="303" y="313"/>
                      </a:lnTo>
                      <a:lnTo>
                        <a:pt x="308" y="313"/>
                      </a:lnTo>
                      <a:lnTo>
                        <a:pt x="308" y="319"/>
                      </a:lnTo>
                      <a:lnTo>
                        <a:pt x="314" y="319"/>
                      </a:lnTo>
                      <a:lnTo>
                        <a:pt x="314" y="313"/>
                      </a:lnTo>
                      <a:lnTo>
                        <a:pt x="356" y="303"/>
                      </a:lnTo>
                      <a:lnTo>
                        <a:pt x="377" y="287"/>
                      </a:lnTo>
                      <a:lnTo>
                        <a:pt x="372" y="287"/>
                      </a:lnTo>
                      <a:lnTo>
                        <a:pt x="372" y="281"/>
                      </a:lnTo>
                      <a:lnTo>
                        <a:pt x="372" y="276"/>
                      </a:lnTo>
                      <a:lnTo>
                        <a:pt x="372" y="271"/>
                      </a:lnTo>
                      <a:lnTo>
                        <a:pt x="367" y="271"/>
                      </a:lnTo>
                      <a:lnTo>
                        <a:pt x="372" y="260"/>
                      </a:lnTo>
                      <a:lnTo>
                        <a:pt x="372" y="255"/>
                      </a:lnTo>
                      <a:lnTo>
                        <a:pt x="372" y="250"/>
                      </a:lnTo>
                      <a:lnTo>
                        <a:pt x="367" y="239"/>
                      </a:lnTo>
                      <a:lnTo>
                        <a:pt x="372" y="196"/>
                      </a:lnTo>
                      <a:lnTo>
                        <a:pt x="372" y="180"/>
                      </a:lnTo>
                      <a:lnTo>
                        <a:pt x="372" y="175"/>
                      </a:lnTo>
                      <a:lnTo>
                        <a:pt x="372" y="170"/>
                      </a:lnTo>
                      <a:lnTo>
                        <a:pt x="372" y="164"/>
                      </a:lnTo>
                      <a:lnTo>
                        <a:pt x="367" y="164"/>
                      </a:lnTo>
                      <a:lnTo>
                        <a:pt x="367" y="159"/>
                      </a:lnTo>
                      <a:lnTo>
                        <a:pt x="372" y="154"/>
                      </a:lnTo>
                      <a:lnTo>
                        <a:pt x="372" y="159"/>
                      </a:lnTo>
                      <a:lnTo>
                        <a:pt x="377" y="159"/>
                      </a:lnTo>
                      <a:lnTo>
                        <a:pt x="377" y="164"/>
                      </a:lnTo>
                      <a:lnTo>
                        <a:pt x="377" y="170"/>
                      </a:lnTo>
                      <a:lnTo>
                        <a:pt x="383" y="170"/>
                      </a:lnTo>
                      <a:lnTo>
                        <a:pt x="388" y="170"/>
                      </a:lnTo>
                      <a:lnTo>
                        <a:pt x="393" y="170"/>
                      </a:lnTo>
                      <a:lnTo>
                        <a:pt x="399" y="170"/>
                      </a:lnTo>
                      <a:lnTo>
                        <a:pt x="415" y="164"/>
                      </a:lnTo>
                      <a:lnTo>
                        <a:pt x="420" y="159"/>
                      </a:lnTo>
                      <a:lnTo>
                        <a:pt x="425" y="164"/>
                      </a:lnTo>
                      <a:lnTo>
                        <a:pt x="441" y="149"/>
                      </a:lnTo>
                      <a:lnTo>
                        <a:pt x="446" y="149"/>
                      </a:lnTo>
                      <a:lnTo>
                        <a:pt x="452" y="149"/>
                      </a:lnTo>
                      <a:lnTo>
                        <a:pt x="462" y="143"/>
                      </a:lnTo>
                      <a:lnTo>
                        <a:pt x="478" y="143"/>
                      </a:lnTo>
                      <a:lnTo>
                        <a:pt x="484" y="143"/>
                      </a:lnTo>
                      <a:lnTo>
                        <a:pt x="484" y="138"/>
                      </a:lnTo>
                      <a:lnTo>
                        <a:pt x="484" y="133"/>
                      </a:lnTo>
                      <a:lnTo>
                        <a:pt x="484" y="127"/>
                      </a:lnTo>
                      <a:lnTo>
                        <a:pt x="484" y="122"/>
                      </a:lnTo>
                      <a:lnTo>
                        <a:pt x="478" y="111"/>
                      </a:lnTo>
                      <a:lnTo>
                        <a:pt x="489" y="101"/>
                      </a:lnTo>
                      <a:lnTo>
                        <a:pt x="489" y="95"/>
                      </a:lnTo>
                      <a:lnTo>
                        <a:pt x="494" y="95"/>
                      </a:lnTo>
                      <a:lnTo>
                        <a:pt x="494" y="90"/>
                      </a:lnTo>
                      <a:lnTo>
                        <a:pt x="500" y="90"/>
                      </a:lnTo>
                      <a:lnTo>
                        <a:pt x="500" y="95"/>
                      </a:lnTo>
                      <a:lnTo>
                        <a:pt x="510" y="95"/>
                      </a:lnTo>
                      <a:lnTo>
                        <a:pt x="537" y="101"/>
                      </a:lnTo>
                      <a:lnTo>
                        <a:pt x="558" y="85"/>
                      </a:lnTo>
                      <a:lnTo>
                        <a:pt x="563" y="85"/>
                      </a:lnTo>
                      <a:lnTo>
                        <a:pt x="585" y="79"/>
                      </a:lnTo>
                      <a:lnTo>
                        <a:pt x="601" y="79"/>
                      </a:lnTo>
                      <a:lnTo>
                        <a:pt x="616" y="74"/>
                      </a:lnTo>
                      <a:lnTo>
                        <a:pt x="616" y="64"/>
                      </a:lnTo>
                      <a:lnTo>
                        <a:pt x="627" y="58"/>
                      </a:lnTo>
                      <a:lnTo>
                        <a:pt x="622" y="53"/>
                      </a:lnTo>
                      <a:lnTo>
                        <a:pt x="638" y="58"/>
                      </a:lnTo>
                      <a:lnTo>
                        <a:pt x="638" y="53"/>
                      </a:lnTo>
                      <a:lnTo>
                        <a:pt x="643" y="53"/>
                      </a:lnTo>
                      <a:lnTo>
                        <a:pt x="643" y="37"/>
                      </a:lnTo>
                      <a:lnTo>
                        <a:pt x="648" y="26"/>
                      </a:lnTo>
                      <a:lnTo>
                        <a:pt x="654" y="26"/>
                      </a:lnTo>
                      <a:lnTo>
                        <a:pt x="654" y="32"/>
                      </a:lnTo>
                      <a:lnTo>
                        <a:pt x="659" y="16"/>
                      </a:lnTo>
                      <a:lnTo>
                        <a:pt x="664" y="21"/>
                      </a:lnTo>
                      <a:lnTo>
                        <a:pt x="675" y="26"/>
                      </a:lnTo>
                      <a:lnTo>
                        <a:pt x="675" y="32"/>
                      </a:lnTo>
                      <a:lnTo>
                        <a:pt x="670" y="32"/>
                      </a:lnTo>
                      <a:lnTo>
                        <a:pt x="664" y="32"/>
                      </a:lnTo>
                      <a:lnTo>
                        <a:pt x="675" y="37"/>
                      </a:lnTo>
                      <a:lnTo>
                        <a:pt x="680" y="37"/>
                      </a:lnTo>
                      <a:lnTo>
                        <a:pt x="686" y="21"/>
                      </a:lnTo>
                      <a:lnTo>
                        <a:pt x="680" y="16"/>
                      </a:lnTo>
                      <a:lnTo>
                        <a:pt x="680" y="10"/>
                      </a:lnTo>
                      <a:lnTo>
                        <a:pt x="686" y="0"/>
                      </a:lnTo>
                      <a:lnTo>
                        <a:pt x="696" y="5"/>
                      </a:lnTo>
                      <a:lnTo>
                        <a:pt x="696" y="21"/>
                      </a:lnTo>
                      <a:lnTo>
                        <a:pt x="707" y="26"/>
                      </a:lnTo>
                      <a:lnTo>
                        <a:pt x="712" y="26"/>
                      </a:lnTo>
                      <a:lnTo>
                        <a:pt x="717" y="26"/>
                      </a:lnTo>
                      <a:lnTo>
                        <a:pt x="723" y="26"/>
                      </a:lnTo>
                      <a:lnTo>
                        <a:pt x="728" y="26"/>
                      </a:lnTo>
                      <a:lnTo>
                        <a:pt x="728" y="32"/>
                      </a:lnTo>
                      <a:lnTo>
                        <a:pt x="733" y="32"/>
                      </a:lnTo>
                      <a:lnTo>
                        <a:pt x="739" y="32"/>
                      </a:lnTo>
                      <a:lnTo>
                        <a:pt x="739" y="26"/>
                      </a:lnTo>
                      <a:lnTo>
                        <a:pt x="744" y="32"/>
                      </a:lnTo>
                      <a:lnTo>
                        <a:pt x="744" y="37"/>
                      </a:lnTo>
                      <a:lnTo>
                        <a:pt x="755" y="42"/>
                      </a:lnTo>
                      <a:lnTo>
                        <a:pt x="749" y="53"/>
                      </a:lnTo>
                      <a:lnTo>
                        <a:pt x="733" y="53"/>
                      </a:lnTo>
                      <a:lnTo>
                        <a:pt x="733" y="58"/>
                      </a:lnTo>
                      <a:lnTo>
                        <a:pt x="739" y="58"/>
                      </a:lnTo>
                      <a:lnTo>
                        <a:pt x="733" y="69"/>
                      </a:lnTo>
                      <a:lnTo>
                        <a:pt x="744" y="69"/>
                      </a:lnTo>
                      <a:lnTo>
                        <a:pt x="744" y="74"/>
                      </a:lnTo>
                      <a:lnTo>
                        <a:pt x="749" y="74"/>
                      </a:lnTo>
                      <a:lnTo>
                        <a:pt x="755" y="74"/>
                      </a:lnTo>
                      <a:lnTo>
                        <a:pt x="760" y="74"/>
                      </a:lnTo>
                      <a:lnTo>
                        <a:pt x="771" y="69"/>
                      </a:lnTo>
                      <a:lnTo>
                        <a:pt x="771" y="64"/>
                      </a:lnTo>
                      <a:lnTo>
                        <a:pt x="776" y="64"/>
                      </a:lnTo>
                      <a:lnTo>
                        <a:pt x="776" y="69"/>
                      </a:lnTo>
                      <a:lnTo>
                        <a:pt x="781" y="69"/>
                      </a:lnTo>
                      <a:lnTo>
                        <a:pt x="781" y="74"/>
                      </a:lnTo>
                      <a:lnTo>
                        <a:pt x="776" y="79"/>
                      </a:lnTo>
                      <a:lnTo>
                        <a:pt x="776" y="85"/>
                      </a:lnTo>
                      <a:lnTo>
                        <a:pt x="787" y="85"/>
                      </a:lnTo>
                      <a:lnTo>
                        <a:pt x="787" y="79"/>
                      </a:lnTo>
                      <a:lnTo>
                        <a:pt x="797" y="79"/>
                      </a:lnTo>
                      <a:lnTo>
                        <a:pt x="797" y="64"/>
                      </a:lnTo>
                      <a:lnTo>
                        <a:pt x="802" y="58"/>
                      </a:lnTo>
                      <a:lnTo>
                        <a:pt x="797" y="58"/>
                      </a:lnTo>
                      <a:lnTo>
                        <a:pt x="808" y="48"/>
                      </a:lnTo>
                      <a:lnTo>
                        <a:pt x="813" y="48"/>
                      </a:lnTo>
                      <a:lnTo>
                        <a:pt x="813" y="42"/>
                      </a:lnTo>
                      <a:lnTo>
                        <a:pt x="813" y="48"/>
                      </a:lnTo>
                      <a:lnTo>
                        <a:pt x="818" y="42"/>
                      </a:lnTo>
                      <a:lnTo>
                        <a:pt x="829" y="48"/>
                      </a:lnTo>
                      <a:lnTo>
                        <a:pt x="834" y="48"/>
                      </a:lnTo>
                      <a:lnTo>
                        <a:pt x="840" y="48"/>
                      </a:lnTo>
                      <a:lnTo>
                        <a:pt x="840" y="53"/>
                      </a:lnTo>
                      <a:lnTo>
                        <a:pt x="850" y="48"/>
                      </a:lnTo>
                      <a:lnTo>
                        <a:pt x="850" y="42"/>
                      </a:lnTo>
                      <a:lnTo>
                        <a:pt x="861" y="42"/>
                      </a:lnTo>
                      <a:lnTo>
                        <a:pt x="872" y="42"/>
                      </a:lnTo>
                      <a:lnTo>
                        <a:pt x="872" y="37"/>
                      </a:lnTo>
                      <a:lnTo>
                        <a:pt x="877" y="37"/>
                      </a:lnTo>
                      <a:lnTo>
                        <a:pt x="877" y="53"/>
                      </a:lnTo>
                      <a:lnTo>
                        <a:pt x="877" y="64"/>
                      </a:lnTo>
                      <a:lnTo>
                        <a:pt x="882" y="69"/>
                      </a:lnTo>
                      <a:lnTo>
                        <a:pt x="882" y="79"/>
                      </a:lnTo>
                      <a:lnTo>
                        <a:pt x="882" y="85"/>
                      </a:lnTo>
                      <a:lnTo>
                        <a:pt x="882" y="90"/>
                      </a:lnTo>
                      <a:lnTo>
                        <a:pt x="882" y="95"/>
                      </a:lnTo>
                      <a:lnTo>
                        <a:pt x="887" y="95"/>
                      </a:lnTo>
                      <a:lnTo>
                        <a:pt x="887" y="101"/>
                      </a:lnTo>
                      <a:lnTo>
                        <a:pt x="887" y="106"/>
                      </a:lnTo>
                      <a:lnTo>
                        <a:pt x="893" y="101"/>
                      </a:lnTo>
                      <a:lnTo>
                        <a:pt x="893" y="106"/>
                      </a:lnTo>
                      <a:lnTo>
                        <a:pt x="898" y="101"/>
                      </a:lnTo>
                      <a:lnTo>
                        <a:pt x="898" y="106"/>
                      </a:lnTo>
                      <a:lnTo>
                        <a:pt x="898" y="101"/>
                      </a:lnTo>
                      <a:lnTo>
                        <a:pt x="903" y="101"/>
                      </a:lnTo>
                      <a:lnTo>
                        <a:pt x="898" y="106"/>
                      </a:lnTo>
                      <a:lnTo>
                        <a:pt x="903" y="106"/>
                      </a:lnTo>
                      <a:lnTo>
                        <a:pt x="909" y="106"/>
                      </a:lnTo>
                      <a:lnTo>
                        <a:pt x="909" y="101"/>
                      </a:lnTo>
                      <a:lnTo>
                        <a:pt x="909" y="106"/>
                      </a:lnTo>
                      <a:lnTo>
                        <a:pt x="914" y="101"/>
                      </a:lnTo>
                      <a:lnTo>
                        <a:pt x="909" y="101"/>
                      </a:lnTo>
                      <a:lnTo>
                        <a:pt x="914" y="101"/>
                      </a:lnTo>
                      <a:lnTo>
                        <a:pt x="914" y="95"/>
                      </a:lnTo>
                      <a:lnTo>
                        <a:pt x="914" y="101"/>
                      </a:lnTo>
                      <a:lnTo>
                        <a:pt x="919" y="101"/>
                      </a:lnTo>
                      <a:lnTo>
                        <a:pt x="919" y="106"/>
                      </a:lnTo>
                      <a:lnTo>
                        <a:pt x="925" y="106"/>
                      </a:lnTo>
                      <a:lnTo>
                        <a:pt x="925" y="101"/>
                      </a:lnTo>
                      <a:lnTo>
                        <a:pt x="925" y="106"/>
                      </a:lnTo>
                      <a:lnTo>
                        <a:pt x="930" y="101"/>
                      </a:lnTo>
                      <a:lnTo>
                        <a:pt x="930" y="106"/>
                      </a:lnTo>
                      <a:lnTo>
                        <a:pt x="925" y="106"/>
                      </a:lnTo>
                      <a:lnTo>
                        <a:pt x="930" y="106"/>
                      </a:lnTo>
                      <a:lnTo>
                        <a:pt x="935" y="106"/>
                      </a:lnTo>
                      <a:lnTo>
                        <a:pt x="930" y="106"/>
                      </a:lnTo>
                      <a:lnTo>
                        <a:pt x="935" y="106"/>
                      </a:lnTo>
                      <a:lnTo>
                        <a:pt x="935" y="111"/>
                      </a:lnTo>
                      <a:lnTo>
                        <a:pt x="935" y="117"/>
                      </a:lnTo>
                      <a:lnTo>
                        <a:pt x="935" y="111"/>
                      </a:lnTo>
                      <a:lnTo>
                        <a:pt x="941" y="111"/>
                      </a:lnTo>
                      <a:lnTo>
                        <a:pt x="941" y="106"/>
                      </a:lnTo>
                      <a:lnTo>
                        <a:pt x="941" y="111"/>
                      </a:lnTo>
                      <a:lnTo>
                        <a:pt x="946" y="111"/>
                      </a:lnTo>
                      <a:lnTo>
                        <a:pt x="951" y="106"/>
                      </a:lnTo>
                      <a:lnTo>
                        <a:pt x="951" y="111"/>
                      </a:lnTo>
                      <a:lnTo>
                        <a:pt x="957" y="111"/>
                      </a:lnTo>
                      <a:lnTo>
                        <a:pt x="962" y="111"/>
                      </a:lnTo>
                      <a:lnTo>
                        <a:pt x="962" y="106"/>
                      </a:lnTo>
                      <a:lnTo>
                        <a:pt x="967" y="106"/>
                      </a:lnTo>
                      <a:lnTo>
                        <a:pt x="967" y="101"/>
                      </a:lnTo>
                      <a:lnTo>
                        <a:pt x="967" y="106"/>
                      </a:lnTo>
                      <a:lnTo>
                        <a:pt x="967" y="111"/>
                      </a:lnTo>
                      <a:lnTo>
                        <a:pt x="972" y="111"/>
                      </a:lnTo>
                      <a:lnTo>
                        <a:pt x="972" y="117"/>
                      </a:lnTo>
                      <a:lnTo>
                        <a:pt x="978" y="117"/>
                      </a:lnTo>
                      <a:lnTo>
                        <a:pt x="978" y="111"/>
                      </a:lnTo>
                      <a:lnTo>
                        <a:pt x="983" y="111"/>
                      </a:lnTo>
                      <a:lnTo>
                        <a:pt x="983" y="117"/>
                      </a:lnTo>
                      <a:lnTo>
                        <a:pt x="988" y="117"/>
                      </a:lnTo>
                      <a:lnTo>
                        <a:pt x="994" y="117"/>
                      </a:lnTo>
                      <a:lnTo>
                        <a:pt x="994" y="122"/>
                      </a:lnTo>
                      <a:lnTo>
                        <a:pt x="994" y="127"/>
                      </a:lnTo>
                      <a:lnTo>
                        <a:pt x="999" y="127"/>
                      </a:lnTo>
                      <a:lnTo>
                        <a:pt x="999" y="133"/>
                      </a:lnTo>
                      <a:lnTo>
                        <a:pt x="1004" y="133"/>
                      </a:lnTo>
                      <a:lnTo>
                        <a:pt x="1010" y="133"/>
                      </a:lnTo>
                      <a:lnTo>
                        <a:pt x="1010" y="138"/>
                      </a:lnTo>
                      <a:lnTo>
                        <a:pt x="1015" y="143"/>
                      </a:lnTo>
                      <a:lnTo>
                        <a:pt x="1015" y="149"/>
                      </a:lnTo>
                      <a:lnTo>
                        <a:pt x="1010" y="143"/>
                      </a:lnTo>
                      <a:lnTo>
                        <a:pt x="1010" y="149"/>
                      </a:lnTo>
                      <a:lnTo>
                        <a:pt x="1010" y="154"/>
                      </a:lnTo>
                      <a:lnTo>
                        <a:pt x="1010" y="159"/>
                      </a:lnTo>
                      <a:lnTo>
                        <a:pt x="1010" y="164"/>
                      </a:lnTo>
                      <a:lnTo>
                        <a:pt x="1015" y="164"/>
                      </a:lnTo>
                      <a:lnTo>
                        <a:pt x="1010" y="170"/>
                      </a:lnTo>
                      <a:lnTo>
                        <a:pt x="1015" y="170"/>
                      </a:lnTo>
                      <a:lnTo>
                        <a:pt x="1015" y="175"/>
                      </a:lnTo>
                      <a:lnTo>
                        <a:pt x="1020" y="175"/>
                      </a:lnTo>
                      <a:lnTo>
                        <a:pt x="1020" y="180"/>
                      </a:lnTo>
                      <a:lnTo>
                        <a:pt x="1026" y="180"/>
                      </a:lnTo>
                      <a:lnTo>
                        <a:pt x="1031" y="180"/>
                      </a:lnTo>
                      <a:lnTo>
                        <a:pt x="1031" y="186"/>
                      </a:lnTo>
                      <a:lnTo>
                        <a:pt x="1036" y="186"/>
                      </a:lnTo>
                      <a:lnTo>
                        <a:pt x="1042" y="186"/>
                      </a:lnTo>
                      <a:lnTo>
                        <a:pt x="1047" y="186"/>
                      </a:lnTo>
                      <a:lnTo>
                        <a:pt x="1047" y="191"/>
                      </a:lnTo>
                      <a:lnTo>
                        <a:pt x="1047" y="196"/>
                      </a:lnTo>
                      <a:lnTo>
                        <a:pt x="1052" y="196"/>
                      </a:lnTo>
                      <a:lnTo>
                        <a:pt x="1057" y="196"/>
                      </a:lnTo>
                      <a:lnTo>
                        <a:pt x="1057" y="202"/>
                      </a:lnTo>
                      <a:lnTo>
                        <a:pt x="1068" y="207"/>
                      </a:lnTo>
                      <a:lnTo>
                        <a:pt x="1068" y="212"/>
                      </a:lnTo>
                      <a:lnTo>
                        <a:pt x="1068" y="218"/>
                      </a:lnTo>
                      <a:lnTo>
                        <a:pt x="1063" y="218"/>
                      </a:lnTo>
                      <a:lnTo>
                        <a:pt x="1068" y="218"/>
                      </a:lnTo>
                      <a:lnTo>
                        <a:pt x="1068" y="223"/>
                      </a:lnTo>
                      <a:lnTo>
                        <a:pt x="1073" y="223"/>
                      </a:lnTo>
                      <a:lnTo>
                        <a:pt x="1068" y="223"/>
                      </a:lnTo>
                      <a:lnTo>
                        <a:pt x="1068" y="228"/>
                      </a:lnTo>
                      <a:lnTo>
                        <a:pt x="1068" y="234"/>
                      </a:lnTo>
                      <a:lnTo>
                        <a:pt x="1073" y="234"/>
                      </a:lnTo>
                      <a:lnTo>
                        <a:pt x="1068" y="239"/>
                      </a:lnTo>
                      <a:lnTo>
                        <a:pt x="1073" y="239"/>
                      </a:lnTo>
                      <a:lnTo>
                        <a:pt x="1079" y="239"/>
                      </a:lnTo>
                      <a:lnTo>
                        <a:pt x="1079" y="244"/>
                      </a:lnTo>
                      <a:lnTo>
                        <a:pt x="1079" y="250"/>
                      </a:lnTo>
                      <a:lnTo>
                        <a:pt x="1084" y="250"/>
                      </a:lnTo>
                      <a:lnTo>
                        <a:pt x="1089" y="255"/>
                      </a:lnTo>
                      <a:lnTo>
                        <a:pt x="1095" y="260"/>
                      </a:lnTo>
                      <a:lnTo>
                        <a:pt x="1100" y="260"/>
                      </a:lnTo>
                      <a:lnTo>
                        <a:pt x="1100" y="265"/>
                      </a:lnTo>
                      <a:lnTo>
                        <a:pt x="1105" y="265"/>
                      </a:lnTo>
                      <a:lnTo>
                        <a:pt x="1105" y="271"/>
                      </a:lnTo>
                      <a:lnTo>
                        <a:pt x="1105" y="276"/>
                      </a:lnTo>
                      <a:lnTo>
                        <a:pt x="1100" y="281"/>
                      </a:lnTo>
                      <a:lnTo>
                        <a:pt x="1095" y="281"/>
                      </a:lnTo>
                      <a:lnTo>
                        <a:pt x="1095" y="287"/>
                      </a:lnTo>
                      <a:lnTo>
                        <a:pt x="1095" y="292"/>
                      </a:lnTo>
                      <a:lnTo>
                        <a:pt x="1089" y="297"/>
                      </a:lnTo>
                      <a:lnTo>
                        <a:pt x="1089" y="303"/>
                      </a:lnTo>
                      <a:lnTo>
                        <a:pt x="1084" y="308"/>
                      </a:lnTo>
                      <a:lnTo>
                        <a:pt x="1089" y="324"/>
                      </a:lnTo>
                      <a:lnTo>
                        <a:pt x="1100" y="329"/>
                      </a:lnTo>
                      <a:lnTo>
                        <a:pt x="1105" y="335"/>
                      </a:lnTo>
                      <a:lnTo>
                        <a:pt x="1095" y="340"/>
                      </a:lnTo>
                      <a:lnTo>
                        <a:pt x="1084" y="350"/>
                      </a:lnTo>
                      <a:lnTo>
                        <a:pt x="1079" y="361"/>
                      </a:lnTo>
                      <a:lnTo>
                        <a:pt x="1068" y="366"/>
                      </a:lnTo>
                      <a:lnTo>
                        <a:pt x="1073" y="372"/>
                      </a:lnTo>
                      <a:lnTo>
                        <a:pt x="1079" y="377"/>
                      </a:lnTo>
                      <a:lnTo>
                        <a:pt x="1073" y="388"/>
                      </a:lnTo>
                      <a:lnTo>
                        <a:pt x="1073" y="393"/>
                      </a:lnTo>
                      <a:lnTo>
                        <a:pt x="1073" y="404"/>
                      </a:lnTo>
                      <a:lnTo>
                        <a:pt x="1068" y="414"/>
                      </a:lnTo>
                      <a:lnTo>
                        <a:pt x="1073" y="414"/>
                      </a:lnTo>
                      <a:lnTo>
                        <a:pt x="1073" y="425"/>
                      </a:lnTo>
                      <a:lnTo>
                        <a:pt x="1084" y="430"/>
                      </a:lnTo>
                      <a:lnTo>
                        <a:pt x="1084" y="435"/>
                      </a:lnTo>
                      <a:lnTo>
                        <a:pt x="1068" y="473"/>
                      </a:lnTo>
                      <a:lnTo>
                        <a:pt x="1068" y="489"/>
                      </a:lnTo>
                      <a:lnTo>
                        <a:pt x="1057" y="489"/>
                      </a:lnTo>
                      <a:lnTo>
                        <a:pt x="1047" y="499"/>
                      </a:lnTo>
                      <a:lnTo>
                        <a:pt x="1042" y="499"/>
                      </a:lnTo>
                      <a:lnTo>
                        <a:pt x="1042" y="505"/>
                      </a:lnTo>
                      <a:lnTo>
                        <a:pt x="1036" y="510"/>
                      </a:lnTo>
                      <a:lnTo>
                        <a:pt x="1031" y="515"/>
                      </a:lnTo>
                      <a:lnTo>
                        <a:pt x="1020" y="510"/>
                      </a:lnTo>
                      <a:lnTo>
                        <a:pt x="1004" y="505"/>
                      </a:lnTo>
                      <a:lnTo>
                        <a:pt x="999" y="505"/>
                      </a:lnTo>
                      <a:lnTo>
                        <a:pt x="988" y="505"/>
                      </a:lnTo>
                      <a:lnTo>
                        <a:pt x="978" y="499"/>
                      </a:lnTo>
                      <a:lnTo>
                        <a:pt x="972" y="499"/>
                      </a:lnTo>
                      <a:lnTo>
                        <a:pt x="967" y="499"/>
                      </a:lnTo>
                      <a:lnTo>
                        <a:pt x="967" y="505"/>
                      </a:lnTo>
                      <a:lnTo>
                        <a:pt x="962" y="510"/>
                      </a:lnTo>
                      <a:lnTo>
                        <a:pt x="957" y="515"/>
                      </a:lnTo>
                      <a:lnTo>
                        <a:pt x="951" y="510"/>
                      </a:lnTo>
                      <a:lnTo>
                        <a:pt x="946" y="510"/>
                      </a:lnTo>
                      <a:lnTo>
                        <a:pt x="946" y="515"/>
                      </a:lnTo>
                      <a:lnTo>
                        <a:pt x="957" y="520"/>
                      </a:lnTo>
                      <a:lnTo>
                        <a:pt x="946" y="536"/>
                      </a:lnTo>
                      <a:lnTo>
                        <a:pt x="941" y="558"/>
                      </a:lnTo>
                      <a:lnTo>
                        <a:pt x="941" y="563"/>
                      </a:lnTo>
                      <a:lnTo>
                        <a:pt x="930" y="574"/>
                      </a:lnTo>
                      <a:lnTo>
                        <a:pt x="903" y="590"/>
                      </a:lnTo>
                      <a:lnTo>
                        <a:pt x="903" y="595"/>
                      </a:lnTo>
                      <a:lnTo>
                        <a:pt x="903" y="600"/>
                      </a:lnTo>
                      <a:lnTo>
                        <a:pt x="893" y="600"/>
                      </a:lnTo>
                      <a:lnTo>
                        <a:pt x="887" y="600"/>
                      </a:lnTo>
                      <a:lnTo>
                        <a:pt x="834" y="590"/>
                      </a:lnTo>
                      <a:lnTo>
                        <a:pt x="829" y="584"/>
                      </a:lnTo>
                      <a:lnTo>
                        <a:pt x="818" y="600"/>
                      </a:lnTo>
                      <a:lnTo>
                        <a:pt x="813" y="595"/>
                      </a:lnTo>
                      <a:lnTo>
                        <a:pt x="802" y="637"/>
                      </a:lnTo>
                      <a:lnTo>
                        <a:pt x="797" y="643"/>
                      </a:lnTo>
                      <a:lnTo>
                        <a:pt x="792" y="643"/>
                      </a:lnTo>
                      <a:lnTo>
                        <a:pt x="792" y="637"/>
                      </a:lnTo>
                      <a:lnTo>
                        <a:pt x="781" y="653"/>
                      </a:lnTo>
                      <a:lnTo>
                        <a:pt x="776" y="659"/>
                      </a:lnTo>
                      <a:lnTo>
                        <a:pt x="776" y="669"/>
                      </a:lnTo>
                      <a:lnTo>
                        <a:pt x="776" y="680"/>
                      </a:lnTo>
                      <a:lnTo>
                        <a:pt x="771" y="685"/>
                      </a:lnTo>
                      <a:lnTo>
                        <a:pt x="760" y="685"/>
                      </a:lnTo>
                      <a:lnTo>
                        <a:pt x="749" y="685"/>
                      </a:lnTo>
                      <a:lnTo>
                        <a:pt x="739" y="680"/>
                      </a:lnTo>
                      <a:lnTo>
                        <a:pt x="733" y="669"/>
                      </a:lnTo>
                      <a:lnTo>
                        <a:pt x="728" y="664"/>
                      </a:lnTo>
                      <a:lnTo>
                        <a:pt x="723" y="659"/>
                      </a:lnTo>
                      <a:lnTo>
                        <a:pt x="717" y="659"/>
                      </a:lnTo>
                      <a:lnTo>
                        <a:pt x="712" y="664"/>
                      </a:lnTo>
                      <a:lnTo>
                        <a:pt x="712" y="669"/>
                      </a:lnTo>
                      <a:lnTo>
                        <a:pt x="696" y="664"/>
                      </a:lnTo>
                      <a:lnTo>
                        <a:pt x="691" y="659"/>
                      </a:lnTo>
                      <a:lnTo>
                        <a:pt x="686" y="659"/>
                      </a:lnTo>
                      <a:lnTo>
                        <a:pt x="675" y="653"/>
                      </a:lnTo>
                      <a:lnTo>
                        <a:pt x="670" y="653"/>
                      </a:lnTo>
                      <a:lnTo>
                        <a:pt x="675" y="653"/>
                      </a:lnTo>
                      <a:lnTo>
                        <a:pt x="675" y="648"/>
                      </a:lnTo>
                      <a:lnTo>
                        <a:pt x="675" y="643"/>
                      </a:lnTo>
                      <a:lnTo>
                        <a:pt x="680" y="643"/>
                      </a:lnTo>
                      <a:lnTo>
                        <a:pt x="680" y="637"/>
                      </a:lnTo>
                      <a:lnTo>
                        <a:pt x="680" y="632"/>
                      </a:lnTo>
                      <a:lnTo>
                        <a:pt x="670" y="627"/>
                      </a:lnTo>
                      <a:lnTo>
                        <a:pt x="659" y="621"/>
                      </a:lnTo>
                      <a:lnTo>
                        <a:pt x="643" y="616"/>
                      </a:lnTo>
                      <a:lnTo>
                        <a:pt x="622" y="611"/>
                      </a:lnTo>
                      <a:lnTo>
                        <a:pt x="616" y="611"/>
                      </a:lnTo>
                      <a:lnTo>
                        <a:pt x="606" y="611"/>
                      </a:lnTo>
                      <a:lnTo>
                        <a:pt x="595" y="616"/>
                      </a:lnTo>
                      <a:lnTo>
                        <a:pt x="590" y="611"/>
                      </a:lnTo>
                      <a:lnTo>
                        <a:pt x="585" y="611"/>
                      </a:lnTo>
                      <a:lnTo>
                        <a:pt x="579" y="621"/>
                      </a:lnTo>
                      <a:lnTo>
                        <a:pt x="579" y="627"/>
                      </a:lnTo>
                      <a:lnTo>
                        <a:pt x="569" y="632"/>
                      </a:lnTo>
                      <a:lnTo>
                        <a:pt x="563" y="637"/>
                      </a:lnTo>
                      <a:lnTo>
                        <a:pt x="558" y="637"/>
                      </a:lnTo>
                      <a:lnTo>
                        <a:pt x="542" y="643"/>
                      </a:lnTo>
                      <a:lnTo>
                        <a:pt x="531" y="643"/>
                      </a:lnTo>
                      <a:lnTo>
                        <a:pt x="462" y="669"/>
                      </a:lnTo>
                      <a:lnTo>
                        <a:pt x="441" y="685"/>
                      </a:lnTo>
                      <a:lnTo>
                        <a:pt x="431" y="696"/>
                      </a:lnTo>
                      <a:lnTo>
                        <a:pt x="420" y="696"/>
                      </a:lnTo>
                      <a:lnTo>
                        <a:pt x="409" y="696"/>
                      </a:lnTo>
                      <a:lnTo>
                        <a:pt x="399" y="696"/>
                      </a:lnTo>
                      <a:lnTo>
                        <a:pt x="393" y="696"/>
                      </a:lnTo>
                      <a:lnTo>
                        <a:pt x="377" y="696"/>
                      </a:lnTo>
                      <a:lnTo>
                        <a:pt x="361" y="691"/>
                      </a:lnTo>
                      <a:lnTo>
                        <a:pt x="351" y="691"/>
                      </a:lnTo>
                      <a:lnTo>
                        <a:pt x="351" y="701"/>
                      </a:lnTo>
                      <a:lnTo>
                        <a:pt x="351" y="712"/>
                      </a:lnTo>
                      <a:lnTo>
                        <a:pt x="335" y="701"/>
                      </a:lnTo>
                      <a:lnTo>
                        <a:pt x="319" y="691"/>
                      </a:lnTo>
                      <a:lnTo>
                        <a:pt x="303" y="680"/>
                      </a:lnTo>
                      <a:lnTo>
                        <a:pt x="298" y="675"/>
                      </a:lnTo>
                      <a:lnTo>
                        <a:pt x="287" y="669"/>
                      </a:lnTo>
                      <a:lnTo>
                        <a:pt x="271" y="664"/>
                      </a:lnTo>
                      <a:lnTo>
                        <a:pt x="223" y="643"/>
                      </a:lnTo>
                      <a:lnTo>
                        <a:pt x="191" y="627"/>
                      </a:lnTo>
                      <a:lnTo>
                        <a:pt x="154" y="606"/>
                      </a:lnTo>
                      <a:lnTo>
                        <a:pt x="149" y="611"/>
                      </a:lnTo>
                      <a:lnTo>
                        <a:pt x="122" y="600"/>
                      </a:lnTo>
                      <a:lnTo>
                        <a:pt x="96" y="590"/>
                      </a:lnTo>
                      <a:lnTo>
                        <a:pt x="69" y="574"/>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1" name="Freeform 15"/>
                <p:cNvSpPr>
                  <a:spLocks/>
                </p:cNvSpPr>
                <p:nvPr/>
              </p:nvSpPr>
              <p:spPr bwMode="gray">
                <a:xfrm>
                  <a:off x="5254366" y="3112448"/>
                  <a:ext cx="3078451" cy="1659135"/>
                </a:xfrm>
                <a:custGeom>
                  <a:avLst/>
                  <a:gdLst/>
                  <a:ahLst/>
                  <a:cxnLst>
                    <a:cxn ang="0">
                      <a:pos x="452" y="1062"/>
                    </a:cxn>
                    <a:cxn ang="0">
                      <a:pos x="298" y="988"/>
                    </a:cxn>
                    <a:cxn ang="0">
                      <a:pos x="107" y="898"/>
                    </a:cxn>
                    <a:cxn ang="0">
                      <a:pos x="192" y="744"/>
                    </a:cxn>
                    <a:cxn ang="0">
                      <a:pos x="261" y="584"/>
                    </a:cxn>
                    <a:cxn ang="0">
                      <a:pos x="425" y="515"/>
                    </a:cxn>
                    <a:cxn ang="0">
                      <a:pos x="542" y="414"/>
                    </a:cxn>
                    <a:cxn ang="0">
                      <a:pos x="664" y="271"/>
                    </a:cxn>
                    <a:cxn ang="0">
                      <a:pos x="702" y="234"/>
                    </a:cxn>
                    <a:cxn ang="0">
                      <a:pos x="718" y="191"/>
                    </a:cxn>
                    <a:cxn ang="0">
                      <a:pos x="728" y="164"/>
                    </a:cxn>
                    <a:cxn ang="0">
                      <a:pos x="771" y="143"/>
                    </a:cxn>
                    <a:cxn ang="0">
                      <a:pos x="819" y="207"/>
                    </a:cxn>
                    <a:cxn ang="0">
                      <a:pos x="824" y="249"/>
                    </a:cxn>
                    <a:cxn ang="0">
                      <a:pos x="872" y="244"/>
                    </a:cxn>
                    <a:cxn ang="0">
                      <a:pos x="898" y="212"/>
                    </a:cxn>
                    <a:cxn ang="0">
                      <a:pos x="914" y="228"/>
                    </a:cxn>
                    <a:cxn ang="0">
                      <a:pos x="978" y="239"/>
                    </a:cxn>
                    <a:cxn ang="0">
                      <a:pos x="994" y="265"/>
                    </a:cxn>
                    <a:cxn ang="0">
                      <a:pos x="1031" y="265"/>
                    </a:cxn>
                    <a:cxn ang="0">
                      <a:pos x="1100" y="186"/>
                    </a:cxn>
                    <a:cxn ang="0">
                      <a:pos x="1164" y="127"/>
                    </a:cxn>
                    <a:cxn ang="0">
                      <a:pos x="1206" y="154"/>
                    </a:cxn>
                    <a:cxn ang="0">
                      <a:pos x="1233" y="180"/>
                    </a:cxn>
                    <a:cxn ang="0">
                      <a:pos x="1275" y="159"/>
                    </a:cxn>
                    <a:cxn ang="0">
                      <a:pos x="1302" y="122"/>
                    </a:cxn>
                    <a:cxn ang="0">
                      <a:pos x="1371" y="74"/>
                    </a:cxn>
                    <a:cxn ang="0">
                      <a:pos x="1408" y="42"/>
                    </a:cxn>
                    <a:cxn ang="0">
                      <a:pos x="1376" y="21"/>
                    </a:cxn>
                    <a:cxn ang="0">
                      <a:pos x="1398" y="10"/>
                    </a:cxn>
                    <a:cxn ang="0">
                      <a:pos x="1477" y="37"/>
                    </a:cxn>
                    <a:cxn ang="0">
                      <a:pos x="1477" y="85"/>
                    </a:cxn>
                    <a:cxn ang="0">
                      <a:pos x="1483" y="133"/>
                    </a:cxn>
                    <a:cxn ang="0">
                      <a:pos x="1557" y="133"/>
                    </a:cxn>
                    <a:cxn ang="0">
                      <a:pos x="1610" y="170"/>
                    </a:cxn>
                    <a:cxn ang="0">
                      <a:pos x="1610" y="207"/>
                    </a:cxn>
                    <a:cxn ang="0">
                      <a:pos x="1647" y="212"/>
                    </a:cxn>
                    <a:cxn ang="0">
                      <a:pos x="1701" y="191"/>
                    </a:cxn>
                    <a:cxn ang="0">
                      <a:pos x="1775" y="164"/>
                    </a:cxn>
                    <a:cxn ang="0">
                      <a:pos x="1828" y="138"/>
                    </a:cxn>
                    <a:cxn ang="0">
                      <a:pos x="1833" y="95"/>
                    </a:cxn>
                    <a:cxn ang="0">
                      <a:pos x="1945" y="106"/>
                    </a:cxn>
                    <a:cxn ang="0">
                      <a:pos x="1902" y="228"/>
                    </a:cxn>
                    <a:cxn ang="0">
                      <a:pos x="1924" y="313"/>
                    </a:cxn>
                    <a:cxn ang="0">
                      <a:pos x="1929" y="414"/>
                    </a:cxn>
                    <a:cxn ang="0">
                      <a:pos x="1902" y="515"/>
                    </a:cxn>
                    <a:cxn ang="0">
                      <a:pos x="1929" y="563"/>
                    </a:cxn>
                    <a:cxn ang="0">
                      <a:pos x="1940" y="653"/>
                    </a:cxn>
                    <a:cxn ang="0">
                      <a:pos x="1918" y="765"/>
                    </a:cxn>
                    <a:cxn ang="0">
                      <a:pos x="2041" y="871"/>
                    </a:cxn>
                    <a:cxn ang="0">
                      <a:pos x="2003" y="887"/>
                    </a:cxn>
                    <a:cxn ang="0">
                      <a:pos x="1977" y="882"/>
                    </a:cxn>
                    <a:cxn ang="0">
                      <a:pos x="1934" y="876"/>
                    </a:cxn>
                    <a:cxn ang="0">
                      <a:pos x="1956" y="903"/>
                    </a:cxn>
                    <a:cxn ang="0">
                      <a:pos x="1924" y="887"/>
                    </a:cxn>
                    <a:cxn ang="0">
                      <a:pos x="1908" y="882"/>
                    </a:cxn>
                    <a:cxn ang="0">
                      <a:pos x="1881" y="892"/>
                    </a:cxn>
                    <a:cxn ang="0">
                      <a:pos x="1876" y="882"/>
                    </a:cxn>
                    <a:cxn ang="0">
                      <a:pos x="1690" y="935"/>
                    </a:cxn>
                    <a:cxn ang="0">
                      <a:pos x="872" y="1094"/>
                    </a:cxn>
                  </a:cxnLst>
                  <a:rect l="0" t="0" r="r" b="b"/>
                  <a:pathLst>
                    <a:path w="2041" h="1100">
                      <a:moveTo>
                        <a:pt x="617" y="1100"/>
                      </a:moveTo>
                      <a:lnTo>
                        <a:pt x="617" y="1094"/>
                      </a:lnTo>
                      <a:lnTo>
                        <a:pt x="617" y="1089"/>
                      </a:lnTo>
                      <a:lnTo>
                        <a:pt x="617" y="1084"/>
                      </a:lnTo>
                      <a:lnTo>
                        <a:pt x="617" y="1078"/>
                      </a:lnTo>
                      <a:lnTo>
                        <a:pt x="617" y="1073"/>
                      </a:lnTo>
                      <a:lnTo>
                        <a:pt x="611" y="1068"/>
                      </a:lnTo>
                      <a:lnTo>
                        <a:pt x="590" y="1068"/>
                      </a:lnTo>
                      <a:lnTo>
                        <a:pt x="563" y="1068"/>
                      </a:lnTo>
                      <a:lnTo>
                        <a:pt x="510" y="1062"/>
                      </a:lnTo>
                      <a:lnTo>
                        <a:pt x="452" y="1062"/>
                      </a:lnTo>
                      <a:lnTo>
                        <a:pt x="431" y="1057"/>
                      </a:lnTo>
                      <a:lnTo>
                        <a:pt x="409" y="1052"/>
                      </a:lnTo>
                      <a:lnTo>
                        <a:pt x="393" y="1052"/>
                      </a:lnTo>
                      <a:lnTo>
                        <a:pt x="393" y="1046"/>
                      </a:lnTo>
                      <a:lnTo>
                        <a:pt x="378" y="1036"/>
                      </a:lnTo>
                      <a:lnTo>
                        <a:pt x="362" y="1031"/>
                      </a:lnTo>
                      <a:lnTo>
                        <a:pt x="351" y="1015"/>
                      </a:lnTo>
                      <a:lnTo>
                        <a:pt x="335" y="999"/>
                      </a:lnTo>
                      <a:lnTo>
                        <a:pt x="324" y="993"/>
                      </a:lnTo>
                      <a:lnTo>
                        <a:pt x="308" y="993"/>
                      </a:lnTo>
                      <a:lnTo>
                        <a:pt x="298" y="988"/>
                      </a:lnTo>
                      <a:lnTo>
                        <a:pt x="271" y="972"/>
                      </a:lnTo>
                      <a:lnTo>
                        <a:pt x="245" y="956"/>
                      </a:lnTo>
                      <a:lnTo>
                        <a:pt x="229" y="951"/>
                      </a:lnTo>
                      <a:lnTo>
                        <a:pt x="202" y="940"/>
                      </a:lnTo>
                      <a:lnTo>
                        <a:pt x="176" y="930"/>
                      </a:lnTo>
                      <a:lnTo>
                        <a:pt x="154" y="914"/>
                      </a:lnTo>
                      <a:lnTo>
                        <a:pt x="144" y="919"/>
                      </a:lnTo>
                      <a:lnTo>
                        <a:pt x="138" y="919"/>
                      </a:lnTo>
                      <a:lnTo>
                        <a:pt x="133" y="908"/>
                      </a:lnTo>
                      <a:lnTo>
                        <a:pt x="117" y="903"/>
                      </a:lnTo>
                      <a:lnTo>
                        <a:pt x="107" y="898"/>
                      </a:lnTo>
                      <a:lnTo>
                        <a:pt x="91" y="898"/>
                      </a:lnTo>
                      <a:lnTo>
                        <a:pt x="85" y="887"/>
                      </a:lnTo>
                      <a:lnTo>
                        <a:pt x="69" y="876"/>
                      </a:lnTo>
                      <a:lnTo>
                        <a:pt x="53" y="866"/>
                      </a:lnTo>
                      <a:lnTo>
                        <a:pt x="0" y="876"/>
                      </a:lnTo>
                      <a:lnTo>
                        <a:pt x="37" y="845"/>
                      </a:lnTo>
                      <a:lnTo>
                        <a:pt x="53" y="834"/>
                      </a:lnTo>
                      <a:lnTo>
                        <a:pt x="69" y="818"/>
                      </a:lnTo>
                      <a:lnTo>
                        <a:pt x="128" y="786"/>
                      </a:lnTo>
                      <a:lnTo>
                        <a:pt x="176" y="754"/>
                      </a:lnTo>
                      <a:lnTo>
                        <a:pt x="192" y="744"/>
                      </a:lnTo>
                      <a:lnTo>
                        <a:pt x="207" y="722"/>
                      </a:lnTo>
                      <a:lnTo>
                        <a:pt x="223" y="712"/>
                      </a:lnTo>
                      <a:lnTo>
                        <a:pt x="213" y="701"/>
                      </a:lnTo>
                      <a:lnTo>
                        <a:pt x="207" y="691"/>
                      </a:lnTo>
                      <a:lnTo>
                        <a:pt x="197" y="675"/>
                      </a:lnTo>
                      <a:lnTo>
                        <a:pt x="192" y="664"/>
                      </a:lnTo>
                      <a:lnTo>
                        <a:pt x="192" y="653"/>
                      </a:lnTo>
                      <a:lnTo>
                        <a:pt x="229" y="621"/>
                      </a:lnTo>
                      <a:lnTo>
                        <a:pt x="218" y="600"/>
                      </a:lnTo>
                      <a:lnTo>
                        <a:pt x="271" y="590"/>
                      </a:lnTo>
                      <a:lnTo>
                        <a:pt x="261" y="584"/>
                      </a:lnTo>
                      <a:lnTo>
                        <a:pt x="261" y="579"/>
                      </a:lnTo>
                      <a:lnTo>
                        <a:pt x="266" y="568"/>
                      </a:lnTo>
                      <a:lnTo>
                        <a:pt x="255" y="558"/>
                      </a:lnTo>
                      <a:lnTo>
                        <a:pt x="282" y="558"/>
                      </a:lnTo>
                      <a:lnTo>
                        <a:pt x="292" y="505"/>
                      </a:lnTo>
                      <a:lnTo>
                        <a:pt x="388" y="531"/>
                      </a:lnTo>
                      <a:lnTo>
                        <a:pt x="409" y="520"/>
                      </a:lnTo>
                      <a:lnTo>
                        <a:pt x="415" y="520"/>
                      </a:lnTo>
                      <a:lnTo>
                        <a:pt x="420" y="520"/>
                      </a:lnTo>
                      <a:lnTo>
                        <a:pt x="425" y="520"/>
                      </a:lnTo>
                      <a:lnTo>
                        <a:pt x="425" y="515"/>
                      </a:lnTo>
                      <a:lnTo>
                        <a:pt x="431" y="499"/>
                      </a:lnTo>
                      <a:lnTo>
                        <a:pt x="468" y="494"/>
                      </a:lnTo>
                      <a:lnTo>
                        <a:pt x="478" y="489"/>
                      </a:lnTo>
                      <a:lnTo>
                        <a:pt x="484" y="478"/>
                      </a:lnTo>
                      <a:lnTo>
                        <a:pt x="494" y="462"/>
                      </a:lnTo>
                      <a:lnTo>
                        <a:pt x="510" y="446"/>
                      </a:lnTo>
                      <a:lnTo>
                        <a:pt x="516" y="446"/>
                      </a:lnTo>
                      <a:lnTo>
                        <a:pt x="532" y="441"/>
                      </a:lnTo>
                      <a:lnTo>
                        <a:pt x="537" y="435"/>
                      </a:lnTo>
                      <a:lnTo>
                        <a:pt x="537" y="425"/>
                      </a:lnTo>
                      <a:lnTo>
                        <a:pt x="542" y="414"/>
                      </a:lnTo>
                      <a:lnTo>
                        <a:pt x="542" y="404"/>
                      </a:lnTo>
                      <a:lnTo>
                        <a:pt x="553" y="398"/>
                      </a:lnTo>
                      <a:lnTo>
                        <a:pt x="558" y="393"/>
                      </a:lnTo>
                      <a:lnTo>
                        <a:pt x="563" y="382"/>
                      </a:lnTo>
                      <a:lnTo>
                        <a:pt x="569" y="377"/>
                      </a:lnTo>
                      <a:lnTo>
                        <a:pt x="579" y="372"/>
                      </a:lnTo>
                      <a:lnTo>
                        <a:pt x="595" y="366"/>
                      </a:lnTo>
                      <a:lnTo>
                        <a:pt x="638" y="308"/>
                      </a:lnTo>
                      <a:lnTo>
                        <a:pt x="643" y="313"/>
                      </a:lnTo>
                      <a:lnTo>
                        <a:pt x="670" y="276"/>
                      </a:lnTo>
                      <a:lnTo>
                        <a:pt x="664" y="271"/>
                      </a:lnTo>
                      <a:lnTo>
                        <a:pt x="670" y="265"/>
                      </a:lnTo>
                      <a:lnTo>
                        <a:pt x="664" y="265"/>
                      </a:lnTo>
                      <a:lnTo>
                        <a:pt x="664" y="260"/>
                      </a:lnTo>
                      <a:lnTo>
                        <a:pt x="670" y="255"/>
                      </a:lnTo>
                      <a:lnTo>
                        <a:pt x="664" y="249"/>
                      </a:lnTo>
                      <a:lnTo>
                        <a:pt x="670" y="244"/>
                      </a:lnTo>
                      <a:lnTo>
                        <a:pt x="675" y="244"/>
                      </a:lnTo>
                      <a:lnTo>
                        <a:pt x="686" y="244"/>
                      </a:lnTo>
                      <a:lnTo>
                        <a:pt x="691" y="239"/>
                      </a:lnTo>
                      <a:lnTo>
                        <a:pt x="696" y="239"/>
                      </a:lnTo>
                      <a:lnTo>
                        <a:pt x="702" y="234"/>
                      </a:lnTo>
                      <a:lnTo>
                        <a:pt x="707" y="234"/>
                      </a:lnTo>
                      <a:lnTo>
                        <a:pt x="712" y="228"/>
                      </a:lnTo>
                      <a:lnTo>
                        <a:pt x="723" y="218"/>
                      </a:lnTo>
                      <a:lnTo>
                        <a:pt x="723" y="212"/>
                      </a:lnTo>
                      <a:lnTo>
                        <a:pt x="728" y="212"/>
                      </a:lnTo>
                      <a:lnTo>
                        <a:pt x="728" y="207"/>
                      </a:lnTo>
                      <a:lnTo>
                        <a:pt x="733" y="202"/>
                      </a:lnTo>
                      <a:lnTo>
                        <a:pt x="728" y="202"/>
                      </a:lnTo>
                      <a:lnTo>
                        <a:pt x="728" y="196"/>
                      </a:lnTo>
                      <a:lnTo>
                        <a:pt x="723" y="196"/>
                      </a:lnTo>
                      <a:lnTo>
                        <a:pt x="718" y="191"/>
                      </a:lnTo>
                      <a:lnTo>
                        <a:pt x="718" y="186"/>
                      </a:lnTo>
                      <a:lnTo>
                        <a:pt x="712" y="186"/>
                      </a:lnTo>
                      <a:lnTo>
                        <a:pt x="712" y="180"/>
                      </a:lnTo>
                      <a:lnTo>
                        <a:pt x="712" y="175"/>
                      </a:lnTo>
                      <a:lnTo>
                        <a:pt x="712" y="170"/>
                      </a:lnTo>
                      <a:lnTo>
                        <a:pt x="707" y="170"/>
                      </a:lnTo>
                      <a:lnTo>
                        <a:pt x="707" y="164"/>
                      </a:lnTo>
                      <a:lnTo>
                        <a:pt x="707" y="159"/>
                      </a:lnTo>
                      <a:lnTo>
                        <a:pt x="712" y="159"/>
                      </a:lnTo>
                      <a:lnTo>
                        <a:pt x="718" y="159"/>
                      </a:lnTo>
                      <a:lnTo>
                        <a:pt x="728" y="164"/>
                      </a:lnTo>
                      <a:lnTo>
                        <a:pt x="733" y="170"/>
                      </a:lnTo>
                      <a:lnTo>
                        <a:pt x="739" y="170"/>
                      </a:lnTo>
                      <a:lnTo>
                        <a:pt x="739" y="164"/>
                      </a:lnTo>
                      <a:lnTo>
                        <a:pt x="744" y="164"/>
                      </a:lnTo>
                      <a:lnTo>
                        <a:pt x="749" y="159"/>
                      </a:lnTo>
                      <a:lnTo>
                        <a:pt x="755" y="159"/>
                      </a:lnTo>
                      <a:lnTo>
                        <a:pt x="755" y="154"/>
                      </a:lnTo>
                      <a:lnTo>
                        <a:pt x="760" y="154"/>
                      </a:lnTo>
                      <a:lnTo>
                        <a:pt x="760" y="149"/>
                      </a:lnTo>
                      <a:lnTo>
                        <a:pt x="765" y="143"/>
                      </a:lnTo>
                      <a:lnTo>
                        <a:pt x="771" y="143"/>
                      </a:lnTo>
                      <a:lnTo>
                        <a:pt x="776" y="138"/>
                      </a:lnTo>
                      <a:lnTo>
                        <a:pt x="781" y="138"/>
                      </a:lnTo>
                      <a:lnTo>
                        <a:pt x="781" y="133"/>
                      </a:lnTo>
                      <a:lnTo>
                        <a:pt x="819" y="133"/>
                      </a:lnTo>
                      <a:lnTo>
                        <a:pt x="824" y="175"/>
                      </a:lnTo>
                      <a:lnTo>
                        <a:pt x="819" y="180"/>
                      </a:lnTo>
                      <a:lnTo>
                        <a:pt x="819" y="186"/>
                      </a:lnTo>
                      <a:lnTo>
                        <a:pt x="813" y="191"/>
                      </a:lnTo>
                      <a:lnTo>
                        <a:pt x="819" y="196"/>
                      </a:lnTo>
                      <a:lnTo>
                        <a:pt x="819" y="202"/>
                      </a:lnTo>
                      <a:lnTo>
                        <a:pt x="819" y="207"/>
                      </a:lnTo>
                      <a:lnTo>
                        <a:pt x="813" y="212"/>
                      </a:lnTo>
                      <a:lnTo>
                        <a:pt x="813" y="218"/>
                      </a:lnTo>
                      <a:lnTo>
                        <a:pt x="813" y="223"/>
                      </a:lnTo>
                      <a:lnTo>
                        <a:pt x="813" y="228"/>
                      </a:lnTo>
                      <a:lnTo>
                        <a:pt x="813" y="234"/>
                      </a:lnTo>
                      <a:lnTo>
                        <a:pt x="808" y="239"/>
                      </a:lnTo>
                      <a:lnTo>
                        <a:pt x="803" y="239"/>
                      </a:lnTo>
                      <a:lnTo>
                        <a:pt x="813" y="244"/>
                      </a:lnTo>
                      <a:lnTo>
                        <a:pt x="819" y="244"/>
                      </a:lnTo>
                      <a:lnTo>
                        <a:pt x="819" y="249"/>
                      </a:lnTo>
                      <a:lnTo>
                        <a:pt x="824" y="249"/>
                      </a:lnTo>
                      <a:lnTo>
                        <a:pt x="824" y="255"/>
                      </a:lnTo>
                      <a:lnTo>
                        <a:pt x="829" y="249"/>
                      </a:lnTo>
                      <a:lnTo>
                        <a:pt x="834" y="249"/>
                      </a:lnTo>
                      <a:lnTo>
                        <a:pt x="840" y="255"/>
                      </a:lnTo>
                      <a:lnTo>
                        <a:pt x="845" y="255"/>
                      </a:lnTo>
                      <a:lnTo>
                        <a:pt x="850" y="255"/>
                      </a:lnTo>
                      <a:lnTo>
                        <a:pt x="856" y="255"/>
                      </a:lnTo>
                      <a:lnTo>
                        <a:pt x="861" y="255"/>
                      </a:lnTo>
                      <a:lnTo>
                        <a:pt x="861" y="249"/>
                      </a:lnTo>
                      <a:lnTo>
                        <a:pt x="866" y="255"/>
                      </a:lnTo>
                      <a:lnTo>
                        <a:pt x="872" y="244"/>
                      </a:lnTo>
                      <a:lnTo>
                        <a:pt x="866" y="239"/>
                      </a:lnTo>
                      <a:lnTo>
                        <a:pt x="872" y="239"/>
                      </a:lnTo>
                      <a:lnTo>
                        <a:pt x="872" y="244"/>
                      </a:lnTo>
                      <a:lnTo>
                        <a:pt x="877" y="244"/>
                      </a:lnTo>
                      <a:lnTo>
                        <a:pt x="888" y="244"/>
                      </a:lnTo>
                      <a:lnTo>
                        <a:pt x="882" y="234"/>
                      </a:lnTo>
                      <a:lnTo>
                        <a:pt x="882" y="228"/>
                      </a:lnTo>
                      <a:lnTo>
                        <a:pt x="882" y="223"/>
                      </a:lnTo>
                      <a:lnTo>
                        <a:pt x="888" y="218"/>
                      </a:lnTo>
                      <a:lnTo>
                        <a:pt x="893" y="218"/>
                      </a:lnTo>
                      <a:lnTo>
                        <a:pt x="898" y="212"/>
                      </a:lnTo>
                      <a:lnTo>
                        <a:pt x="898" y="218"/>
                      </a:lnTo>
                      <a:lnTo>
                        <a:pt x="893" y="223"/>
                      </a:lnTo>
                      <a:lnTo>
                        <a:pt x="898" y="223"/>
                      </a:lnTo>
                      <a:lnTo>
                        <a:pt x="904" y="218"/>
                      </a:lnTo>
                      <a:lnTo>
                        <a:pt x="904" y="212"/>
                      </a:lnTo>
                      <a:lnTo>
                        <a:pt x="909" y="212"/>
                      </a:lnTo>
                      <a:lnTo>
                        <a:pt x="909" y="218"/>
                      </a:lnTo>
                      <a:lnTo>
                        <a:pt x="909" y="223"/>
                      </a:lnTo>
                      <a:lnTo>
                        <a:pt x="904" y="223"/>
                      </a:lnTo>
                      <a:lnTo>
                        <a:pt x="909" y="223"/>
                      </a:lnTo>
                      <a:lnTo>
                        <a:pt x="914" y="228"/>
                      </a:lnTo>
                      <a:lnTo>
                        <a:pt x="919" y="228"/>
                      </a:lnTo>
                      <a:lnTo>
                        <a:pt x="925" y="234"/>
                      </a:lnTo>
                      <a:lnTo>
                        <a:pt x="925" y="239"/>
                      </a:lnTo>
                      <a:lnTo>
                        <a:pt x="925" y="244"/>
                      </a:lnTo>
                      <a:lnTo>
                        <a:pt x="925" y="249"/>
                      </a:lnTo>
                      <a:lnTo>
                        <a:pt x="930" y="249"/>
                      </a:lnTo>
                      <a:lnTo>
                        <a:pt x="941" y="249"/>
                      </a:lnTo>
                      <a:lnTo>
                        <a:pt x="951" y="244"/>
                      </a:lnTo>
                      <a:lnTo>
                        <a:pt x="967" y="239"/>
                      </a:lnTo>
                      <a:lnTo>
                        <a:pt x="973" y="239"/>
                      </a:lnTo>
                      <a:lnTo>
                        <a:pt x="978" y="239"/>
                      </a:lnTo>
                      <a:lnTo>
                        <a:pt x="983" y="239"/>
                      </a:lnTo>
                      <a:lnTo>
                        <a:pt x="983" y="234"/>
                      </a:lnTo>
                      <a:lnTo>
                        <a:pt x="989" y="239"/>
                      </a:lnTo>
                      <a:lnTo>
                        <a:pt x="989" y="244"/>
                      </a:lnTo>
                      <a:lnTo>
                        <a:pt x="994" y="244"/>
                      </a:lnTo>
                      <a:lnTo>
                        <a:pt x="999" y="244"/>
                      </a:lnTo>
                      <a:lnTo>
                        <a:pt x="999" y="249"/>
                      </a:lnTo>
                      <a:lnTo>
                        <a:pt x="994" y="249"/>
                      </a:lnTo>
                      <a:lnTo>
                        <a:pt x="994" y="255"/>
                      </a:lnTo>
                      <a:lnTo>
                        <a:pt x="994" y="260"/>
                      </a:lnTo>
                      <a:lnTo>
                        <a:pt x="994" y="265"/>
                      </a:lnTo>
                      <a:lnTo>
                        <a:pt x="994" y="271"/>
                      </a:lnTo>
                      <a:lnTo>
                        <a:pt x="994" y="276"/>
                      </a:lnTo>
                      <a:lnTo>
                        <a:pt x="999" y="276"/>
                      </a:lnTo>
                      <a:lnTo>
                        <a:pt x="999" y="281"/>
                      </a:lnTo>
                      <a:lnTo>
                        <a:pt x="999" y="276"/>
                      </a:lnTo>
                      <a:lnTo>
                        <a:pt x="1004" y="276"/>
                      </a:lnTo>
                      <a:lnTo>
                        <a:pt x="1010" y="276"/>
                      </a:lnTo>
                      <a:lnTo>
                        <a:pt x="1015" y="271"/>
                      </a:lnTo>
                      <a:lnTo>
                        <a:pt x="1020" y="271"/>
                      </a:lnTo>
                      <a:lnTo>
                        <a:pt x="1026" y="265"/>
                      </a:lnTo>
                      <a:lnTo>
                        <a:pt x="1031" y="265"/>
                      </a:lnTo>
                      <a:lnTo>
                        <a:pt x="1036" y="265"/>
                      </a:lnTo>
                      <a:lnTo>
                        <a:pt x="1042" y="260"/>
                      </a:lnTo>
                      <a:lnTo>
                        <a:pt x="1047" y="255"/>
                      </a:lnTo>
                      <a:lnTo>
                        <a:pt x="1036" y="239"/>
                      </a:lnTo>
                      <a:lnTo>
                        <a:pt x="1063" y="228"/>
                      </a:lnTo>
                      <a:lnTo>
                        <a:pt x="1074" y="234"/>
                      </a:lnTo>
                      <a:lnTo>
                        <a:pt x="1074" y="196"/>
                      </a:lnTo>
                      <a:lnTo>
                        <a:pt x="1079" y="191"/>
                      </a:lnTo>
                      <a:lnTo>
                        <a:pt x="1084" y="186"/>
                      </a:lnTo>
                      <a:lnTo>
                        <a:pt x="1095" y="186"/>
                      </a:lnTo>
                      <a:lnTo>
                        <a:pt x="1100" y="186"/>
                      </a:lnTo>
                      <a:lnTo>
                        <a:pt x="1105" y="186"/>
                      </a:lnTo>
                      <a:lnTo>
                        <a:pt x="1111" y="180"/>
                      </a:lnTo>
                      <a:lnTo>
                        <a:pt x="1111" y="170"/>
                      </a:lnTo>
                      <a:lnTo>
                        <a:pt x="1121" y="159"/>
                      </a:lnTo>
                      <a:lnTo>
                        <a:pt x="1127" y="159"/>
                      </a:lnTo>
                      <a:lnTo>
                        <a:pt x="1132" y="149"/>
                      </a:lnTo>
                      <a:lnTo>
                        <a:pt x="1143" y="149"/>
                      </a:lnTo>
                      <a:lnTo>
                        <a:pt x="1143" y="143"/>
                      </a:lnTo>
                      <a:lnTo>
                        <a:pt x="1143" y="138"/>
                      </a:lnTo>
                      <a:lnTo>
                        <a:pt x="1148" y="133"/>
                      </a:lnTo>
                      <a:lnTo>
                        <a:pt x="1164" y="127"/>
                      </a:lnTo>
                      <a:lnTo>
                        <a:pt x="1169" y="117"/>
                      </a:lnTo>
                      <a:lnTo>
                        <a:pt x="1169" y="122"/>
                      </a:lnTo>
                      <a:lnTo>
                        <a:pt x="1180" y="117"/>
                      </a:lnTo>
                      <a:lnTo>
                        <a:pt x="1185" y="122"/>
                      </a:lnTo>
                      <a:lnTo>
                        <a:pt x="1185" y="127"/>
                      </a:lnTo>
                      <a:lnTo>
                        <a:pt x="1196" y="127"/>
                      </a:lnTo>
                      <a:lnTo>
                        <a:pt x="1201" y="138"/>
                      </a:lnTo>
                      <a:lnTo>
                        <a:pt x="1206" y="138"/>
                      </a:lnTo>
                      <a:lnTo>
                        <a:pt x="1206" y="143"/>
                      </a:lnTo>
                      <a:lnTo>
                        <a:pt x="1201" y="149"/>
                      </a:lnTo>
                      <a:lnTo>
                        <a:pt x="1206" y="154"/>
                      </a:lnTo>
                      <a:lnTo>
                        <a:pt x="1206" y="159"/>
                      </a:lnTo>
                      <a:lnTo>
                        <a:pt x="1206" y="164"/>
                      </a:lnTo>
                      <a:lnTo>
                        <a:pt x="1201" y="164"/>
                      </a:lnTo>
                      <a:lnTo>
                        <a:pt x="1201" y="175"/>
                      </a:lnTo>
                      <a:lnTo>
                        <a:pt x="1201" y="186"/>
                      </a:lnTo>
                      <a:lnTo>
                        <a:pt x="1196" y="186"/>
                      </a:lnTo>
                      <a:lnTo>
                        <a:pt x="1196" y="191"/>
                      </a:lnTo>
                      <a:lnTo>
                        <a:pt x="1206" y="191"/>
                      </a:lnTo>
                      <a:lnTo>
                        <a:pt x="1206" y="186"/>
                      </a:lnTo>
                      <a:lnTo>
                        <a:pt x="1228" y="180"/>
                      </a:lnTo>
                      <a:lnTo>
                        <a:pt x="1233" y="180"/>
                      </a:lnTo>
                      <a:lnTo>
                        <a:pt x="1238" y="186"/>
                      </a:lnTo>
                      <a:lnTo>
                        <a:pt x="1244" y="191"/>
                      </a:lnTo>
                      <a:lnTo>
                        <a:pt x="1249" y="191"/>
                      </a:lnTo>
                      <a:lnTo>
                        <a:pt x="1244" y="186"/>
                      </a:lnTo>
                      <a:lnTo>
                        <a:pt x="1254" y="180"/>
                      </a:lnTo>
                      <a:lnTo>
                        <a:pt x="1249" y="175"/>
                      </a:lnTo>
                      <a:lnTo>
                        <a:pt x="1249" y="164"/>
                      </a:lnTo>
                      <a:lnTo>
                        <a:pt x="1254" y="164"/>
                      </a:lnTo>
                      <a:lnTo>
                        <a:pt x="1260" y="159"/>
                      </a:lnTo>
                      <a:lnTo>
                        <a:pt x="1265" y="154"/>
                      </a:lnTo>
                      <a:lnTo>
                        <a:pt x="1275" y="159"/>
                      </a:lnTo>
                      <a:lnTo>
                        <a:pt x="1281" y="159"/>
                      </a:lnTo>
                      <a:lnTo>
                        <a:pt x="1286" y="159"/>
                      </a:lnTo>
                      <a:lnTo>
                        <a:pt x="1286" y="154"/>
                      </a:lnTo>
                      <a:lnTo>
                        <a:pt x="1291" y="149"/>
                      </a:lnTo>
                      <a:lnTo>
                        <a:pt x="1275" y="138"/>
                      </a:lnTo>
                      <a:lnTo>
                        <a:pt x="1286" y="127"/>
                      </a:lnTo>
                      <a:lnTo>
                        <a:pt x="1286" y="122"/>
                      </a:lnTo>
                      <a:lnTo>
                        <a:pt x="1291" y="122"/>
                      </a:lnTo>
                      <a:lnTo>
                        <a:pt x="1291" y="127"/>
                      </a:lnTo>
                      <a:lnTo>
                        <a:pt x="1291" y="122"/>
                      </a:lnTo>
                      <a:lnTo>
                        <a:pt x="1302" y="122"/>
                      </a:lnTo>
                      <a:lnTo>
                        <a:pt x="1307" y="117"/>
                      </a:lnTo>
                      <a:lnTo>
                        <a:pt x="1313" y="117"/>
                      </a:lnTo>
                      <a:lnTo>
                        <a:pt x="1323" y="95"/>
                      </a:lnTo>
                      <a:lnTo>
                        <a:pt x="1323" y="90"/>
                      </a:lnTo>
                      <a:lnTo>
                        <a:pt x="1329" y="90"/>
                      </a:lnTo>
                      <a:lnTo>
                        <a:pt x="1350" y="95"/>
                      </a:lnTo>
                      <a:lnTo>
                        <a:pt x="1350" y="90"/>
                      </a:lnTo>
                      <a:lnTo>
                        <a:pt x="1355" y="85"/>
                      </a:lnTo>
                      <a:lnTo>
                        <a:pt x="1366" y="79"/>
                      </a:lnTo>
                      <a:lnTo>
                        <a:pt x="1371" y="79"/>
                      </a:lnTo>
                      <a:lnTo>
                        <a:pt x="1371" y="74"/>
                      </a:lnTo>
                      <a:lnTo>
                        <a:pt x="1371" y="64"/>
                      </a:lnTo>
                      <a:lnTo>
                        <a:pt x="1376" y="64"/>
                      </a:lnTo>
                      <a:lnTo>
                        <a:pt x="1382" y="64"/>
                      </a:lnTo>
                      <a:lnTo>
                        <a:pt x="1382" y="58"/>
                      </a:lnTo>
                      <a:lnTo>
                        <a:pt x="1387" y="58"/>
                      </a:lnTo>
                      <a:lnTo>
                        <a:pt x="1392" y="58"/>
                      </a:lnTo>
                      <a:lnTo>
                        <a:pt x="1398" y="58"/>
                      </a:lnTo>
                      <a:lnTo>
                        <a:pt x="1403" y="53"/>
                      </a:lnTo>
                      <a:lnTo>
                        <a:pt x="1403" y="48"/>
                      </a:lnTo>
                      <a:lnTo>
                        <a:pt x="1408" y="48"/>
                      </a:lnTo>
                      <a:lnTo>
                        <a:pt x="1408" y="42"/>
                      </a:lnTo>
                      <a:lnTo>
                        <a:pt x="1414" y="42"/>
                      </a:lnTo>
                      <a:lnTo>
                        <a:pt x="1414" y="37"/>
                      </a:lnTo>
                      <a:lnTo>
                        <a:pt x="1419" y="37"/>
                      </a:lnTo>
                      <a:lnTo>
                        <a:pt x="1403" y="26"/>
                      </a:lnTo>
                      <a:lnTo>
                        <a:pt x="1398" y="26"/>
                      </a:lnTo>
                      <a:lnTo>
                        <a:pt x="1392" y="32"/>
                      </a:lnTo>
                      <a:lnTo>
                        <a:pt x="1392" y="37"/>
                      </a:lnTo>
                      <a:lnTo>
                        <a:pt x="1387" y="37"/>
                      </a:lnTo>
                      <a:lnTo>
                        <a:pt x="1387" y="32"/>
                      </a:lnTo>
                      <a:lnTo>
                        <a:pt x="1382" y="26"/>
                      </a:lnTo>
                      <a:lnTo>
                        <a:pt x="1376" y="21"/>
                      </a:lnTo>
                      <a:lnTo>
                        <a:pt x="1376" y="16"/>
                      </a:lnTo>
                      <a:lnTo>
                        <a:pt x="1371" y="21"/>
                      </a:lnTo>
                      <a:lnTo>
                        <a:pt x="1366" y="10"/>
                      </a:lnTo>
                      <a:lnTo>
                        <a:pt x="1366" y="5"/>
                      </a:lnTo>
                      <a:lnTo>
                        <a:pt x="1371" y="0"/>
                      </a:lnTo>
                      <a:lnTo>
                        <a:pt x="1376" y="5"/>
                      </a:lnTo>
                      <a:lnTo>
                        <a:pt x="1382" y="5"/>
                      </a:lnTo>
                      <a:lnTo>
                        <a:pt x="1387" y="5"/>
                      </a:lnTo>
                      <a:lnTo>
                        <a:pt x="1392" y="5"/>
                      </a:lnTo>
                      <a:lnTo>
                        <a:pt x="1392" y="0"/>
                      </a:lnTo>
                      <a:lnTo>
                        <a:pt x="1398" y="10"/>
                      </a:lnTo>
                      <a:lnTo>
                        <a:pt x="1403" y="0"/>
                      </a:lnTo>
                      <a:lnTo>
                        <a:pt x="1414" y="0"/>
                      </a:lnTo>
                      <a:lnTo>
                        <a:pt x="1430" y="0"/>
                      </a:lnTo>
                      <a:lnTo>
                        <a:pt x="1467" y="10"/>
                      </a:lnTo>
                      <a:lnTo>
                        <a:pt x="1477" y="16"/>
                      </a:lnTo>
                      <a:lnTo>
                        <a:pt x="1472" y="16"/>
                      </a:lnTo>
                      <a:lnTo>
                        <a:pt x="1472" y="21"/>
                      </a:lnTo>
                      <a:lnTo>
                        <a:pt x="1477" y="21"/>
                      </a:lnTo>
                      <a:lnTo>
                        <a:pt x="1477" y="26"/>
                      </a:lnTo>
                      <a:lnTo>
                        <a:pt x="1477" y="32"/>
                      </a:lnTo>
                      <a:lnTo>
                        <a:pt x="1477" y="37"/>
                      </a:lnTo>
                      <a:lnTo>
                        <a:pt x="1472" y="42"/>
                      </a:lnTo>
                      <a:lnTo>
                        <a:pt x="1472" y="48"/>
                      </a:lnTo>
                      <a:lnTo>
                        <a:pt x="1477" y="53"/>
                      </a:lnTo>
                      <a:lnTo>
                        <a:pt x="1477" y="58"/>
                      </a:lnTo>
                      <a:lnTo>
                        <a:pt x="1472" y="64"/>
                      </a:lnTo>
                      <a:lnTo>
                        <a:pt x="1477" y="64"/>
                      </a:lnTo>
                      <a:lnTo>
                        <a:pt x="1483" y="69"/>
                      </a:lnTo>
                      <a:lnTo>
                        <a:pt x="1483" y="74"/>
                      </a:lnTo>
                      <a:lnTo>
                        <a:pt x="1483" y="79"/>
                      </a:lnTo>
                      <a:lnTo>
                        <a:pt x="1483" y="85"/>
                      </a:lnTo>
                      <a:lnTo>
                        <a:pt x="1477" y="85"/>
                      </a:lnTo>
                      <a:lnTo>
                        <a:pt x="1477" y="90"/>
                      </a:lnTo>
                      <a:lnTo>
                        <a:pt x="1472" y="90"/>
                      </a:lnTo>
                      <a:lnTo>
                        <a:pt x="1467" y="90"/>
                      </a:lnTo>
                      <a:lnTo>
                        <a:pt x="1467" y="95"/>
                      </a:lnTo>
                      <a:lnTo>
                        <a:pt x="1467" y="101"/>
                      </a:lnTo>
                      <a:lnTo>
                        <a:pt x="1472" y="106"/>
                      </a:lnTo>
                      <a:lnTo>
                        <a:pt x="1467" y="111"/>
                      </a:lnTo>
                      <a:lnTo>
                        <a:pt x="1467" y="117"/>
                      </a:lnTo>
                      <a:lnTo>
                        <a:pt x="1467" y="122"/>
                      </a:lnTo>
                      <a:lnTo>
                        <a:pt x="1477" y="127"/>
                      </a:lnTo>
                      <a:lnTo>
                        <a:pt x="1483" y="133"/>
                      </a:lnTo>
                      <a:lnTo>
                        <a:pt x="1499" y="127"/>
                      </a:lnTo>
                      <a:lnTo>
                        <a:pt x="1515" y="127"/>
                      </a:lnTo>
                      <a:lnTo>
                        <a:pt x="1525" y="122"/>
                      </a:lnTo>
                      <a:lnTo>
                        <a:pt x="1530" y="117"/>
                      </a:lnTo>
                      <a:lnTo>
                        <a:pt x="1536" y="117"/>
                      </a:lnTo>
                      <a:lnTo>
                        <a:pt x="1541" y="117"/>
                      </a:lnTo>
                      <a:lnTo>
                        <a:pt x="1546" y="117"/>
                      </a:lnTo>
                      <a:lnTo>
                        <a:pt x="1557" y="122"/>
                      </a:lnTo>
                      <a:lnTo>
                        <a:pt x="1562" y="122"/>
                      </a:lnTo>
                      <a:lnTo>
                        <a:pt x="1562" y="127"/>
                      </a:lnTo>
                      <a:lnTo>
                        <a:pt x="1557" y="133"/>
                      </a:lnTo>
                      <a:lnTo>
                        <a:pt x="1562" y="143"/>
                      </a:lnTo>
                      <a:lnTo>
                        <a:pt x="1568" y="154"/>
                      </a:lnTo>
                      <a:lnTo>
                        <a:pt x="1573" y="149"/>
                      </a:lnTo>
                      <a:lnTo>
                        <a:pt x="1578" y="149"/>
                      </a:lnTo>
                      <a:lnTo>
                        <a:pt x="1578" y="138"/>
                      </a:lnTo>
                      <a:lnTo>
                        <a:pt x="1584" y="138"/>
                      </a:lnTo>
                      <a:lnTo>
                        <a:pt x="1589" y="149"/>
                      </a:lnTo>
                      <a:lnTo>
                        <a:pt x="1594" y="154"/>
                      </a:lnTo>
                      <a:lnTo>
                        <a:pt x="1600" y="149"/>
                      </a:lnTo>
                      <a:lnTo>
                        <a:pt x="1605" y="159"/>
                      </a:lnTo>
                      <a:lnTo>
                        <a:pt x="1610" y="170"/>
                      </a:lnTo>
                      <a:lnTo>
                        <a:pt x="1610" y="175"/>
                      </a:lnTo>
                      <a:lnTo>
                        <a:pt x="1610" y="180"/>
                      </a:lnTo>
                      <a:lnTo>
                        <a:pt x="1615" y="180"/>
                      </a:lnTo>
                      <a:lnTo>
                        <a:pt x="1626" y="186"/>
                      </a:lnTo>
                      <a:lnTo>
                        <a:pt x="1631" y="186"/>
                      </a:lnTo>
                      <a:lnTo>
                        <a:pt x="1637" y="191"/>
                      </a:lnTo>
                      <a:lnTo>
                        <a:pt x="1631" y="196"/>
                      </a:lnTo>
                      <a:lnTo>
                        <a:pt x="1626" y="196"/>
                      </a:lnTo>
                      <a:lnTo>
                        <a:pt x="1621" y="202"/>
                      </a:lnTo>
                      <a:lnTo>
                        <a:pt x="1615" y="202"/>
                      </a:lnTo>
                      <a:lnTo>
                        <a:pt x="1610" y="207"/>
                      </a:lnTo>
                      <a:lnTo>
                        <a:pt x="1594" y="223"/>
                      </a:lnTo>
                      <a:lnTo>
                        <a:pt x="1605" y="234"/>
                      </a:lnTo>
                      <a:lnTo>
                        <a:pt x="1610" y="234"/>
                      </a:lnTo>
                      <a:lnTo>
                        <a:pt x="1615" y="239"/>
                      </a:lnTo>
                      <a:lnTo>
                        <a:pt x="1621" y="239"/>
                      </a:lnTo>
                      <a:lnTo>
                        <a:pt x="1626" y="234"/>
                      </a:lnTo>
                      <a:lnTo>
                        <a:pt x="1631" y="228"/>
                      </a:lnTo>
                      <a:lnTo>
                        <a:pt x="1631" y="223"/>
                      </a:lnTo>
                      <a:lnTo>
                        <a:pt x="1637" y="223"/>
                      </a:lnTo>
                      <a:lnTo>
                        <a:pt x="1637" y="218"/>
                      </a:lnTo>
                      <a:lnTo>
                        <a:pt x="1647" y="212"/>
                      </a:lnTo>
                      <a:lnTo>
                        <a:pt x="1653" y="212"/>
                      </a:lnTo>
                      <a:lnTo>
                        <a:pt x="1653" y="207"/>
                      </a:lnTo>
                      <a:lnTo>
                        <a:pt x="1658" y="207"/>
                      </a:lnTo>
                      <a:lnTo>
                        <a:pt x="1658" y="202"/>
                      </a:lnTo>
                      <a:lnTo>
                        <a:pt x="1663" y="202"/>
                      </a:lnTo>
                      <a:lnTo>
                        <a:pt x="1663" y="196"/>
                      </a:lnTo>
                      <a:lnTo>
                        <a:pt x="1669" y="196"/>
                      </a:lnTo>
                      <a:lnTo>
                        <a:pt x="1685" y="196"/>
                      </a:lnTo>
                      <a:lnTo>
                        <a:pt x="1690" y="196"/>
                      </a:lnTo>
                      <a:lnTo>
                        <a:pt x="1701" y="196"/>
                      </a:lnTo>
                      <a:lnTo>
                        <a:pt x="1701" y="191"/>
                      </a:lnTo>
                      <a:lnTo>
                        <a:pt x="1706" y="186"/>
                      </a:lnTo>
                      <a:lnTo>
                        <a:pt x="1711" y="186"/>
                      </a:lnTo>
                      <a:lnTo>
                        <a:pt x="1716" y="191"/>
                      </a:lnTo>
                      <a:lnTo>
                        <a:pt x="1722" y="186"/>
                      </a:lnTo>
                      <a:lnTo>
                        <a:pt x="1743" y="180"/>
                      </a:lnTo>
                      <a:lnTo>
                        <a:pt x="1748" y="175"/>
                      </a:lnTo>
                      <a:lnTo>
                        <a:pt x="1754" y="175"/>
                      </a:lnTo>
                      <a:lnTo>
                        <a:pt x="1775" y="180"/>
                      </a:lnTo>
                      <a:lnTo>
                        <a:pt x="1775" y="175"/>
                      </a:lnTo>
                      <a:lnTo>
                        <a:pt x="1775" y="170"/>
                      </a:lnTo>
                      <a:lnTo>
                        <a:pt x="1775" y="164"/>
                      </a:lnTo>
                      <a:lnTo>
                        <a:pt x="1780" y="159"/>
                      </a:lnTo>
                      <a:lnTo>
                        <a:pt x="1780" y="154"/>
                      </a:lnTo>
                      <a:lnTo>
                        <a:pt x="1796" y="154"/>
                      </a:lnTo>
                      <a:lnTo>
                        <a:pt x="1807" y="154"/>
                      </a:lnTo>
                      <a:lnTo>
                        <a:pt x="1823" y="164"/>
                      </a:lnTo>
                      <a:lnTo>
                        <a:pt x="1828" y="164"/>
                      </a:lnTo>
                      <a:lnTo>
                        <a:pt x="1828" y="159"/>
                      </a:lnTo>
                      <a:lnTo>
                        <a:pt x="1828" y="154"/>
                      </a:lnTo>
                      <a:lnTo>
                        <a:pt x="1828" y="149"/>
                      </a:lnTo>
                      <a:lnTo>
                        <a:pt x="1828" y="143"/>
                      </a:lnTo>
                      <a:lnTo>
                        <a:pt x="1828" y="138"/>
                      </a:lnTo>
                      <a:lnTo>
                        <a:pt x="1828" y="133"/>
                      </a:lnTo>
                      <a:lnTo>
                        <a:pt x="1828" y="127"/>
                      </a:lnTo>
                      <a:lnTo>
                        <a:pt x="1833" y="127"/>
                      </a:lnTo>
                      <a:lnTo>
                        <a:pt x="1833" y="122"/>
                      </a:lnTo>
                      <a:lnTo>
                        <a:pt x="1828" y="122"/>
                      </a:lnTo>
                      <a:lnTo>
                        <a:pt x="1833" y="122"/>
                      </a:lnTo>
                      <a:lnTo>
                        <a:pt x="1833" y="117"/>
                      </a:lnTo>
                      <a:lnTo>
                        <a:pt x="1833" y="111"/>
                      </a:lnTo>
                      <a:lnTo>
                        <a:pt x="1833" y="106"/>
                      </a:lnTo>
                      <a:lnTo>
                        <a:pt x="1833" y="101"/>
                      </a:lnTo>
                      <a:lnTo>
                        <a:pt x="1833" y="95"/>
                      </a:lnTo>
                      <a:lnTo>
                        <a:pt x="1839" y="95"/>
                      </a:lnTo>
                      <a:lnTo>
                        <a:pt x="1839" y="90"/>
                      </a:lnTo>
                      <a:lnTo>
                        <a:pt x="1839" y="85"/>
                      </a:lnTo>
                      <a:lnTo>
                        <a:pt x="1855" y="79"/>
                      </a:lnTo>
                      <a:lnTo>
                        <a:pt x="1865" y="79"/>
                      </a:lnTo>
                      <a:lnTo>
                        <a:pt x="1871" y="79"/>
                      </a:lnTo>
                      <a:lnTo>
                        <a:pt x="1886" y="90"/>
                      </a:lnTo>
                      <a:lnTo>
                        <a:pt x="1897" y="95"/>
                      </a:lnTo>
                      <a:lnTo>
                        <a:pt x="1908" y="95"/>
                      </a:lnTo>
                      <a:lnTo>
                        <a:pt x="1918" y="95"/>
                      </a:lnTo>
                      <a:lnTo>
                        <a:pt x="1945" y="106"/>
                      </a:lnTo>
                      <a:lnTo>
                        <a:pt x="1950" y="133"/>
                      </a:lnTo>
                      <a:lnTo>
                        <a:pt x="1945" y="143"/>
                      </a:lnTo>
                      <a:lnTo>
                        <a:pt x="1956" y="154"/>
                      </a:lnTo>
                      <a:lnTo>
                        <a:pt x="1961" y="164"/>
                      </a:lnTo>
                      <a:lnTo>
                        <a:pt x="1956" y="175"/>
                      </a:lnTo>
                      <a:lnTo>
                        <a:pt x="1945" y="186"/>
                      </a:lnTo>
                      <a:lnTo>
                        <a:pt x="1929" y="202"/>
                      </a:lnTo>
                      <a:lnTo>
                        <a:pt x="1913" y="212"/>
                      </a:lnTo>
                      <a:lnTo>
                        <a:pt x="1908" y="218"/>
                      </a:lnTo>
                      <a:lnTo>
                        <a:pt x="1902" y="218"/>
                      </a:lnTo>
                      <a:lnTo>
                        <a:pt x="1902" y="228"/>
                      </a:lnTo>
                      <a:lnTo>
                        <a:pt x="1902" y="234"/>
                      </a:lnTo>
                      <a:lnTo>
                        <a:pt x="1902" y="244"/>
                      </a:lnTo>
                      <a:lnTo>
                        <a:pt x="1902" y="255"/>
                      </a:lnTo>
                      <a:lnTo>
                        <a:pt x="1908" y="260"/>
                      </a:lnTo>
                      <a:lnTo>
                        <a:pt x="1908" y="276"/>
                      </a:lnTo>
                      <a:lnTo>
                        <a:pt x="1897" y="287"/>
                      </a:lnTo>
                      <a:lnTo>
                        <a:pt x="1902" y="292"/>
                      </a:lnTo>
                      <a:lnTo>
                        <a:pt x="1908" y="303"/>
                      </a:lnTo>
                      <a:lnTo>
                        <a:pt x="1913" y="313"/>
                      </a:lnTo>
                      <a:lnTo>
                        <a:pt x="1918" y="313"/>
                      </a:lnTo>
                      <a:lnTo>
                        <a:pt x="1924" y="313"/>
                      </a:lnTo>
                      <a:lnTo>
                        <a:pt x="1934" y="319"/>
                      </a:lnTo>
                      <a:lnTo>
                        <a:pt x="1945" y="319"/>
                      </a:lnTo>
                      <a:lnTo>
                        <a:pt x="1940" y="335"/>
                      </a:lnTo>
                      <a:lnTo>
                        <a:pt x="1945" y="366"/>
                      </a:lnTo>
                      <a:lnTo>
                        <a:pt x="1934" y="372"/>
                      </a:lnTo>
                      <a:lnTo>
                        <a:pt x="1929" y="377"/>
                      </a:lnTo>
                      <a:lnTo>
                        <a:pt x="1918" y="388"/>
                      </a:lnTo>
                      <a:lnTo>
                        <a:pt x="1913" y="393"/>
                      </a:lnTo>
                      <a:lnTo>
                        <a:pt x="1908" y="404"/>
                      </a:lnTo>
                      <a:lnTo>
                        <a:pt x="1918" y="409"/>
                      </a:lnTo>
                      <a:lnTo>
                        <a:pt x="1929" y="414"/>
                      </a:lnTo>
                      <a:lnTo>
                        <a:pt x="1934" y="420"/>
                      </a:lnTo>
                      <a:lnTo>
                        <a:pt x="1940" y="420"/>
                      </a:lnTo>
                      <a:lnTo>
                        <a:pt x="1945" y="430"/>
                      </a:lnTo>
                      <a:lnTo>
                        <a:pt x="1950" y="441"/>
                      </a:lnTo>
                      <a:lnTo>
                        <a:pt x="1950" y="457"/>
                      </a:lnTo>
                      <a:lnTo>
                        <a:pt x="1950" y="462"/>
                      </a:lnTo>
                      <a:lnTo>
                        <a:pt x="1950" y="473"/>
                      </a:lnTo>
                      <a:lnTo>
                        <a:pt x="1950" y="483"/>
                      </a:lnTo>
                      <a:lnTo>
                        <a:pt x="1934" y="510"/>
                      </a:lnTo>
                      <a:lnTo>
                        <a:pt x="1908" y="510"/>
                      </a:lnTo>
                      <a:lnTo>
                        <a:pt x="1902" y="515"/>
                      </a:lnTo>
                      <a:lnTo>
                        <a:pt x="1902" y="526"/>
                      </a:lnTo>
                      <a:lnTo>
                        <a:pt x="1897" y="531"/>
                      </a:lnTo>
                      <a:lnTo>
                        <a:pt x="1897" y="536"/>
                      </a:lnTo>
                      <a:lnTo>
                        <a:pt x="1902" y="542"/>
                      </a:lnTo>
                      <a:lnTo>
                        <a:pt x="1908" y="542"/>
                      </a:lnTo>
                      <a:lnTo>
                        <a:pt x="1913" y="552"/>
                      </a:lnTo>
                      <a:lnTo>
                        <a:pt x="1918" y="552"/>
                      </a:lnTo>
                      <a:lnTo>
                        <a:pt x="1924" y="552"/>
                      </a:lnTo>
                      <a:lnTo>
                        <a:pt x="1940" y="552"/>
                      </a:lnTo>
                      <a:lnTo>
                        <a:pt x="1940" y="558"/>
                      </a:lnTo>
                      <a:lnTo>
                        <a:pt x="1929" y="563"/>
                      </a:lnTo>
                      <a:lnTo>
                        <a:pt x="1929" y="568"/>
                      </a:lnTo>
                      <a:lnTo>
                        <a:pt x="1934" y="579"/>
                      </a:lnTo>
                      <a:lnTo>
                        <a:pt x="1950" y="584"/>
                      </a:lnTo>
                      <a:lnTo>
                        <a:pt x="1961" y="584"/>
                      </a:lnTo>
                      <a:lnTo>
                        <a:pt x="1971" y="590"/>
                      </a:lnTo>
                      <a:lnTo>
                        <a:pt x="1950" y="600"/>
                      </a:lnTo>
                      <a:lnTo>
                        <a:pt x="1956" y="611"/>
                      </a:lnTo>
                      <a:lnTo>
                        <a:pt x="1950" y="621"/>
                      </a:lnTo>
                      <a:lnTo>
                        <a:pt x="1950" y="637"/>
                      </a:lnTo>
                      <a:lnTo>
                        <a:pt x="1940" y="637"/>
                      </a:lnTo>
                      <a:lnTo>
                        <a:pt x="1940" y="653"/>
                      </a:lnTo>
                      <a:lnTo>
                        <a:pt x="1940" y="669"/>
                      </a:lnTo>
                      <a:lnTo>
                        <a:pt x="1934" y="669"/>
                      </a:lnTo>
                      <a:lnTo>
                        <a:pt x="1934" y="685"/>
                      </a:lnTo>
                      <a:lnTo>
                        <a:pt x="1940" y="691"/>
                      </a:lnTo>
                      <a:lnTo>
                        <a:pt x="1945" y="696"/>
                      </a:lnTo>
                      <a:lnTo>
                        <a:pt x="1950" y="717"/>
                      </a:lnTo>
                      <a:lnTo>
                        <a:pt x="1956" y="728"/>
                      </a:lnTo>
                      <a:lnTo>
                        <a:pt x="1945" y="728"/>
                      </a:lnTo>
                      <a:lnTo>
                        <a:pt x="1929" y="728"/>
                      </a:lnTo>
                      <a:lnTo>
                        <a:pt x="1929" y="754"/>
                      </a:lnTo>
                      <a:lnTo>
                        <a:pt x="1918" y="765"/>
                      </a:lnTo>
                      <a:lnTo>
                        <a:pt x="1929" y="765"/>
                      </a:lnTo>
                      <a:lnTo>
                        <a:pt x="1934" y="776"/>
                      </a:lnTo>
                      <a:lnTo>
                        <a:pt x="1971" y="791"/>
                      </a:lnTo>
                      <a:lnTo>
                        <a:pt x="1977" y="786"/>
                      </a:lnTo>
                      <a:lnTo>
                        <a:pt x="1982" y="770"/>
                      </a:lnTo>
                      <a:lnTo>
                        <a:pt x="1993" y="770"/>
                      </a:lnTo>
                      <a:lnTo>
                        <a:pt x="1998" y="770"/>
                      </a:lnTo>
                      <a:lnTo>
                        <a:pt x="2003" y="770"/>
                      </a:lnTo>
                      <a:lnTo>
                        <a:pt x="2009" y="770"/>
                      </a:lnTo>
                      <a:lnTo>
                        <a:pt x="2014" y="770"/>
                      </a:lnTo>
                      <a:lnTo>
                        <a:pt x="2041" y="871"/>
                      </a:lnTo>
                      <a:lnTo>
                        <a:pt x="2041" y="876"/>
                      </a:lnTo>
                      <a:lnTo>
                        <a:pt x="2035" y="876"/>
                      </a:lnTo>
                      <a:lnTo>
                        <a:pt x="2035" y="871"/>
                      </a:lnTo>
                      <a:lnTo>
                        <a:pt x="2030" y="876"/>
                      </a:lnTo>
                      <a:lnTo>
                        <a:pt x="2030" y="871"/>
                      </a:lnTo>
                      <a:lnTo>
                        <a:pt x="2025" y="871"/>
                      </a:lnTo>
                      <a:lnTo>
                        <a:pt x="2025" y="876"/>
                      </a:lnTo>
                      <a:lnTo>
                        <a:pt x="2014" y="882"/>
                      </a:lnTo>
                      <a:lnTo>
                        <a:pt x="2009" y="882"/>
                      </a:lnTo>
                      <a:lnTo>
                        <a:pt x="2003" y="882"/>
                      </a:lnTo>
                      <a:lnTo>
                        <a:pt x="2003" y="887"/>
                      </a:lnTo>
                      <a:lnTo>
                        <a:pt x="1998" y="887"/>
                      </a:lnTo>
                      <a:lnTo>
                        <a:pt x="1998" y="892"/>
                      </a:lnTo>
                      <a:lnTo>
                        <a:pt x="1998" y="898"/>
                      </a:lnTo>
                      <a:lnTo>
                        <a:pt x="1993" y="898"/>
                      </a:lnTo>
                      <a:lnTo>
                        <a:pt x="1987" y="898"/>
                      </a:lnTo>
                      <a:lnTo>
                        <a:pt x="1982" y="898"/>
                      </a:lnTo>
                      <a:lnTo>
                        <a:pt x="1987" y="898"/>
                      </a:lnTo>
                      <a:lnTo>
                        <a:pt x="1982" y="892"/>
                      </a:lnTo>
                      <a:lnTo>
                        <a:pt x="1977" y="892"/>
                      </a:lnTo>
                      <a:lnTo>
                        <a:pt x="1977" y="887"/>
                      </a:lnTo>
                      <a:lnTo>
                        <a:pt x="1977" y="882"/>
                      </a:lnTo>
                      <a:lnTo>
                        <a:pt x="1971" y="882"/>
                      </a:lnTo>
                      <a:lnTo>
                        <a:pt x="1966" y="882"/>
                      </a:lnTo>
                      <a:lnTo>
                        <a:pt x="1961" y="882"/>
                      </a:lnTo>
                      <a:lnTo>
                        <a:pt x="1961" y="887"/>
                      </a:lnTo>
                      <a:lnTo>
                        <a:pt x="1956" y="887"/>
                      </a:lnTo>
                      <a:lnTo>
                        <a:pt x="1950" y="887"/>
                      </a:lnTo>
                      <a:lnTo>
                        <a:pt x="1950" y="882"/>
                      </a:lnTo>
                      <a:lnTo>
                        <a:pt x="1945" y="882"/>
                      </a:lnTo>
                      <a:lnTo>
                        <a:pt x="1945" y="876"/>
                      </a:lnTo>
                      <a:lnTo>
                        <a:pt x="1940" y="876"/>
                      </a:lnTo>
                      <a:lnTo>
                        <a:pt x="1934" y="876"/>
                      </a:lnTo>
                      <a:lnTo>
                        <a:pt x="1929" y="876"/>
                      </a:lnTo>
                      <a:lnTo>
                        <a:pt x="1934" y="876"/>
                      </a:lnTo>
                      <a:lnTo>
                        <a:pt x="1940" y="876"/>
                      </a:lnTo>
                      <a:lnTo>
                        <a:pt x="1940" y="882"/>
                      </a:lnTo>
                      <a:lnTo>
                        <a:pt x="1945" y="882"/>
                      </a:lnTo>
                      <a:lnTo>
                        <a:pt x="1945" y="887"/>
                      </a:lnTo>
                      <a:lnTo>
                        <a:pt x="1950" y="892"/>
                      </a:lnTo>
                      <a:lnTo>
                        <a:pt x="1950" y="887"/>
                      </a:lnTo>
                      <a:lnTo>
                        <a:pt x="1950" y="892"/>
                      </a:lnTo>
                      <a:lnTo>
                        <a:pt x="1956" y="898"/>
                      </a:lnTo>
                      <a:lnTo>
                        <a:pt x="1956" y="903"/>
                      </a:lnTo>
                      <a:lnTo>
                        <a:pt x="1956" y="898"/>
                      </a:lnTo>
                      <a:lnTo>
                        <a:pt x="1950" y="898"/>
                      </a:lnTo>
                      <a:lnTo>
                        <a:pt x="1945" y="898"/>
                      </a:lnTo>
                      <a:lnTo>
                        <a:pt x="1945" y="892"/>
                      </a:lnTo>
                      <a:lnTo>
                        <a:pt x="1940" y="892"/>
                      </a:lnTo>
                      <a:lnTo>
                        <a:pt x="1934" y="892"/>
                      </a:lnTo>
                      <a:lnTo>
                        <a:pt x="1929" y="892"/>
                      </a:lnTo>
                      <a:lnTo>
                        <a:pt x="1929" y="887"/>
                      </a:lnTo>
                      <a:lnTo>
                        <a:pt x="1924" y="887"/>
                      </a:lnTo>
                      <a:lnTo>
                        <a:pt x="1924" y="882"/>
                      </a:lnTo>
                      <a:lnTo>
                        <a:pt x="1924" y="887"/>
                      </a:lnTo>
                      <a:lnTo>
                        <a:pt x="1929" y="887"/>
                      </a:lnTo>
                      <a:lnTo>
                        <a:pt x="1929" y="882"/>
                      </a:lnTo>
                      <a:lnTo>
                        <a:pt x="1924" y="882"/>
                      </a:lnTo>
                      <a:lnTo>
                        <a:pt x="1929" y="882"/>
                      </a:lnTo>
                      <a:lnTo>
                        <a:pt x="1929" y="876"/>
                      </a:lnTo>
                      <a:lnTo>
                        <a:pt x="1924" y="882"/>
                      </a:lnTo>
                      <a:lnTo>
                        <a:pt x="1924" y="876"/>
                      </a:lnTo>
                      <a:lnTo>
                        <a:pt x="1924" y="882"/>
                      </a:lnTo>
                      <a:lnTo>
                        <a:pt x="1918" y="882"/>
                      </a:lnTo>
                      <a:lnTo>
                        <a:pt x="1913" y="882"/>
                      </a:lnTo>
                      <a:lnTo>
                        <a:pt x="1908" y="882"/>
                      </a:lnTo>
                      <a:lnTo>
                        <a:pt x="1902" y="887"/>
                      </a:lnTo>
                      <a:lnTo>
                        <a:pt x="1897" y="887"/>
                      </a:lnTo>
                      <a:lnTo>
                        <a:pt x="1897" y="892"/>
                      </a:lnTo>
                      <a:lnTo>
                        <a:pt x="1902" y="898"/>
                      </a:lnTo>
                      <a:lnTo>
                        <a:pt x="1897" y="898"/>
                      </a:lnTo>
                      <a:lnTo>
                        <a:pt x="1897" y="892"/>
                      </a:lnTo>
                      <a:lnTo>
                        <a:pt x="1892" y="892"/>
                      </a:lnTo>
                      <a:lnTo>
                        <a:pt x="1892" y="887"/>
                      </a:lnTo>
                      <a:lnTo>
                        <a:pt x="1886" y="887"/>
                      </a:lnTo>
                      <a:lnTo>
                        <a:pt x="1881" y="887"/>
                      </a:lnTo>
                      <a:lnTo>
                        <a:pt x="1881" y="892"/>
                      </a:lnTo>
                      <a:lnTo>
                        <a:pt x="1886" y="892"/>
                      </a:lnTo>
                      <a:lnTo>
                        <a:pt x="1881" y="892"/>
                      </a:lnTo>
                      <a:lnTo>
                        <a:pt x="1881" y="887"/>
                      </a:lnTo>
                      <a:lnTo>
                        <a:pt x="1876" y="882"/>
                      </a:lnTo>
                      <a:lnTo>
                        <a:pt x="1881" y="882"/>
                      </a:lnTo>
                      <a:lnTo>
                        <a:pt x="1881" y="876"/>
                      </a:lnTo>
                      <a:lnTo>
                        <a:pt x="1876" y="876"/>
                      </a:lnTo>
                      <a:lnTo>
                        <a:pt x="1876" y="871"/>
                      </a:lnTo>
                      <a:lnTo>
                        <a:pt x="1871" y="871"/>
                      </a:lnTo>
                      <a:lnTo>
                        <a:pt x="1876" y="876"/>
                      </a:lnTo>
                      <a:lnTo>
                        <a:pt x="1876" y="882"/>
                      </a:lnTo>
                      <a:lnTo>
                        <a:pt x="1871" y="871"/>
                      </a:lnTo>
                      <a:lnTo>
                        <a:pt x="1860" y="887"/>
                      </a:lnTo>
                      <a:lnTo>
                        <a:pt x="1844" y="882"/>
                      </a:lnTo>
                      <a:lnTo>
                        <a:pt x="1833" y="882"/>
                      </a:lnTo>
                      <a:lnTo>
                        <a:pt x="1817" y="882"/>
                      </a:lnTo>
                      <a:lnTo>
                        <a:pt x="1801" y="887"/>
                      </a:lnTo>
                      <a:lnTo>
                        <a:pt x="1775" y="892"/>
                      </a:lnTo>
                      <a:lnTo>
                        <a:pt x="1764" y="892"/>
                      </a:lnTo>
                      <a:lnTo>
                        <a:pt x="1738" y="903"/>
                      </a:lnTo>
                      <a:lnTo>
                        <a:pt x="1706" y="924"/>
                      </a:lnTo>
                      <a:lnTo>
                        <a:pt x="1690" y="935"/>
                      </a:lnTo>
                      <a:lnTo>
                        <a:pt x="1658" y="940"/>
                      </a:lnTo>
                      <a:lnTo>
                        <a:pt x="1631" y="972"/>
                      </a:lnTo>
                      <a:lnTo>
                        <a:pt x="1600" y="1015"/>
                      </a:lnTo>
                      <a:lnTo>
                        <a:pt x="1584" y="1036"/>
                      </a:lnTo>
                      <a:lnTo>
                        <a:pt x="1573" y="1057"/>
                      </a:lnTo>
                      <a:lnTo>
                        <a:pt x="1568" y="1057"/>
                      </a:lnTo>
                      <a:lnTo>
                        <a:pt x="1499" y="1062"/>
                      </a:lnTo>
                      <a:lnTo>
                        <a:pt x="1222" y="1084"/>
                      </a:lnTo>
                      <a:lnTo>
                        <a:pt x="1196" y="1084"/>
                      </a:lnTo>
                      <a:lnTo>
                        <a:pt x="882" y="1094"/>
                      </a:lnTo>
                      <a:lnTo>
                        <a:pt x="872" y="1094"/>
                      </a:lnTo>
                      <a:lnTo>
                        <a:pt x="617" y="110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2" name="Freeform 16"/>
                <p:cNvSpPr>
                  <a:spLocks noEditPoints="1"/>
                </p:cNvSpPr>
                <p:nvPr/>
              </p:nvSpPr>
              <p:spPr bwMode="gray">
                <a:xfrm>
                  <a:off x="2562041" y="4433723"/>
                  <a:ext cx="1402724" cy="1571653"/>
                </a:xfrm>
                <a:custGeom>
                  <a:avLst/>
                  <a:gdLst/>
                  <a:ahLst/>
                  <a:cxnLst>
                    <a:cxn ang="0">
                      <a:pos x="430" y="117"/>
                    </a:cxn>
                    <a:cxn ang="0">
                      <a:pos x="425" y="91"/>
                    </a:cxn>
                    <a:cxn ang="0">
                      <a:pos x="707" y="1037"/>
                    </a:cxn>
                    <a:cxn ang="0">
                      <a:pos x="664" y="1037"/>
                    </a:cxn>
                    <a:cxn ang="0">
                      <a:pos x="622" y="994"/>
                    </a:cxn>
                    <a:cxn ang="0">
                      <a:pos x="574" y="877"/>
                    </a:cxn>
                    <a:cxn ang="0">
                      <a:pos x="223" y="845"/>
                    </a:cxn>
                    <a:cxn ang="0">
                      <a:pos x="234" y="782"/>
                    </a:cxn>
                    <a:cxn ang="0">
                      <a:pos x="266" y="681"/>
                    </a:cxn>
                    <a:cxn ang="0">
                      <a:pos x="287" y="707"/>
                    </a:cxn>
                    <a:cxn ang="0">
                      <a:pos x="276" y="670"/>
                    </a:cxn>
                    <a:cxn ang="0">
                      <a:pos x="223" y="654"/>
                    </a:cxn>
                    <a:cxn ang="0">
                      <a:pos x="170" y="633"/>
                    </a:cxn>
                    <a:cxn ang="0">
                      <a:pos x="149" y="580"/>
                    </a:cxn>
                    <a:cxn ang="0">
                      <a:pos x="96" y="564"/>
                    </a:cxn>
                    <a:cxn ang="0">
                      <a:pos x="112" y="500"/>
                    </a:cxn>
                    <a:cxn ang="0">
                      <a:pos x="96" y="452"/>
                    </a:cxn>
                    <a:cxn ang="0">
                      <a:pos x="80" y="388"/>
                    </a:cxn>
                    <a:cxn ang="0">
                      <a:pos x="64" y="330"/>
                    </a:cxn>
                    <a:cxn ang="0">
                      <a:pos x="0" y="282"/>
                    </a:cxn>
                    <a:cxn ang="0">
                      <a:pos x="11" y="250"/>
                    </a:cxn>
                    <a:cxn ang="0">
                      <a:pos x="58" y="256"/>
                    </a:cxn>
                    <a:cxn ang="0">
                      <a:pos x="101" y="266"/>
                    </a:cxn>
                    <a:cxn ang="0">
                      <a:pos x="138" y="298"/>
                    </a:cxn>
                    <a:cxn ang="0">
                      <a:pos x="186" y="303"/>
                    </a:cxn>
                    <a:cxn ang="0">
                      <a:pos x="170" y="277"/>
                    </a:cxn>
                    <a:cxn ang="0">
                      <a:pos x="149" y="256"/>
                    </a:cxn>
                    <a:cxn ang="0">
                      <a:pos x="122" y="208"/>
                    </a:cxn>
                    <a:cxn ang="0">
                      <a:pos x="133" y="197"/>
                    </a:cxn>
                    <a:cxn ang="0">
                      <a:pos x="149" y="202"/>
                    </a:cxn>
                    <a:cxn ang="0">
                      <a:pos x="165" y="165"/>
                    </a:cxn>
                    <a:cxn ang="0">
                      <a:pos x="213" y="139"/>
                    </a:cxn>
                    <a:cxn ang="0">
                      <a:pos x="271" y="139"/>
                    </a:cxn>
                    <a:cxn ang="0">
                      <a:pos x="319" y="149"/>
                    </a:cxn>
                    <a:cxn ang="0">
                      <a:pos x="335" y="149"/>
                    </a:cxn>
                    <a:cxn ang="0">
                      <a:pos x="404" y="186"/>
                    </a:cxn>
                    <a:cxn ang="0">
                      <a:pos x="452" y="192"/>
                    </a:cxn>
                    <a:cxn ang="0">
                      <a:pos x="489" y="202"/>
                    </a:cxn>
                    <a:cxn ang="0">
                      <a:pos x="521" y="240"/>
                    </a:cxn>
                    <a:cxn ang="0">
                      <a:pos x="420" y="346"/>
                    </a:cxn>
                    <a:cxn ang="0">
                      <a:pos x="404" y="388"/>
                    </a:cxn>
                    <a:cxn ang="0">
                      <a:pos x="457" y="330"/>
                    </a:cxn>
                    <a:cxn ang="0">
                      <a:pos x="515" y="271"/>
                    </a:cxn>
                    <a:cxn ang="0">
                      <a:pos x="569" y="250"/>
                    </a:cxn>
                    <a:cxn ang="0">
                      <a:pos x="622" y="256"/>
                    </a:cxn>
                    <a:cxn ang="0">
                      <a:pos x="606" y="192"/>
                    </a:cxn>
                    <a:cxn ang="0">
                      <a:pos x="574" y="123"/>
                    </a:cxn>
                    <a:cxn ang="0">
                      <a:pos x="515" y="117"/>
                    </a:cxn>
                    <a:cxn ang="0">
                      <a:pos x="510" y="149"/>
                    </a:cxn>
                    <a:cxn ang="0">
                      <a:pos x="494" y="186"/>
                    </a:cxn>
                    <a:cxn ang="0">
                      <a:pos x="462" y="181"/>
                    </a:cxn>
                    <a:cxn ang="0">
                      <a:pos x="436" y="160"/>
                    </a:cxn>
                    <a:cxn ang="0">
                      <a:pos x="436" y="123"/>
                    </a:cxn>
                    <a:cxn ang="0">
                      <a:pos x="452" y="112"/>
                    </a:cxn>
                    <a:cxn ang="0">
                      <a:pos x="505" y="91"/>
                    </a:cxn>
                    <a:cxn ang="0">
                      <a:pos x="574" y="32"/>
                    </a:cxn>
                    <a:cxn ang="0">
                      <a:pos x="696" y="16"/>
                    </a:cxn>
                    <a:cxn ang="0">
                      <a:pos x="834" y="32"/>
                    </a:cxn>
                    <a:cxn ang="0">
                      <a:pos x="839" y="64"/>
                    </a:cxn>
                    <a:cxn ang="0">
                      <a:pos x="871" y="85"/>
                    </a:cxn>
                    <a:cxn ang="0">
                      <a:pos x="925" y="133"/>
                    </a:cxn>
                  </a:cxnLst>
                  <a:rect l="0" t="0" r="r" b="b"/>
                  <a:pathLst>
                    <a:path w="930" h="1042">
                      <a:moveTo>
                        <a:pt x="425" y="91"/>
                      </a:moveTo>
                      <a:lnTo>
                        <a:pt x="425" y="96"/>
                      </a:lnTo>
                      <a:lnTo>
                        <a:pt x="425" y="101"/>
                      </a:lnTo>
                      <a:lnTo>
                        <a:pt x="430" y="101"/>
                      </a:lnTo>
                      <a:lnTo>
                        <a:pt x="436" y="107"/>
                      </a:lnTo>
                      <a:lnTo>
                        <a:pt x="441" y="107"/>
                      </a:lnTo>
                      <a:lnTo>
                        <a:pt x="441" y="112"/>
                      </a:lnTo>
                      <a:lnTo>
                        <a:pt x="430" y="117"/>
                      </a:lnTo>
                      <a:lnTo>
                        <a:pt x="425" y="117"/>
                      </a:lnTo>
                      <a:lnTo>
                        <a:pt x="420" y="117"/>
                      </a:lnTo>
                      <a:lnTo>
                        <a:pt x="420" y="112"/>
                      </a:lnTo>
                      <a:lnTo>
                        <a:pt x="414" y="107"/>
                      </a:lnTo>
                      <a:lnTo>
                        <a:pt x="414" y="101"/>
                      </a:lnTo>
                      <a:lnTo>
                        <a:pt x="414" y="96"/>
                      </a:lnTo>
                      <a:lnTo>
                        <a:pt x="420" y="91"/>
                      </a:lnTo>
                      <a:lnTo>
                        <a:pt x="425" y="91"/>
                      </a:lnTo>
                      <a:close/>
                      <a:moveTo>
                        <a:pt x="930" y="293"/>
                      </a:moveTo>
                      <a:lnTo>
                        <a:pt x="818" y="314"/>
                      </a:lnTo>
                      <a:lnTo>
                        <a:pt x="808" y="420"/>
                      </a:lnTo>
                      <a:lnTo>
                        <a:pt x="786" y="580"/>
                      </a:lnTo>
                      <a:lnTo>
                        <a:pt x="723" y="1042"/>
                      </a:lnTo>
                      <a:lnTo>
                        <a:pt x="717" y="1037"/>
                      </a:lnTo>
                      <a:lnTo>
                        <a:pt x="712" y="1037"/>
                      </a:lnTo>
                      <a:lnTo>
                        <a:pt x="707" y="1037"/>
                      </a:lnTo>
                      <a:lnTo>
                        <a:pt x="696" y="1037"/>
                      </a:lnTo>
                      <a:lnTo>
                        <a:pt x="696" y="1042"/>
                      </a:lnTo>
                      <a:lnTo>
                        <a:pt x="691" y="1037"/>
                      </a:lnTo>
                      <a:lnTo>
                        <a:pt x="680" y="1037"/>
                      </a:lnTo>
                      <a:lnTo>
                        <a:pt x="675" y="1042"/>
                      </a:lnTo>
                      <a:lnTo>
                        <a:pt x="669" y="1042"/>
                      </a:lnTo>
                      <a:lnTo>
                        <a:pt x="664" y="1042"/>
                      </a:lnTo>
                      <a:lnTo>
                        <a:pt x="664" y="1037"/>
                      </a:lnTo>
                      <a:lnTo>
                        <a:pt x="659" y="1037"/>
                      </a:lnTo>
                      <a:lnTo>
                        <a:pt x="654" y="1042"/>
                      </a:lnTo>
                      <a:lnTo>
                        <a:pt x="648" y="1037"/>
                      </a:lnTo>
                      <a:lnTo>
                        <a:pt x="648" y="1031"/>
                      </a:lnTo>
                      <a:lnTo>
                        <a:pt x="638" y="1026"/>
                      </a:lnTo>
                      <a:lnTo>
                        <a:pt x="632" y="1015"/>
                      </a:lnTo>
                      <a:lnTo>
                        <a:pt x="627" y="1005"/>
                      </a:lnTo>
                      <a:lnTo>
                        <a:pt x="622" y="994"/>
                      </a:lnTo>
                      <a:lnTo>
                        <a:pt x="616" y="983"/>
                      </a:lnTo>
                      <a:lnTo>
                        <a:pt x="611" y="978"/>
                      </a:lnTo>
                      <a:lnTo>
                        <a:pt x="606" y="957"/>
                      </a:lnTo>
                      <a:lnTo>
                        <a:pt x="595" y="936"/>
                      </a:lnTo>
                      <a:lnTo>
                        <a:pt x="590" y="925"/>
                      </a:lnTo>
                      <a:lnTo>
                        <a:pt x="590" y="920"/>
                      </a:lnTo>
                      <a:lnTo>
                        <a:pt x="590" y="898"/>
                      </a:lnTo>
                      <a:lnTo>
                        <a:pt x="574" y="877"/>
                      </a:lnTo>
                      <a:lnTo>
                        <a:pt x="505" y="803"/>
                      </a:lnTo>
                      <a:lnTo>
                        <a:pt x="494" y="792"/>
                      </a:lnTo>
                      <a:lnTo>
                        <a:pt x="393" y="792"/>
                      </a:lnTo>
                      <a:lnTo>
                        <a:pt x="308" y="808"/>
                      </a:lnTo>
                      <a:lnTo>
                        <a:pt x="298" y="813"/>
                      </a:lnTo>
                      <a:lnTo>
                        <a:pt x="218" y="867"/>
                      </a:lnTo>
                      <a:lnTo>
                        <a:pt x="218" y="856"/>
                      </a:lnTo>
                      <a:lnTo>
                        <a:pt x="223" y="845"/>
                      </a:lnTo>
                      <a:lnTo>
                        <a:pt x="228" y="835"/>
                      </a:lnTo>
                      <a:lnTo>
                        <a:pt x="223" y="819"/>
                      </a:lnTo>
                      <a:lnTo>
                        <a:pt x="223" y="813"/>
                      </a:lnTo>
                      <a:lnTo>
                        <a:pt x="223" y="808"/>
                      </a:lnTo>
                      <a:lnTo>
                        <a:pt x="223" y="803"/>
                      </a:lnTo>
                      <a:lnTo>
                        <a:pt x="223" y="797"/>
                      </a:lnTo>
                      <a:lnTo>
                        <a:pt x="223" y="787"/>
                      </a:lnTo>
                      <a:lnTo>
                        <a:pt x="234" y="782"/>
                      </a:lnTo>
                      <a:lnTo>
                        <a:pt x="244" y="771"/>
                      </a:lnTo>
                      <a:lnTo>
                        <a:pt x="255" y="755"/>
                      </a:lnTo>
                      <a:lnTo>
                        <a:pt x="260" y="744"/>
                      </a:lnTo>
                      <a:lnTo>
                        <a:pt x="271" y="723"/>
                      </a:lnTo>
                      <a:lnTo>
                        <a:pt x="276" y="712"/>
                      </a:lnTo>
                      <a:lnTo>
                        <a:pt x="276" y="702"/>
                      </a:lnTo>
                      <a:lnTo>
                        <a:pt x="271" y="686"/>
                      </a:lnTo>
                      <a:lnTo>
                        <a:pt x="266" y="681"/>
                      </a:lnTo>
                      <a:lnTo>
                        <a:pt x="266" y="675"/>
                      </a:lnTo>
                      <a:lnTo>
                        <a:pt x="266" y="686"/>
                      </a:lnTo>
                      <a:lnTo>
                        <a:pt x="271" y="686"/>
                      </a:lnTo>
                      <a:lnTo>
                        <a:pt x="276" y="691"/>
                      </a:lnTo>
                      <a:lnTo>
                        <a:pt x="276" y="697"/>
                      </a:lnTo>
                      <a:lnTo>
                        <a:pt x="282" y="702"/>
                      </a:lnTo>
                      <a:lnTo>
                        <a:pt x="282" y="712"/>
                      </a:lnTo>
                      <a:lnTo>
                        <a:pt x="287" y="707"/>
                      </a:lnTo>
                      <a:lnTo>
                        <a:pt x="292" y="697"/>
                      </a:lnTo>
                      <a:lnTo>
                        <a:pt x="292" y="686"/>
                      </a:lnTo>
                      <a:lnTo>
                        <a:pt x="287" y="681"/>
                      </a:lnTo>
                      <a:lnTo>
                        <a:pt x="282" y="681"/>
                      </a:lnTo>
                      <a:lnTo>
                        <a:pt x="276" y="681"/>
                      </a:lnTo>
                      <a:lnTo>
                        <a:pt x="271" y="681"/>
                      </a:lnTo>
                      <a:lnTo>
                        <a:pt x="276" y="675"/>
                      </a:lnTo>
                      <a:lnTo>
                        <a:pt x="276" y="670"/>
                      </a:lnTo>
                      <a:lnTo>
                        <a:pt x="276" y="665"/>
                      </a:lnTo>
                      <a:lnTo>
                        <a:pt x="266" y="659"/>
                      </a:lnTo>
                      <a:lnTo>
                        <a:pt x="255" y="654"/>
                      </a:lnTo>
                      <a:lnTo>
                        <a:pt x="244" y="654"/>
                      </a:lnTo>
                      <a:lnTo>
                        <a:pt x="239" y="654"/>
                      </a:lnTo>
                      <a:lnTo>
                        <a:pt x="234" y="659"/>
                      </a:lnTo>
                      <a:lnTo>
                        <a:pt x="228" y="659"/>
                      </a:lnTo>
                      <a:lnTo>
                        <a:pt x="223" y="654"/>
                      </a:lnTo>
                      <a:lnTo>
                        <a:pt x="223" y="649"/>
                      </a:lnTo>
                      <a:lnTo>
                        <a:pt x="223" y="643"/>
                      </a:lnTo>
                      <a:lnTo>
                        <a:pt x="213" y="638"/>
                      </a:lnTo>
                      <a:lnTo>
                        <a:pt x="202" y="638"/>
                      </a:lnTo>
                      <a:lnTo>
                        <a:pt x="186" y="643"/>
                      </a:lnTo>
                      <a:lnTo>
                        <a:pt x="175" y="643"/>
                      </a:lnTo>
                      <a:lnTo>
                        <a:pt x="170" y="643"/>
                      </a:lnTo>
                      <a:lnTo>
                        <a:pt x="170" y="633"/>
                      </a:lnTo>
                      <a:lnTo>
                        <a:pt x="170" y="627"/>
                      </a:lnTo>
                      <a:lnTo>
                        <a:pt x="170" y="622"/>
                      </a:lnTo>
                      <a:lnTo>
                        <a:pt x="165" y="612"/>
                      </a:lnTo>
                      <a:lnTo>
                        <a:pt x="165" y="601"/>
                      </a:lnTo>
                      <a:lnTo>
                        <a:pt x="159" y="596"/>
                      </a:lnTo>
                      <a:lnTo>
                        <a:pt x="159" y="590"/>
                      </a:lnTo>
                      <a:lnTo>
                        <a:pt x="149" y="585"/>
                      </a:lnTo>
                      <a:lnTo>
                        <a:pt x="149" y="580"/>
                      </a:lnTo>
                      <a:lnTo>
                        <a:pt x="149" y="574"/>
                      </a:lnTo>
                      <a:lnTo>
                        <a:pt x="154" y="574"/>
                      </a:lnTo>
                      <a:lnTo>
                        <a:pt x="154" y="569"/>
                      </a:lnTo>
                      <a:lnTo>
                        <a:pt x="149" y="564"/>
                      </a:lnTo>
                      <a:lnTo>
                        <a:pt x="143" y="564"/>
                      </a:lnTo>
                      <a:lnTo>
                        <a:pt x="128" y="564"/>
                      </a:lnTo>
                      <a:lnTo>
                        <a:pt x="101" y="564"/>
                      </a:lnTo>
                      <a:lnTo>
                        <a:pt x="96" y="564"/>
                      </a:lnTo>
                      <a:lnTo>
                        <a:pt x="96" y="558"/>
                      </a:lnTo>
                      <a:lnTo>
                        <a:pt x="96" y="553"/>
                      </a:lnTo>
                      <a:lnTo>
                        <a:pt x="101" y="548"/>
                      </a:lnTo>
                      <a:lnTo>
                        <a:pt x="106" y="537"/>
                      </a:lnTo>
                      <a:lnTo>
                        <a:pt x="112" y="521"/>
                      </a:lnTo>
                      <a:lnTo>
                        <a:pt x="112" y="516"/>
                      </a:lnTo>
                      <a:lnTo>
                        <a:pt x="112" y="505"/>
                      </a:lnTo>
                      <a:lnTo>
                        <a:pt x="112" y="500"/>
                      </a:lnTo>
                      <a:lnTo>
                        <a:pt x="112" y="495"/>
                      </a:lnTo>
                      <a:lnTo>
                        <a:pt x="112" y="489"/>
                      </a:lnTo>
                      <a:lnTo>
                        <a:pt x="112" y="479"/>
                      </a:lnTo>
                      <a:lnTo>
                        <a:pt x="106" y="473"/>
                      </a:lnTo>
                      <a:lnTo>
                        <a:pt x="106" y="468"/>
                      </a:lnTo>
                      <a:lnTo>
                        <a:pt x="101" y="463"/>
                      </a:lnTo>
                      <a:lnTo>
                        <a:pt x="96" y="463"/>
                      </a:lnTo>
                      <a:lnTo>
                        <a:pt x="96" y="452"/>
                      </a:lnTo>
                      <a:lnTo>
                        <a:pt x="90" y="447"/>
                      </a:lnTo>
                      <a:lnTo>
                        <a:pt x="90" y="441"/>
                      </a:lnTo>
                      <a:lnTo>
                        <a:pt x="90" y="436"/>
                      </a:lnTo>
                      <a:lnTo>
                        <a:pt x="85" y="431"/>
                      </a:lnTo>
                      <a:lnTo>
                        <a:pt x="85" y="420"/>
                      </a:lnTo>
                      <a:lnTo>
                        <a:pt x="85" y="410"/>
                      </a:lnTo>
                      <a:lnTo>
                        <a:pt x="85" y="404"/>
                      </a:lnTo>
                      <a:lnTo>
                        <a:pt x="80" y="388"/>
                      </a:lnTo>
                      <a:lnTo>
                        <a:pt x="74" y="378"/>
                      </a:lnTo>
                      <a:lnTo>
                        <a:pt x="69" y="378"/>
                      </a:lnTo>
                      <a:lnTo>
                        <a:pt x="74" y="372"/>
                      </a:lnTo>
                      <a:lnTo>
                        <a:pt x="74" y="362"/>
                      </a:lnTo>
                      <a:lnTo>
                        <a:pt x="74" y="356"/>
                      </a:lnTo>
                      <a:lnTo>
                        <a:pt x="74" y="346"/>
                      </a:lnTo>
                      <a:lnTo>
                        <a:pt x="69" y="335"/>
                      </a:lnTo>
                      <a:lnTo>
                        <a:pt x="64" y="330"/>
                      </a:lnTo>
                      <a:lnTo>
                        <a:pt x="53" y="325"/>
                      </a:lnTo>
                      <a:lnTo>
                        <a:pt x="43" y="319"/>
                      </a:lnTo>
                      <a:lnTo>
                        <a:pt x="27" y="314"/>
                      </a:lnTo>
                      <a:lnTo>
                        <a:pt x="16" y="309"/>
                      </a:lnTo>
                      <a:lnTo>
                        <a:pt x="5" y="303"/>
                      </a:lnTo>
                      <a:lnTo>
                        <a:pt x="0" y="293"/>
                      </a:lnTo>
                      <a:lnTo>
                        <a:pt x="0" y="287"/>
                      </a:lnTo>
                      <a:lnTo>
                        <a:pt x="0" y="282"/>
                      </a:lnTo>
                      <a:lnTo>
                        <a:pt x="0" y="277"/>
                      </a:lnTo>
                      <a:lnTo>
                        <a:pt x="0" y="271"/>
                      </a:lnTo>
                      <a:lnTo>
                        <a:pt x="0" y="261"/>
                      </a:lnTo>
                      <a:lnTo>
                        <a:pt x="0" y="250"/>
                      </a:lnTo>
                      <a:lnTo>
                        <a:pt x="5" y="250"/>
                      </a:lnTo>
                      <a:lnTo>
                        <a:pt x="5" y="256"/>
                      </a:lnTo>
                      <a:lnTo>
                        <a:pt x="11" y="256"/>
                      </a:lnTo>
                      <a:lnTo>
                        <a:pt x="11" y="250"/>
                      </a:lnTo>
                      <a:lnTo>
                        <a:pt x="16" y="245"/>
                      </a:lnTo>
                      <a:lnTo>
                        <a:pt x="21" y="240"/>
                      </a:lnTo>
                      <a:lnTo>
                        <a:pt x="27" y="245"/>
                      </a:lnTo>
                      <a:lnTo>
                        <a:pt x="32" y="245"/>
                      </a:lnTo>
                      <a:lnTo>
                        <a:pt x="43" y="250"/>
                      </a:lnTo>
                      <a:lnTo>
                        <a:pt x="48" y="250"/>
                      </a:lnTo>
                      <a:lnTo>
                        <a:pt x="53" y="250"/>
                      </a:lnTo>
                      <a:lnTo>
                        <a:pt x="58" y="256"/>
                      </a:lnTo>
                      <a:lnTo>
                        <a:pt x="64" y="256"/>
                      </a:lnTo>
                      <a:lnTo>
                        <a:pt x="69" y="261"/>
                      </a:lnTo>
                      <a:lnTo>
                        <a:pt x="74" y="261"/>
                      </a:lnTo>
                      <a:lnTo>
                        <a:pt x="80" y="261"/>
                      </a:lnTo>
                      <a:lnTo>
                        <a:pt x="85" y="261"/>
                      </a:lnTo>
                      <a:lnTo>
                        <a:pt x="90" y="256"/>
                      </a:lnTo>
                      <a:lnTo>
                        <a:pt x="96" y="261"/>
                      </a:lnTo>
                      <a:lnTo>
                        <a:pt x="101" y="266"/>
                      </a:lnTo>
                      <a:lnTo>
                        <a:pt x="101" y="271"/>
                      </a:lnTo>
                      <a:lnTo>
                        <a:pt x="112" y="277"/>
                      </a:lnTo>
                      <a:lnTo>
                        <a:pt x="106" y="282"/>
                      </a:lnTo>
                      <a:lnTo>
                        <a:pt x="112" y="287"/>
                      </a:lnTo>
                      <a:lnTo>
                        <a:pt x="117" y="287"/>
                      </a:lnTo>
                      <a:lnTo>
                        <a:pt x="122" y="298"/>
                      </a:lnTo>
                      <a:lnTo>
                        <a:pt x="128" y="298"/>
                      </a:lnTo>
                      <a:lnTo>
                        <a:pt x="138" y="298"/>
                      </a:lnTo>
                      <a:lnTo>
                        <a:pt x="143" y="293"/>
                      </a:lnTo>
                      <a:lnTo>
                        <a:pt x="149" y="287"/>
                      </a:lnTo>
                      <a:lnTo>
                        <a:pt x="154" y="287"/>
                      </a:lnTo>
                      <a:lnTo>
                        <a:pt x="159" y="293"/>
                      </a:lnTo>
                      <a:lnTo>
                        <a:pt x="165" y="298"/>
                      </a:lnTo>
                      <a:lnTo>
                        <a:pt x="175" y="298"/>
                      </a:lnTo>
                      <a:lnTo>
                        <a:pt x="181" y="303"/>
                      </a:lnTo>
                      <a:lnTo>
                        <a:pt x="186" y="303"/>
                      </a:lnTo>
                      <a:lnTo>
                        <a:pt x="191" y="303"/>
                      </a:lnTo>
                      <a:lnTo>
                        <a:pt x="191" y="298"/>
                      </a:lnTo>
                      <a:lnTo>
                        <a:pt x="186" y="293"/>
                      </a:lnTo>
                      <a:lnTo>
                        <a:pt x="181" y="287"/>
                      </a:lnTo>
                      <a:lnTo>
                        <a:pt x="175" y="287"/>
                      </a:lnTo>
                      <a:lnTo>
                        <a:pt x="170" y="287"/>
                      </a:lnTo>
                      <a:lnTo>
                        <a:pt x="175" y="282"/>
                      </a:lnTo>
                      <a:lnTo>
                        <a:pt x="170" y="277"/>
                      </a:lnTo>
                      <a:lnTo>
                        <a:pt x="165" y="277"/>
                      </a:lnTo>
                      <a:lnTo>
                        <a:pt x="165" y="282"/>
                      </a:lnTo>
                      <a:lnTo>
                        <a:pt x="159" y="282"/>
                      </a:lnTo>
                      <a:lnTo>
                        <a:pt x="159" y="277"/>
                      </a:lnTo>
                      <a:lnTo>
                        <a:pt x="154" y="277"/>
                      </a:lnTo>
                      <a:lnTo>
                        <a:pt x="149" y="277"/>
                      </a:lnTo>
                      <a:lnTo>
                        <a:pt x="154" y="277"/>
                      </a:lnTo>
                      <a:lnTo>
                        <a:pt x="149" y="256"/>
                      </a:lnTo>
                      <a:lnTo>
                        <a:pt x="143" y="240"/>
                      </a:lnTo>
                      <a:lnTo>
                        <a:pt x="143" y="234"/>
                      </a:lnTo>
                      <a:lnTo>
                        <a:pt x="138" y="229"/>
                      </a:lnTo>
                      <a:lnTo>
                        <a:pt x="138" y="224"/>
                      </a:lnTo>
                      <a:lnTo>
                        <a:pt x="133" y="218"/>
                      </a:lnTo>
                      <a:lnTo>
                        <a:pt x="128" y="218"/>
                      </a:lnTo>
                      <a:lnTo>
                        <a:pt x="122" y="213"/>
                      </a:lnTo>
                      <a:lnTo>
                        <a:pt x="122" y="208"/>
                      </a:lnTo>
                      <a:lnTo>
                        <a:pt x="128" y="213"/>
                      </a:lnTo>
                      <a:lnTo>
                        <a:pt x="133" y="213"/>
                      </a:lnTo>
                      <a:lnTo>
                        <a:pt x="133" y="208"/>
                      </a:lnTo>
                      <a:lnTo>
                        <a:pt x="128" y="208"/>
                      </a:lnTo>
                      <a:lnTo>
                        <a:pt x="128" y="202"/>
                      </a:lnTo>
                      <a:lnTo>
                        <a:pt x="122" y="208"/>
                      </a:lnTo>
                      <a:lnTo>
                        <a:pt x="122" y="202"/>
                      </a:lnTo>
                      <a:lnTo>
                        <a:pt x="133" y="197"/>
                      </a:lnTo>
                      <a:lnTo>
                        <a:pt x="138" y="197"/>
                      </a:lnTo>
                      <a:lnTo>
                        <a:pt x="143" y="192"/>
                      </a:lnTo>
                      <a:lnTo>
                        <a:pt x="149" y="192"/>
                      </a:lnTo>
                      <a:lnTo>
                        <a:pt x="154" y="192"/>
                      </a:lnTo>
                      <a:lnTo>
                        <a:pt x="159" y="192"/>
                      </a:lnTo>
                      <a:lnTo>
                        <a:pt x="159" y="197"/>
                      </a:lnTo>
                      <a:lnTo>
                        <a:pt x="154" y="197"/>
                      </a:lnTo>
                      <a:lnTo>
                        <a:pt x="149" y="202"/>
                      </a:lnTo>
                      <a:lnTo>
                        <a:pt x="154" y="202"/>
                      </a:lnTo>
                      <a:lnTo>
                        <a:pt x="159" y="202"/>
                      </a:lnTo>
                      <a:lnTo>
                        <a:pt x="165" y="197"/>
                      </a:lnTo>
                      <a:lnTo>
                        <a:pt x="165" y="192"/>
                      </a:lnTo>
                      <a:lnTo>
                        <a:pt x="165" y="186"/>
                      </a:lnTo>
                      <a:lnTo>
                        <a:pt x="165" y="181"/>
                      </a:lnTo>
                      <a:lnTo>
                        <a:pt x="165" y="170"/>
                      </a:lnTo>
                      <a:lnTo>
                        <a:pt x="165" y="165"/>
                      </a:lnTo>
                      <a:lnTo>
                        <a:pt x="170" y="160"/>
                      </a:lnTo>
                      <a:lnTo>
                        <a:pt x="175" y="149"/>
                      </a:lnTo>
                      <a:lnTo>
                        <a:pt x="186" y="149"/>
                      </a:lnTo>
                      <a:lnTo>
                        <a:pt x="186" y="144"/>
                      </a:lnTo>
                      <a:lnTo>
                        <a:pt x="191" y="139"/>
                      </a:lnTo>
                      <a:lnTo>
                        <a:pt x="202" y="139"/>
                      </a:lnTo>
                      <a:lnTo>
                        <a:pt x="207" y="139"/>
                      </a:lnTo>
                      <a:lnTo>
                        <a:pt x="213" y="139"/>
                      </a:lnTo>
                      <a:lnTo>
                        <a:pt x="218" y="144"/>
                      </a:lnTo>
                      <a:lnTo>
                        <a:pt x="223" y="139"/>
                      </a:lnTo>
                      <a:lnTo>
                        <a:pt x="234" y="139"/>
                      </a:lnTo>
                      <a:lnTo>
                        <a:pt x="239" y="133"/>
                      </a:lnTo>
                      <a:lnTo>
                        <a:pt x="244" y="128"/>
                      </a:lnTo>
                      <a:lnTo>
                        <a:pt x="255" y="133"/>
                      </a:lnTo>
                      <a:lnTo>
                        <a:pt x="260" y="133"/>
                      </a:lnTo>
                      <a:lnTo>
                        <a:pt x="271" y="139"/>
                      </a:lnTo>
                      <a:lnTo>
                        <a:pt x="282" y="139"/>
                      </a:lnTo>
                      <a:lnTo>
                        <a:pt x="292" y="144"/>
                      </a:lnTo>
                      <a:lnTo>
                        <a:pt x="298" y="144"/>
                      </a:lnTo>
                      <a:lnTo>
                        <a:pt x="308" y="144"/>
                      </a:lnTo>
                      <a:lnTo>
                        <a:pt x="319" y="149"/>
                      </a:lnTo>
                      <a:lnTo>
                        <a:pt x="329" y="149"/>
                      </a:lnTo>
                      <a:lnTo>
                        <a:pt x="324" y="149"/>
                      </a:lnTo>
                      <a:lnTo>
                        <a:pt x="319" y="149"/>
                      </a:lnTo>
                      <a:lnTo>
                        <a:pt x="308" y="149"/>
                      </a:lnTo>
                      <a:lnTo>
                        <a:pt x="303" y="149"/>
                      </a:lnTo>
                      <a:lnTo>
                        <a:pt x="298" y="149"/>
                      </a:lnTo>
                      <a:lnTo>
                        <a:pt x="303" y="149"/>
                      </a:lnTo>
                      <a:lnTo>
                        <a:pt x="308" y="149"/>
                      </a:lnTo>
                      <a:lnTo>
                        <a:pt x="319" y="149"/>
                      </a:lnTo>
                      <a:lnTo>
                        <a:pt x="329" y="155"/>
                      </a:lnTo>
                      <a:lnTo>
                        <a:pt x="335" y="149"/>
                      </a:lnTo>
                      <a:lnTo>
                        <a:pt x="340" y="155"/>
                      </a:lnTo>
                      <a:lnTo>
                        <a:pt x="351" y="160"/>
                      </a:lnTo>
                      <a:lnTo>
                        <a:pt x="361" y="165"/>
                      </a:lnTo>
                      <a:lnTo>
                        <a:pt x="372" y="170"/>
                      </a:lnTo>
                      <a:lnTo>
                        <a:pt x="383" y="176"/>
                      </a:lnTo>
                      <a:lnTo>
                        <a:pt x="393" y="181"/>
                      </a:lnTo>
                      <a:lnTo>
                        <a:pt x="398" y="186"/>
                      </a:lnTo>
                      <a:lnTo>
                        <a:pt x="404" y="186"/>
                      </a:lnTo>
                      <a:lnTo>
                        <a:pt x="414" y="186"/>
                      </a:lnTo>
                      <a:lnTo>
                        <a:pt x="420" y="192"/>
                      </a:lnTo>
                      <a:lnTo>
                        <a:pt x="430" y="192"/>
                      </a:lnTo>
                      <a:lnTo>
                        <a:pt x="436" y="192"/>
                      </a:lnTo>
                      <a:lnTo>
                        <a:pt x="441" y="192"/>
                      </a:lnTo>
                      <a:lnTo>
                        <a:pt x="441" y="186"/>
                      </a:lnTo>
                      <a:lnTo>
                        <a:pt x="446" y="192"/>
                      </a:lnTo>
                      <a:lnTo>
                        <a:pt x="452" y="192"/>
                      </a:lnTo>
                      <a:lnTo>
                        <a:pt x="457" y="197"/>
                      </a:lnTo>
                      <a:lnTo>
                        <a:pt x="462" y="197"/>
                      </a:lnTo>
                      <a:lnTo>
                        <a:pt x="468" y="197"/>
                      </a:lnTo>
                      <a:lnTo>
                        <a:pt x="473" y="197"/>
                      </a:lnTo>
                      <a:lnTo>
                        <a:pt x="478" y="202"/>
                      </a:lnTo>
                      <a:lnTo>
                        <a:pt x="478" y="197"/>
                      </a:lnTo>
                      <a:lnTo>
                        <a:pt x="484" y="197"/>
                      </a:lnTo>
                      <a:lnTo>
                        <a:pt x="489" y="202"/>
                      </a:lnTo>
                      <a:lnTo>
                        <a:pt x="494" y="202"/>
                      </a:lnTo>
                      <a:lnTo>
                        <a:pt x="505" y="208"/>
                      </a:lnTo>
                      <a:lnTo>
                        <a:pt x="510" y="208"/>
                      </a:lnTo>
                      <a:lnTo>
                        <a:pt x="521" y="213"/>
                      </a:lnTo>
                      <a:lnTo>
                        <a:pt x="526" y="218"/>
                      </a:lnTo>
                      <a:lnTo>
                        <a:pt x="526" y="224"/>
                      </a:lnTo>
                      <a:lnTo>
                        <a:pt x="526" y="234"/>
                      </a:lnTo>
                      <a:lnTo>
                        <a:pt x="521" y="240"/>
                      </a:lnTo>
                      <a:lnTo>
                        <a:pt x="515" y="250"/>
                      </a:lnTo>
                      <a:lnTo>
                        <a:pt x="505" y="256"/>
                      </a:lnTo>
                      <a:lnTo>
                        <a:pt x="494" y="261"/>
                      </a:lnTo>
                      <a:lnTo>
                        <a:pt x="484" y="261"/>
                      </a:lnTo>
                      <a:lnTo>
                        <a:pt x="478" y="261"/>
                      </a:lnTo>
                      <a:lnTo>
                        <a:pt x="468" y="271"/>
                      </a:lnTo>
                      <a:lnTo>
                        <a:pt x="446" y="309"/>
                      </a:lnTo>
                      <a:lnTo>
                        <a:pt x="420" y="346"/>
                      </a:lnTo>
                      <a:lnTo>
                        <a:pt x="404" y="362"/>
                      </a:lnTo>
                      <a:lnTo>
                        <a:pt x="388" y="378"/>
                      </a:lnTo>
                      <a:lnTo>
                        <a:pt x="383" y="388"/>
                      </a:lnTo>
                      <a:lnTo>
                        <a:pt x="377" y="394"/>
                      </a:lnTo>
                      <a:lnTo>
                        <a:pt x="377" y="399"/>
                      </a:lnTo>
                      <a:lnTo>
                        <a:pt x="383" y="404"/>
                      </a:lnTo>
                      <a:lnTo>
                        <a:pt x="388" y="404"/>
                      </a:lnTo>
                      <a:lnTo>
                        <a:pt x="404" y="388"/>
                      </a:lnTo>
                      <a:lnTo>
                        <a:pt x="414" y="378"/>
                      </a:lnTo>
                      <a:lnTo>
                        <a:pt x="420" y="372"/>
                      </a:lnTo>
                      <a:lnTo>
                        <a:pt x="425" y="367"/>
                      </a:lnTo>
                      <a:lnTo>
                        <a:pt x="430" y="367"/>
                      </a:lnTo>
                      <a:lnTo>
                        <a:pt x="441" y="356"/>
                      </a:lnTo>
                      <a:lnTo>
                        <a:pt x="446" y="346"/>
                      </a:lnTo>
                      <a:lnTo>
                        <a:pt x="452" y="335"/>
                      </a:lnTo>
                      <a:lnTo>
                        <a:pt x="457" y="330"/>
                      </a:lnTo>
                      <a:lnTo>
                        <a:pt x="462" y="325"/>
                      </a:lnTo>
                      <a:lnTo>
                        <a:pt x="473" y="314"/>
                      </a:lnTo>
                      <a:lnTo>
                        <a:pt x="473" y="303"/>
                      </a:lnTo>
                      <a:lnTo>
                        <a:pt x="473" y="298"/>
                      </a:lnTo>
                      <a:lnTo>
                        <a:pt x="484" y="287"/>
                      </a:lnTo>
                      <a:lnTo>
                        <a:pt x="494" y="277"/>
                      </a:lnTo>
                      <a:lnTo>
                        <a:pt x="510" y="271"/>
                      </a:lnTo>
                      <a:lnTo>
                        <a:pt x="515" y="271"/>
                      </a:lnTo>
                      <a:lnTo>
                        <a:pt x="521" y="271"/>
                      </a:lnTo>
                      <a:lnTo>
                        <a:pt x="531" y="277"/>
                      </a:lnTo>
                      <a:lnTo>
                        <a:pt x="542" y="271"/>
                      </a:lnTo>
                      <a:lnTo>
                        <a:pt x="547" y="271"/>
                      </a:lnTo>
                      <a:lnTo>
                        <a:pt x="553" y="266"/>
                      </a:lnTo>
                      <a:lnTo>
                        <a:pt x="553" y="261"/>
                      </a:lnTo>
                      <a:lnTo>
                        <a:pt x="558" y="256"/>
                      </a:lnTo>
                      <a:lnTo>
                        <a:pt x="569" y="250"/>
                      </a:lnTo>
                      <a:lnTo>
                        <a:pt x="574" y="250"/>
                      </a:lnTo>
                      <a:lnTo>
                        <a:pt x="579" y="256"/>
                      </a:lnTo>
                      <a:lnTo>
                        <a:pt x="584" y="256"/>
                      </a:lnTo>
                      <a:lnTo>
                        <a:pt x="590" y="256"/>
                      </a:lnTo>
                      <a:lnTo>
                        <a:pt x="595" y="256"/>
                      </a:lnTo>
                      <a:lnTo>
                        <a:pt x="606" y="256"/>
                      </a:lnTo>
                      <a:lnTo>
                        <a:pt x="616" y="256"/>
                      </a:lnTo>
                      <a:lnTo>
                        <a:pt x="622" y="256"/>
                      </a:lnTo>
                      <a:lnTo>
                        <a:pt x="622" y="250"/>
                      </a:lnTo>
                      <a:lnTo>
                        <a:pt x="616" y="240"/>
                      </a:lnTo>
                      <a:lnTo>
                        <a:pt x="611" y="234"/>
                      </a:lnTo>
                      <a:lnTo>
                        <a:pt x="606" y="229"/>
                      </a:lnTo>
                      <a:lnTo>
                        <a:pt x="606" y="224"/>
                      </a:lnTo>
                      <a:lnTo>
                        <a:pt x="611" y="213"/>
                      </a:lnTo>
                      <a:lnTo>
                        <a:pt x="611" y="202"/>
                      </a:lnTo>
                      <a:lnTo>
                        <a:pt x="606" y="192"/>
                      </a:lnTo>
                      <a:lnTo>
                        <a:pt x="600" y="170"/>
                      </a:lnTo>
                      <a:lnTo>
                        <a:pt x="595" y="160"/>
                      </a:lnTo>
                      <a:lnTo>
                        <a:pt x="590" y="155"/>
                      </a:lnTo>
                      <a:lnTo>
                        <a:pt x="579" y="149"/>
                      </a:lnTo>
                      <a:lnTo>
                        <a:pt x="579" y="144"/>
                      </a:lnTo>
                      <a:lnTo>
                        <a:pt x="584" y="133"/>
                      </a:lnTo>
                      <a:lnTo>
                        <a:pt x="579" y="128"/>
                      </a:lnTo>
                      <a:lnTo>
                        <a:pt x="574" y="123"/>
                      </a:lnTo>
                      <a:lnTo>
                        <a:pt x="563" y="123"/>
                      </a:lnTo>
                      <a:lnTo>
                        <a:pt x="547" y="128"/>
                      </a:lnTo>
                      <a:lnTo>
                        <a:pt x="537" y="128"/>
                      </a:lnTo>
                      <a:lnTo>
                        <a:pt x="537" y="123"/>
                      </a:lnTo>
                      <a:lnTo>
                        <a:pt x="537" y="117"/>
                      </a:lnTo>
                      <a:lnTo>
                        <a:pt x="526" y="112"/>
                      </a:lnTo>
                      <a:lnTo>
                        <a:pt x="521" y="112"/>
                      </a:lnTo>
                      <a:lnTo>
                        <a:pt x="515" y="117"/>
                      </a:lnTo>
                      <a:lnTo>
                        <a:pt x="505" y="117"/>
                      </a:lnTo>
                      <a:lnTo>
                        <a:pt x="499" y="117"/>
                      </a:lnTo>
                      <a:lnTo>
                        <a:pt x="499" y="123"/>
                      </a:lnTo>
                      <a:lnTo>
                        <a:pt x="505" y="128"/>
                      </a:lnTo>
                      <a:lnTo>
                        <a:pt x="515" y="133"/>
                      </a:lnTo>
                      <a:lnTo>
                        <a:pt x="521" y="144"/>
                      </a:lnTo>
                      <a:lnTo>
                        <a:pt x="515" y="149"/>
                      </a:lnTo>
                      <a:lnTo>
                        <a:pt x="510" y="149"/>
                      </a:lnTo>
                      <a:lnTo>
                        <a:pt x="510" y="155"/>
                      </a:lnTo>
                      <a:lnTo>
                        <a:pt x="515" y="165"/>
                      </a:lnTo>
                      <a:lnTo>
                        <a:pt x="521" y="170"/>
                      </a:lnTo>
                      <a:lnTo>
                        <a:pt x="515" y="176"/>
                      </a:lnTo>
                      <a:lnTo>
                        <a:pt x="510" y="176"/>
                      </a:lnTo>
                      <a:lnTo>
                        <a:pt x="505" y="181"/>
                      </a:lnTo>
                      <a:lnTo>
                        <a:pt x="505" y="186"/>
                      </a:lnTo>
                      <a:lnTo>
                        <a:pt x="494" y="186"/>
                      </a:lnTo>
                      <a:lnTo>
                        <a:pt x="484" y="186"/>
                      </a:lnTo>
                      <a:lnTo>
                        <a:pt x="473" y="186"/>
                      </a:lnTo>
                      <a:lnTo>
                        <a:pt x="462" y="186"/>
                      </a:lnTo>
                      <a:lnTo>
                        <a:pt x="462" y="181"/>
                      </a:lnTo>
                      <a:lnTo>
                        <a:pt x="457" y="181"/>
                      </a:lnTo>
                      <a:lnTo>
                        <a:pt x="452" y="181"/>
                      </a:lnTo>
                      <a:lnTo>
                        <a:pt x="457" y="181"/>
                      </a:lnTo>
                      <a:lnTo>
                        <a:pt x="462" y="181"/>
                      </a:lnTo>
                      <a:lnTo>
                        <a:pt x="457" y="170"/>
                      </a:lnTo>
                      <a:lnTo>
                        <a:pt x="462" y="170"/>
                      </a:lnTo>
                      <a:lnTo>
                        <a:pt x="462" y="165"/>
                      </a:lnTo>
                      <a:lnTo>
                        <a:pt x="457" y="165"/>
                      </a:lnTo>
                      <a:lnTo>
                        <a:pt x="452" y="165"/>
                      </a:lnTo>
                      <a:lnTo>
                        <a:pt x="446" y="160"/>
                      </a:lnTo>
                      <a:lnTo>
                        <a:pt x="441" y="160"/>
                      </a:lnTo>
                      <a:lnTo>
                        <a:pt x="436" y="160"/>
                      </a:lnTo>
                      <a:lnTo>
                        <a:pt x="430" y="160"/>
                      </a:lnTo>
                      <a:lnTo>
                        <a:pt x="425" y="155"/>
                      </a:lnTo>
                      <a:lnTo>
                        <a:pt x="425" y="149"/>
                      </a:lnTo>
                      <a:lnTo>
                        <a:pt x="425" y="139"/>
                      </a:lnTo>
                      <a:lnTo>
                        <a:pt x="425" y="133"/>
                      </a:lnTo>
                      <a:lnTo>
                        <a:pt x="430" y="128"/>
                      </a:lnTo>
                      <a:lnTo>
                        <a:pt x="430" y="123"/>
                      </a:lnTo>
                      <a:lnTo>
                        <a:pt x="436" y="123"/>
                      </a:lnTo>
                      <a:lnTo>
                        <a:pt x="441" y="123"/>
                      </a:lnTo>
                      <a:lnTo>
                        <a:pt x="446" y="128"/>
                      </a:lnTo>
                      <a:lnTo>
                        <a:pt x="452" y="128"/>
                      </a:lnTo>
                      <a:lnTo>
                        <a:pt x="457" y="123"/>
                      </a:lnTo>
                      <a:lnTo>
                        <a:pt x="452" y="123"/>
                      </a:lnTo>
                      <a:lnTo>
                        <a:pt x="452" y="117"/>
                      </a:lnTo>
                      <a:lnTo>
                        <a:pt x="457" y="117"/>
                      </a:lnTo>
                      <a:lnTo>
                        <a:pt x="452" y="112"/>
                      </a:lnTo>
                      <a:lnTo>
                        <a:pt x="446" y="112"/>
                      </a:lnTo>
                      <a:lnTo>
                        <a:pt x="441" y="107"/>
                      </a:lnTo>
                      <a:lnTo>
                        <a:pt x="436" y="101"/>
                      </a:lnTo>
                      <a:lnTo>
                        <a:pt x="446" y="101"/>
                      </a:lnTo>
                      <a:lnTo>
                        <a:pt x="452" y="101"/>
                      </a:lnTo>
                      <a:lnTo>
                        <a:pt x="457" y="85"/>
                      </a:lnTo>
                      <a:lnTo>
                        <a:pt x="473" y="96"/>
                      </a:lnTo>
                      <a:lnTo>
                        <a:pt x="505" y="91"/>
                      </a:lnTo>
                      <a:lnTo>
                        <a:pt x="521" y="80"/>
                      </a:lnTo>
                      <a:lnTo>
                        <a:pt x="542" y="70"/>
                      </a:lnTo>
                      <a:lnTo>
                        <a:pt x="542" y="64"/>
                      </a:lnTo>
                      <a:lnTo>
                        <a:pt x="531" y="64"/>
                      </a:lnTo>
                      <a:lnTo>
                        <a:pt x="531" y="59"/>
                      </a:lnTo>
                      <a:lnTo>
                        <a:pt x="547" y="54"/>
                      </a:lnTo>
                      <a:lnTo>
                        <a:pt x="563" y="43"/>
                      </a:lnTo>
                      <a:lnTo>
                        <a:pt x="574" y="32"/>
                      </a:lnTo>
                      <a:lnTo>
                        <a:pt x="579" y="22"/>
                      </a:lnTo>
                      <a:lnTo>
                        <a:pt x="590" y="27"/>
                      </a:lnTo>
                      <a:lnTo>
                        <a:pt x="595" y="22"/>
                      </a:lnTo>
                      <a:lnTo>
                        <a:pt x="611" y="27"/>
                      </a:lnTo>
                      <a:lnTo>
                        <a:pt x="638" y="27"/>
                      </a:lnTo>
                      <a:lnTo>
                        <a:pt x="648" y="22"/>
                      </a:lnTo>
                      <a:lnTo>
                        <a:pt x="664" y="27"/>
                      </a:lnTo>
                      <a:lnTo>
                        <a:pt x="696" y="16"/>
                      </a:lnTo>
                      <a:lnTo>
                        <a:pt x="723" y="16"/>
                      </a:lnTo>
                      <a:lnTo>
                        <a:pt x="739" y="22"/>
                      </a:lnTo>
                      <a:lnTo>
                        <a:pt x="754" y="27"/>
                      </a:lnTo>
                      <a:lnTo>
                        <a:pt x="792" y="0"/>
                      </a:lnTo>
                      <a:lnTo>
                        <a:pt x="802" y="22"/>
                      </a:lnTo>
                      <a:lnTo>
                        <a:pt x="813" y="27"/>
                      </a:lnTo>
                      <a:lnTo>
                        <a:pt x="829" y="32"/>
                      </a:lnTo>
                      <a:lnTo>
                        <a:pt x="834" y="32"/>
                      </a:lnTo>
                      <a:lnTo>
                        <a:pt x="834" y="38"/>
                      </a:lnTo>
                      <a:lnTo>
                        <a:pt x="834" y="43"/>
                      </a:lnTo>
                      <a:lnTo>
                        <a:pt x="834" y="48"/>
                      </a:lnTo>
                      <a:lnTo>
                        <a:pt x="834" y="54"/>
                      </a:lnTo>
                      <a:lnTo>
                        <a:pt x="829" y="54"/>
                      </a:lnTo>
                      <a:lnTo>
                        <a:pt x="829" y="59"/>
                      </a:lnTo>
                      <a:lnTo>
                        <a:pt x="834" y="64"/>
                      </a:lnTo>
                      <a:lnTo>
                        <a:pt x="839" y="64"/>
                      </a:lnTo>
                      <a:lnTo>
                        <a:pt x="845" y="64"/>
                      </a:lnTo>
                      <a:lnTo>
                        <a:pt x="850" y="64"/>
                      </a:lnTo>
                      <a:lnTo>
                        <a:pt x="850" y="70"/>
                      </a:lnTo>
                      <a:lnTo>
                        <a:pt x="855" y="70"/>
                      </a:lnTo>
                      <a:lnTo>
                        <a:pt x="855" y="75"/>
                      </a:lnTo>
                      <a:lnTo>
                        <a:pt x="861" y="80"/>
                      </a:lnTo>
                      <a:lnTo>
                        <a:pt x="866" y="85"/>
                      </a:lnTo>
                      <a:lnTo>
                        <a:pt x="871" y="85"/>
                      </a:lnTo>
                      <a:lnTo>
                        <a:pt x="877" y="91"/>
                      </a:lnTo>
                      <a:lnTo>
                        <a:pt x="882" y="91"/>
                      </a:lnTo>
                      <a:lnTo>
                        <a:pt x="898" y="91"/>
                      </a:lnTo>
                      <a:lnTo>
                        <a:pt x="898" y="96"/>
                      </a:lnTo>
                      <a:lnTo>
                        <a:pt x="909" y="96"/>
                      </a:lnTo>
                      <a:lnTo>
                        <a:pt x="914" y="96"/>
                      </a:lnTo>
                      <a:lnTo>
                        <a:pt x="925" y="107"/>
                      </a:lnTo>
                      <a:lnTo>
                        <a:pt x="925" y="133"/>
                      </a:lnTo>
                      <a:lnTo>
                        <a:pt x="930" y="149"/>
                      </a:lnTo>
                      <a:lnTo>
                        <a:pt x="930" y="293"/>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3" name="Freeform 17"/>
                <p:cNvSpPr>
                  <a:spLocks/>
                </p:cNvSpPr>
                <p:nvPr/>
              </p:nvSpPr>
              <p:spPr bwMode="gray">
                <a:xfrm>
                  <a:off x="7578664" y="4218035"/>
                  <a:ext cx="1859741" cy="1450989"/>
                </a:xfrm>
                <a:custGeom>
                  <a:avLst/>
                  <a:gdLst/>
                  <a:ahLst/>
                  <a:cxnLst>
                    <a:cxn ang="0">
                      <a:pos x="287" y="877"/>
                    </a:cxn>
                    <a:cxn ang="0">
                      <a:pos x="276" y="808"/>
                    </a:cxn>
                    <a:cxn ang="0">
                      <a:pos x="245" y="744"/>
                    </a:cxn>
                    <a:cxn ang="0">
                      <a:pos x="213" y="654"/>
                    </a:cxn>
                    <a:cxn ang="0">
                      <a:pos x="122" y="606"/>
                    </a:cxn>
                    <a:cxn ang="0">
                      <a:pos x="37" y="499"/>
                    </a:cxn>
                    <a:cxn ang="0">
                      <a:pos x="32" y="324"/>
                    </a:cxn>
                    <a:cxn ang="0">
                      <a:pos x="276" y="149"/>
                    </a:cxn>
                    <a:cxn ang="0">
                      <a:pos x="340" y="149"/>
                    </a:cxn>
                    <a:cxn ang="0">
                      <a:pos x="356" y="165"/>
                    </a:cxn>
                    <a:cxn ang="0">
                      <a:pos x="388" y="143"/>
                    </a:cxn>
                    <a:cxn ang="0">
                      <a:pos x="399" y="159"/>
                    </a:cxn>
                    <a:cxn ang="0">
                      <a:pos x="404" y="149"/>
                    </a:cxn>
                    <a:cxn ang="0">
                      <a:pos x="415" y="154"/>
                    </a:cxn>
                    <a:cxn ang="0">
                      <a:pos x="446" y="165"/>
                    </a:cxn>
                    <a:cxn ang="0">
                      <a:pos x="489" y="138"/>
                    </a:cxn>
                    <a:cxn ang="0">
                      <a:pos x="526" y="16"/>
                    </a:cxn>
                    <a:cxn ang="0">
                      <a:pos x="643" y="32"/>
                    </a:cxn>
                    <a:cxn ang="0">
                      <a:pos x="818" y="32"/>
                    </a:cxn>
                    <a:cxn ang="0">
                      <a:pos x="1004" y="85"/>
                    </a:cxn>
                    <a:cxn ang="0">
                      <a:pos x="1026" y="90"/>
                    </a:cxn>
                    <a:cxn ang="0">
                      <a:pos x="1063" y="122"/>
                    </a:cxn>
                    <a:cxn ang="0">
                      <a:pos x="1158" y="244"/>
                    </a:cxn>
                    <a:cxn ang="0">
                      <a:pos x="1233" y="271"/>
                    </a:cxn>
                    <a:cxn ang="0">
                      <a:pos x="1190" y="308"/>
                    </a:cxn>
                    <a:cxn ang="0">
                      <a:pos x="1132" y="324"/>
                    </a:cxn>
                    <a:cxn ang="0">
                      <a:pos x="1095" y="303"/>
                    </a:cxn>
                    <a:cxn ang="0">
                      <a:pos x="1057" y="329"/>
                    </a:cxn>
                    <a:cxn ang="0">
                      <a:pos x="1026" y="351"/>
                    </a:cxn>
                    <a:cxn ang="0">
                      <a:pos x="978" y="361"/>
                    </a:cxn>
                    <a:cxn ang="0">
                      <a:pos x="935" y="388"/>
                    </a:cxn>
                    <a:cxn ang="0">
                      <a:pos x="893" y="404"/>
                    </a:cxn>
                    <a:cxn ang="0">
                      <a:pos x="877" y="436"/>
                    </a:cxn>
                    <a:cxn ang="0">
                      <a:pos x="909" y="441"/>
                    </a:cxn>
                    <a:cxn ang="0">
                      <a:pos x="951" y="452"/>
                    </a:cxn>
                    <a:cxn ang="0">
                      <a:pos x="951" y="499"/>
                    </a:cxn>
                    <a:cxn ang="0">
                      <a:pos x="962" y="547"/>
                    </a:cxn>
                    <a:cxn ang="0">
                      <a:pos x="983" y="600"/>
                    </a:cxn>
                    <a:cxn ang="0">
                      <a:pos x="1015" y="664"/>
                    </a:cxn>
                    <a:cxn ang="0">
                      <a:pos x="1036" y="717"/>
                    </a:cxn>
                    <a:cxn ang="0">
                      <a:pos x="1052" y="760"/>
                    </a:cxn>
                    <a:cxn ang="0">
                      <a:pos x="1020" y="776"/>
                    </a:cxn>
                    <a:cxn ang="0">
                      <a:pos x="1031" y="808"/>
                    </a:cxn>
                    <a:cxn ang="0">
                      <a:pos x="1004" y="834"/>
                    </a:cxn>
                    <a:cxn ang="0">
                      <a:pos x="983" y="882"/>
                    </a:cxn>
                    <a:cxn ang="0">
                      <a:pos x="999" y="919"/>
                    </a:cxn>
                    <a:cxn ang="0">
                      <a:pos x="994" y="962"/>
                    </a:cxn>
                    <a:cxn ang="0">
                      <a:pos x="962" y="930"/>
                    </a:cxn>
                    <a:cxn ang="0">
                      <a:pos x="930" y="925"/>
                    </a:cxn>
                    <a:cxn ang="0">
                      <a:pos x="877" y="914"/>
                    </a:cxn>
                    <a:cxn ang="0">
                      <a:pos x="840" y="893"/>
                    </a:cxn>
                    <a:cxn ang="0">
                      <a:pos x="808" y="877"/>
                    </a:cxn>
                    <a:cxn ang="0">
                      <a:pos x="760" y="877"/>
                    </a:cxn>
                    <a:cxn ang="0">
                      <a:pos x="723" y="871"/>
                    </a:cxn>
                    <a:cxn ang="0">
                      <a:pos x="686" y="877"/>
                    </a:cxn>
                    <a:cxn ang="0">
                      <a:pos x="632" y="882"/>
                    </a:cxn>
                    <a:cxn ang="0">
                      <a:pos x="574" y="877"/>
                    </a:cxn>
                    <a:cxn ang="0">
                      <a:pos x="531" y="877"/>
                    </a:cxn>
                    <a:cxn ang="0">
                      <a:pos x="489" y="887"/>
                    </a:cxn>
                    <a:cxn ang="0">
                      <a:pos x="441" y="903"/>
                    </a:cxn>
                    <a:cxn ang="0">
                      <a:pos x="383" y="909"/>
                    </a:cxn>
                  </a:cxnLst>
                  <a:rect l="0" t="0" r="r" b="b"/>
                  <a:pathLst>
                    <a:path w="1233" h="962">
                      <a:moveTo>
                        <a:pt x="340" y="909"/>
                      </a:moveTo>
                      <a:lnTo>
                        <a:pt x="335" y="903"/>
                      </a:lnTo>
                      <a:lnTo>
                        <a:pt x="330" y="903"/>
                      </a:lnTo>
                      <a:lnTo>
                        <a:pt x="319" y="903"/>
                      </a:lnTo>
                      <a:lnTo>
                        <a:pt x="314" y="903"/>
                      </a:lnTo>
                      <a:lnTo>
                        <a:pt x="303" y="903"/>
                      </a:lnTo>
                      <a:lnTo>
                        <a:pt x="314" y="893"/>
                      </a:lnTo>
                      <a:lnTo>
                        <a:pt x="314" y="887"/>
                      </a:lnTo>
                      <a:lnTo>
                        <a:pt x="303" y="882"/>
                      </a:lnTo>
                      <a:lnTo>
                        <a:pt x="298" y="882"/>
                      </a:lnTo>
                      <a:lnTo>
                        <a:pt x="287" y="877"/>
                      </a:lnTo>
                      <a:lnTo>
                        <a:pt x="282" y="877"/>
                      </a:lnTo>
                      <a:lnTo>
                        <a:pt x="271" y="877"/>
                      </a:lnTo>
                      <a:lnTo>
                        <a:pt x="271" y="866"/>
                      </a:lnTo>
                      <a:lnTo>
                        <a:pt x="266" y="861"/>
                      </a:lnTo>
                      <a:lnTo>
                        <a:pt x="260" y="855"/>
                      </a:lnTo>
                      <a:lnTo>
                        <a:pt x="260" y="850"/>
                      </a:lnTo>
                      <a:lnTo>
                        <a:pt x="260" y="845"/>
                      </a:lnTo>
                      <a:lnTo>
                        <a:pt x="255" y="845"/>
                      </a:lnTo>
                      <a:lnTo>
                        <a:pt x="255" y="829"/>
                      </a:lnTo>
                      <a:lnTo>
                        <a:pt x="260" y="824"/>
                      </a:lnTo>
                      <a:lnTo>
                        <a:pt x="276" y="808"/>
                      </a:lnTo>
                      <a:lnTo>
                        <a:pt x="271" y="797"/>
                      </a:lnTo>
                      <a:lnTo>
                        <a:pt x="266" y="797"/>
                      </a:lnTo>
                      <a:lnTo>
                        <a:pt x="250" y="797"/>
                      </a:lnTo>
                      <a:lnTo>
                        <a:pt x="239" y="797"/>
                      </a:lnTo>
                      <a:lnTo>
                        <a:pt x="229" y="797"/>
                      </a:lnTo>
                      <a:lnTo>
                        <a:pt x="218" y="792"/>
                      </a:lnTo>
                      <a:lnTo>
                        <a:pt x="213" y="786"/>
                      </a:lnTo>
                      <a:lnTo>
                        <a:pt x="213" y="776"/>
                      </a:lnTo>
                      <a:lnTo>
                        <a:pt x="234" y="755"/>
                      </a:lnTo>
                      <a:lnTo>
                        <a:pt x="239" y="744"/>
                      </a:lnTo>
                      <a:lnTo>
                        <a:pt x="245" y="744"/>
                      </a:lnTo>
                      <a:lnTo>
                        <a:pt x="250" y="739"/>
                      </a:lnTo>
                      <a:lnTo>
                        <a:pt x="245" y="728"/>
                      </a:lnTo>
                      <a:lnTo>
                        <a:pt x="239" y="723"/>
                      </a:lnTo>
                      <a:lnTo>
                        <a:pt x="239" y="712"/>
                      </a:lnTo>
                      <a:lnTo>
                        <a:pt x="245" y="707"/>
                      </a:lnTo>
                      <a:lnTo>
                        <a:pt x="250" y="696"/>
                      </a:lnTo>
                      <a:lnTo>
                        <a:pt x="245" y="680"/>
                      </a:lnTo>
                      <a:lnTo>
                        <a:pt x="239" y="669"/>
                      </a:lnTo>
                      <a:lnTo>
                        <a:pt x="229" y="664"/>
                      </a:lnTo>
                      <a:lnTo>
                        <a:pt x="218" y="654"/>
                      </a:lnTo>
                      <a:lnTo>
                        <a:pt x="213" y="654"/>
                      </a:lnTo>
                      <a:lnTo>
                        <a:pt x="207" y="648"/>
                      </a:lnTo>
                      <a:lnTo>
                        <a:pt x="202" y="643"/>
                      </a:lnTo>
                      <a:lnTo>
                        <a:pt x="191" y="643"/>
                      </a:lnTo>
                      <a:lnTo>
                        <a:pt x="186" y="643"/>
                      </a:lnTo>
                      <a:lnTo>
                        <a:pt x="181" y="638"/>
                      </a:lnTo>
                      <a:lnTo>
                        <a:pt x="170" y="638"/>
                      </a:lnTo>
                      <a:lnTo>
                        <a:pt x="154" y="638"/>
                      </a:lnTo>
                      <a:lnTo>
                        <a:pt x="144" y="627"/>
                      </a:lnTo>
                      <a:lnTo>
                        <a:pt x="133" y="622"/>
                      </a:lnTo>
                      <a:lnTo>
                        <a:pt x="128" y="616"/>
                      </a:lnTo>
                      <a:lnTo>
                        <a:pt x="122" y="606"/>
                      </a:lnTo>
                      <a:lnTo>
                        <a:pt x="122" y="595"/>
                      </a:lnTo>
                      <a:lnTo>
                        <a:pt x="122" y="584"/>
                      </a:lnTo>
                      <a:lnTo>
                        <a:pt x="117" y="574"/>
                      </a:lnTo>
                      <a:lnTo>
                        <a:pt x="101" y="558"/>
                      </a:lnTo>
                      <a:lnTo>
                        <a:pt x="90" y="553"/>
                      </a:lnTo>
                      <a:lnTo>
                        <a:pt x="74" y="547"/>
                      </a:lnTo>
                      <a:lnTo>
                        <a:pt x="64" y="542"/>
                      </a:lnTo>
                      <a:lnTo>
                        <a:pt x="59" y="531"/>
                      </a:lnTo>
                      <a:lnTo>
                        <a:pt x="53" y="515"/>
                      </a:lnTo>
                      <a:lnTo>
                        <a:pt x="53" y="499"/>
                      </a:lnTo>
                      <a:lnTo>
                        <a:pt x="37" y="499"/>
                      </a:lnTo>
                      <a:lnTo>
                        <a:pt x="21" y="499"/>
                      </a:lnTo>
                      <a:lnTo>
                        <a:pt x="0" y="505"/>
                      </a:lnTo>
                      <a:lnTo>
                        <a:pt x="0" y="484"/>
                      </a:lnTo>
                      <a:lnTo>
                        <a:pt x="0" y="468"/>
                      </a:lnTo>
                      <a:lnTo>
                        <a:pt x="37" y="468"/>
                      </a:lnTo>
                      <a:lnTo>
                        <a:pt x="32" y="457"/>
                      </a:lnTo>
                      <a:lnTo>
                        <a:pt x="21" y="404"/>
                      </a:lnTo>
                      <a:lnTo>
                        <a:pt x="16" y="372"/>
                      </a:lnTo>
                      <a:lnTo>
                        <a:pt x="27" y="356"/>
                      </a:lnTo>
                      <a:lnTo>
                        <a:pt x="27" y="340"/>
                      </a:lnTo>
                      <a:lnTo>
                        <a:pt x="32" y="324"/>
                      </a:lnTo>
                      <a:lnTo>
                        <a:pt x="43" y="303"/>
                      </a:lnTo>
                      <a:lnTo>
                        <a:pt x="59" y="282"/>
                      </a:lnTo>
                      <a:lnTo>
                        <a:pt x="90" y="239"/>
                      </a:lnTo>
                      <a:lnTo>
                        <a:pt x="117" y="207"/>
                      </a:lnTo>
                      <a:lnTo>
                        <a:pt x="149" y="202"/>
                      </a:lnTo>
                      <a:lnTo>
                        <a:pt x="165" y="191"/>
                      </a:lnTo>
                      <a:lnTo>
                        <a:pt x="197" y="170"/>
                      </a:lnTo>
                      <a:lnTo>
                        <a:pt x="223" y="159"/>
                      </a:lnTo>
                      <a:lnTo>
                        <a:pt x="234" y="159"/>
                      </a:lnTo>
                      <a:lnTo>
                        <a:pt x="260" y="154"/>
                      </a:lnTo>
                      <a:lnTo>
                        <a:pt x="276" y="149"/>
                      </a:lnTo>
                      <a:lnTo>
                        <a:pt x="292" y="149"/>
                      </a:lnTo>
                      <a:lnTo>
                        <a:pt x="303" y="149"/>
                      </a:lnTo>
                      <a:lnTo>
                        <a:pt x="319" y="154"/>
                      </a:lnTo>
                      <a:lnTo>
                        <a:pt x="330" y="138"/>
                      </a:lnTo>
                      <a:lnTo>
                        <a:pt x="335" y="149"/>
                      </a:lnTo>
                      <a:lnTo>
                        <a:pt x="335" y="143"/>
                      </a:lnTo>
                      <a:lnTo>
                        <a:pt x="330" y="138"/>
                      </a:lnTo>
                      <a:lnTo>
                        <a:pt x="335" y="138"/>
                      </a:lnTo>
                      <a:lnTo>
                        <a:pt x="335" y="143"/>
                      </a:lnTo>
                      <a:lnTo>
                        <a:pt x="340" y="143"/>
                      </a:lnTo>
                      <a:lnTo>
                        <a:pt x="340" y="149"/>
                      </a:lnTo>
                      <a:lnTo>
                        <a:pt x="335" y="149"/>
                      </a:lnTo>
                      <a:lnTo>
                        <a:pt x="340" y="154"/>
                      </a:lnTo>
                      <a:lnTo>
                        <a:pt x="340" y="159"/>
                      </a:lnTo>
                      <a:lnTo>
                        <a:pt x="345" y="159"/>
                      </a:lnTo>
                      <a:lnTo>
                        <a:pt x="340" y="159"/>
                      </a:lnTo>
                      <a:lnTo>
                        <a:pt x="340" y="154"/>
                      </a:lnTo>
                      <a:lnTo>
                        <a:pt x="345" y="154"/>
                      </a:lnTo>
                      <a:lnTo>
                        <a:pt x="351" y="154"/>
                      </a:lnTo>
                      <a:lnTo>
                        <a:pt x="351" y="159"/>
                      </a:lnTo>
                      <a:lnTo>
                        <a:pt x="356" y="159"/>
                      </a:lnTo>
                      <a:lnTo>
                        <a:pt x="356" y="165"/>
                      </a:lnTo>
                      <a:lnTo>
                        <a:pt x="361" y="165"/>
                      </a:lnTo>
                      <a:lnTo>
                        <a:pt x="356" y="159"/>
                      </a:lnTo>
                      <a:lnTo>
                        <a:pt x="356" y="154"/>
                      </a:lnTo>
                      <a:lnTo>
                        <a:pt x="361" y="154"/>
                      </a:lnTo>
                      <a:lnTo>
                        <a:pt x="367" y="149"/>
                      </a:lnTo>
                      <a:lnTo>
                        <a:pt x="372" y="149"/>
                      </a:lnTo>
                      <a:lnTo>
                        <a:pt x="377" y="149"/>
                      </a:lnTo>
                      <a:lnTo>
                        <a:pt x="383" y="149"/>
                      </a:lnTo>
                      <a:lnTo>
                        <a:pt x="383" y="143"/>
                      </a:lnTo>
                      <a:lnTo>
                        <a:pt x="383" y="149"/>
                      </a:lnTo>
                      <a:lnTo>
                        <a:pt x="388" y="143"/>
                      </a:lnTo>
                      <a:lnTo>
                        <a:pt x="388" y="149"/>
                      </a:lnTo>
                      <a:lnTo>
                        <a:pt x="383" y="149"/>
                      </a:lnTo>
                      <a:lnTo>
                        <a:pt x="388" y="149"/>
                      </a:lnTo>
                      <a:lnTo>
                        <a:pt x="388" y="154"/>
                      </a:lnTo>
                      <a:lnTo>
                        <a:pt x="383" y="154"/>
                      </a:lnTo>
                      <a:lnTo>
                        <a:pt x="383" y="149"/>
                      </a:lnTo>
                      <a:lnTo>
                        <a:pt x="383" y="154"/>
                      </a:lnTo>
                      <a:lnTo>
                        <a:pt x="388" y="154"/>
                      </a:lnTo>
                      <a:lnTo>
                        <a:pt x="388" y="159"/>
                      </a:lnTo>
                      <a:lnTo>
                        <a:pt x="393" y="159"/>
                      </a:lnTo>
                      <a:lnTo>
                        <a:pt x="399" y="159"/>
                      </a:lnTo>
                      <a:lnTo>
                        <a:pt x="404" y="159"/>
                      </a:lnTo>
                      <a:lnTo>
                        <a:pt x="404" y="165"/>
                      </a:lnTo>
                      <a:lnTo>
                        <a:pt x="409" y="165"/>
                      </a:lnTo>
                      <a:lnTo>
                        <a:pt x="415" y="165"/>
                      </a:lnTo>
                      <a:lnTo>
                        <a:pt x="415" y="170"/>
                      </a:lnTo>
                      <a:lnTo>
                        <a:pt x="415" y="165"/>
                      </a:lnTo>
                      <a:lnTo>
                        <a:pt x="409" y="159"/>
                      </a:lnTo>
                      <a:lnTo>
                        <a:pt x="409" y="154"/>
                      </a:lnTo>
                      <a:lnTo>
                        <a:pt x="409" y="159"/>
                      </a:lnTo>
                      <a:lnTo>
                        <a:pt x="404" y="154"/>
                      </a:lnTo>
                      <a:lnTo>
                        <a:pt x="404" y="149"/>
                      </a:lnTo>
                      <a:lnTo>
                        <a:pt x="399" y="149"/>
                      </a:lnTo>
                      <a:lnTo>
                        <a:pt x="399" y="143"/>
                      </a:lnTo>
                      <a:lnTo>
                        <a:pt x="393" y="143"/>
                      </a:lnTo>
                      <a:lnTo>
                        <a:pt x="388" y="143"/>
                      </a:lnTo>
                      <a:lnTo>
                        <a:pt x="393" y="143"/>
                      </a:lnTo>
                      <a:lnTo>
                        <a:pt x="399" y="143"/>
                      </a:lnTo>
                      <a:lnTo>
                        <a:pt x="404" y="143"/>
                      </a:lnTo>
                      <a:lnTo>
                        <a:pt x="404" y="149"/>
                      </a:lnTo>
                      <a:lnTo>
                        <a:pt x="409" y="149"/>
                      </a:lnTo>
                      <a:lnTo>
                        <a:pt x="409" y="154"/>
                      </a:lnTo>
                      <a:lnTo>
                        <a:pt x="415" y="154"/>
                      </a:lnTo>
                      <a:lnTo>
                        <a:pt x="420" y="154"/>
                      </a:lnTo>
                      <a:lnTo>
                        <a:pt x="420" y="149"/>
                      </a:lnTo>
                      <a:lnTo>
                        <a:pt x="425" y="149"/>
                      </a:lnTo>
                      <a:lnTo>
                        <a:pt x="430" y="149"/>
                      </a:lnTo>
                      <a:lnTo>
                        <a:pt x="436" y="149"/>
                      </a:lnTo>
                      <a:lnTo>
                        <a:pt x="436" y="154"/>
                      </a:lnTo>
                      <a:lnTo>
                        <a:pt x="436" y="159"/>
                      </a:lnTo>
                      <a:lnTo>
                        <a:pt x="441" y="159"/>
                      </a:lnTo>
                      <a:lnTo>
                        <a:pt x="446" y="165"/>
                      </a:lnTo>
                      <a:lnTo>
                        <a:pt x="441" y="165"/>
                      </a:lnTo>
                      <a:lnTo>
                        <a:pt x="446" y="165"/>
                      </a:lnTo>
                      <a:lnTo>
                        <a:pt x="452" y="165"/>
                      </a:lnTo>
                      <a:lnTo>
                        <a:pt x="457" y="165"/>
                      </a:lnTo>
                      <a:lnTo>
                        <a:pt x="457" y="159"/>
                      </a:lnTo>
                      <a:lnTo>
                        <a:pt x="457" y="154"/>
                      </a:lnTo>
                      <a:lnTo>
                        <a:pt x="462" y="154"/>
                      </a:lnTo>
                      <a:lnTo>
                        <a:pt x="462" y="149"/>
                      </a:lnTo>
                      <a:lnTo>
                        <a:pt x="468" y="149"/>
                      </a:lnTo>
                      <a:lnTo>
                        <a:pt x="473" y="149"/>
                      </a:lnTo>
                      <a:lnTo>
                        <a:pt x="484" y="143"/>
                      </a:lnTo>
                      <a:lnTo>
                        <a:pt x="484" y="138"/>
                      </a:lnTo>
                      <a:lnTo>
                        <a:pt x="489" y="138"/>
                      </a:lnTo>
                      <a:lnTo>
                        <a:pt x="489" y="143"/>
                      </a:lnTo>
                      <a:lnTo>
                        <a:pt x="494" y="138"/>
                      </a:lnTo>
                      <a:lnTo>
                        <a:pt x="494" y="143"/>
                      </a:lnTo>
                      <a:lnTo>
                        <a:pt x="500" y="143"/>
                      </a:lnTo>
                      <a:lnTo>
                        <a:pt x="500" y="138"/>
                      </a:lnTo>
                      <a:lnTo>
                        <a:pt x="473" y="37"/>
                      </a:lnTo>
                      <a:lnTo>
                        <a:pt x="478" y="27"/>
                      </a:lnTo>
                      <a:lnTo>
                        <a:pt x="489" y="27"/>
                      </a:lnTo>
                      <a:lnTo>
                        <a:pt x="505" y="27"/>
                      </a:lnTo>
                      <a:lnTo>
                        <a:pt x="516" y="27"/>
                      </a:lnTo>
                      <a:lnTo>
                        <a:pt x="526" y="16"/>
                      </a:lnTo>
                      <a:lnTo>
                        <a:pt x="542" y="16"/>
                      </a:lnTo>
                      <a:lnTo>
                        <a:pt x="547" y="21"/>
                      </a:lnTo>
                      <a:lnTo>
                        <a:pt x="553" y="21"/>
                      </a:lnTo>
                      <a:lnTo>
                        <a:pt x="558" y="11"/>
                      </a:lnTo>
                      <a:lnTo>
                        <a:pt x="569" y="0"/>
                      </a:lnTo>
                      <a:lnTo>
                        <a:pt x="574" y="0"/>
                      </a:lnTo>
                      <a:lnTo>
                        <a:pt x="585" y="5"/>
                      </a:lnTo>
                      <a:lnTo>
                        <a:pt x="601" y="11"/>
                      </a:lnTo>
                      <a:lnTo>
                        <a:pt x="616" y="16"/>
                      </a:lnTo>
                      <a:lnTo>
                        <a:pt x="632" y="21"/>
                      </a:lnTo>
                      <a:lnTo>
                        <a:pt x="643" y="32"/>
                      </a:lnTo>
                      <a:lnTo>
                        <a:pt x="654" y="32"/>
                      </a:lnTo>
                      <a:lnTo>
                        <a:pt x="680" y="21"/>
                      </a:lnTo>
                      <a:lnTo>
                        <a:pt x="696" y="16"/>
                      </a:lnTo>
                      <a:lnTo>
                        <a:pt x="712" y="32"/>
                      </a:lnTo>
                      <a:lnTo>
                        <a:pt x="723" y="43"/>
                      </a:lnTo>
                      <a:lnTo>
                        <a:pt x="744" y="58"/>
                      </a:lnTo>
                      <a:lnTo>
                        <a:pt x="749" y="64"/>
                      </a:lnTo>
                      <a:lnTo>
                        <a:pt x="755" y="69"/>
                      </a:lnTo>
                      <a:lnTo>
                        <a:pt x="771" y="64"/>
                      </a:lnTo>
                      <a:lnTo>
                        <a:pt x="776" y="58"/>
                      </a:lnTo>
                      <a:lnTo>
                        <a:pt x="818" y="32"/>
                      </a:lnTo>
                      <a:lnTo>
                        <a:pt x="840" y="37"/>
                      </a:lnTo>
                      <a:lnTo>
                        <a:pt x="850" y="37"/>
                      </a:lnTo>
                      <a:lnTo>
                        <a:pt x="850" y="48"/>
                      </a:lnTo>
                      <a:lnTo>
                        <a:pt x="856" y="53"/>
                      </a:lnTo>
                      <a:lnTo>
                        <a:pt x="957" y="80"/>
                      </a:lnTo>
                      <a:lnTo>
                        <a:pt x="972" y="80"/>
                      </a:lnTo>
                      <a:lnTo>
                        <a:pt x="983" y="74"/>
                      </a:lnTo>
                      <a:lnTo>
                        <a:pt x="988" y="80"/>
                      </a:lnTo>
                      <a:lnTo>
                        <a:pt x="994" y="80"/>
                      </a:lnTo>
                      <a:lnTo>
                        <a:pt x="999" y="85"/>
                      </a:lnTo>
                      <a:lnTo>
                        <a:pt x="1004" y="85"/>
                      </a:lnTo>
                      <a:lnTo>
                        <a:pt x="1010" y="80"/>
                      </a:lnTo>
                      <a:lnTo>
                        <a:pt x="1010" y="85"/>
                      </a:lnTo>
                      <a:lnTo>
                        <a:pt x="1015" y="85"/>
                      </a:lnTo>
                      <a:lnTo>
                        <a:pt x="1015" y="90"/>
                      </a:lnTo>
                      <a:lnTo>
                        <a:pt x="1020" y="90"/>
                      </a:lnTo>
                      <a:lnTo>
                        <a:pt x="1020" y="85"/>
                      </a:lnTo>
                      <a:lnTo>
                        <a:pt x="1026" y="80"/>
                      </a:lnTo>
                      <a:lnTo>
                        <a:pt x="1026" y="74"/>
                      </a:lnTo>
                      <a:lnTo>
                        <a:pt x="1026" y="80"/>
                      </a:lnTo>
                      <a:lnTo>
                        <a:pt x="1026" y="85"/>
                      </a:lnTo>
                      <a:lnTo>
                        <a:pt x="1026" y="90"/>
                      </a:lnTo>
                      <a:lnTo>
                        <a:pt x="1026" y="85"/>
                      </a:lnTo>
                      <a:lnTo>
                        <a:pt x="1031" y="85"/>
                      </a:lnTo>
                      <a:lnTo>
                        <a:pt x="1031" y="80"/>
                      </a:lnTo>
                      <a:lnTo>
                        <a:pt x="1042" y="80"/>
                      </a:lnTo>
                      <a:lnTo>
                        <a:pt x="1047" y="74"/>
                      </a:lnTo>
                      <a:lnTo>
                        <a:pt x="1047" y="85"/>
                      </a:lnTo>
                      <a:lnTo>
                        <a:pt x="1047" y="96"/>
                      </a:lnTo>
                      <a:lnTo>
                        <a:pt x="1042" y="96"/>
                      </a:lnTo>
                      <a:lnTo>
                        <a:pt x="1042" y="101"/>
                      </a:lnTo>
                      <a:lnTo>
                        <a:pt x="1047" y="106"/>
                      </a:lnTo>
                      <a:lnTo>
                        <a:pt x="1063" y="122"/>
                      </a:lnTo>
                      <a:lnTo>
                        <a:pt x="1100" y="143"/>
                      </a:lnTo>
                      <a:lnTo>
                        <a:pt x="1111" y="165"/>
                      </a:lnTo>
                      <a:lnTo>
                        <a:pt x="1121" y="186"/>
                      </a:lnTo>
                      <a:lnTo>
                        <a:pt x="1127" y="191"/>
                      </a:lnTo>
                      <a:lnTo>
                        <a:pt x="1132" y="197"/>
                      </a:lnTo>
                      <a:lnTo>
                        <a:pt x="1142" y="202"/>
                      </a:lnTo>
                      <a:lnTo>
                        <a:pt x="1148" y="207"/>
                      </a:lnTo>
                      <a:lnTo>
                        <a:pt x="1153" y="218"/>
                      </a:lnTo>
                      <a:lnTo>
                        <a:pt x="1153" y="228"/>
                      </a:lnTo>
                      <a:lnTo>
                        <a:pt x="1158" y="234"/>
                      </a:lnTo>
                      <a:lnTo>
                        <a:pt x="1158" y="244"/>
                      </a:lnTo>
                      <a:lnTo>
                        <a:pt x="1164" y="250"/>
                      </a:lnTo>
                      <a:lnTo>
                        <a:pt x="1169" y="250"/>
                      </a:lnTo>
                      <a:lnTo>
                        <a:pt x="1174" y="244"/>
                      </a:lnTo>
                      <a:lnTo>
                        <a:pt x="1180" y="250"/>
                      </a:lnTo>
                      <a:lnTo>
                        <a:pt x="1185" y="250"/>
                      </a:lnTo>
                      <a:lnTo>
                        <a:pt x="1190" y="255"/>
                      </a:lnTo>
                      <a:lnTo>
                        <a:pt x="1196" y="255"/>
                      </a:lnTo>
                      <a:lnTo>
                        <a:pt x="1201" y="255"/>
                      </a:lnTo>
                      <a:lnTo>
                        <a:pt x="1222" y="255"/>
                      </a:lnTo>
                      <a:lnTo>
                        <a:pt x="1227" y="260"/>
                      </a:lnTo>
                      <a:lnTo>
                        <a:pt x="1233" y="271"/>
                      </a:lnTo>
                      <a:lnTo>
                        <a:pt x="1233" y="276"/>
                      </a:lnTo>
                      <a:lnTo>
                        <a:pt x="1233" y="282"/>
                      </a:lnTo>
                      <a:lnTo>
                        <a:pt x="1233" y="292"/>
                      </a:lnTo>
                      <a:lnTo>
                        <a:pt x="1233" y="298"/>
                      </a:lnTo>
                      <a:lnTo>
                        <a:pt x="1227" y="303"/>
                      </a:lnTo>
                      <a:lnTo>
                        <a:pt x="1222" y="324"/>
                      </a:lnTo>
                      <a:lnTo>
                        <a:pt x="1217" y="324"/>
                      </a:lnTo>
                      <a:lnTo>
                        <a:pt x="1212" y="319"/>
                      </a:lnTo>
                      <a:lnTo>
                        <a:pt x="1201" y="313"/>
                      </a:lnTo>
                      <a:lnTo>
                        <a:pt x="1196" y="308"/>
                      </a:lnTo>
                      <a:lnTo>
                        <a:pt x="1190" y="308"/>
                      </a:lnTo>
                      <a:lnTo>
                        <a:pt x="1185" y="308"/>
                      </a:lnTo>
                      <a:lnTo>
                        <a:pt x="1174" y="313"/>
                      </a:lnTo>
                      <a:lnTo>
                        <a:pt x="1169" y="319"/>
                      </a:lnTo>
                      <a:lnTo>
                        <a:pt x="1164" y="319"/>
                      </a:lnTo>
                      <a:lnTo>
                        <a:pt x="1164" y="324"/>
                      </a:lnTo>
                      <a:lnTo>
                        <a:pt x="1158" y="329"/>
                      </a:lnTo>
                      <a:lnTo>
                        <a:pt x="1153" y="329"/>
                      </a:lnTo>
                      <a:lnTo>
                        <a:pt x="1148" y="329"/>
                      </a:lnTo>
                      <a:lnTo>
                        <a:pt x="1142" y="329"/>
                      </a:lnTo>
                      <a:lnTo>
                        <a:pt x="1137" y="324"/>
                      </a:lnTo>
                      <a:lnTo>
                        <a:pt x="1132" y="324"/>
                      </a:lnTo>
                      <a:lnTo>
                        <a:pt x="1127" y="324"/>
                      </a:lnTo>
                      <a:lnTo>
                        <a:pt x="1127" y="319"/>
                      </a:lnTo>
                      <a:lnTo>
                        <a:pt x="1121" y="313"/>
                      </a:lnTo>
                      <a:lnTo>
                        <a:pt x="1121" y="308"/>
                      </a:lnTo>
                      <a:lnTo>
                        <a:pt x="1116" y="303"/>
                      </a:lnTo>
                      <a:lnTo>
                        <a:pt x="1111" y="303"/>
                      </a:lnTo>
                      <a:lnTo>
                        <a:pt x="1111" y="298"/>
                      </a:lnTo>
                      <a:lnTo>
                        <a:pt x="1105" y="298"/>
                      </a:lnTo>
                      <a:lnTo>
                        <a:pt x="1100" y="298"/>
                      </a:lnTo>
                      <a:lnTo>
                        <a:pt x="1100" y="303"/>
                      </a:lnTo>
                      <a:lnTo>
                        <a:pt x="1095" y="303"/>
                      </a:lnTo>
                      <a:lnTo>
                        <a:pt x="1089" y="308"/>
                      </a:lnTo>
                      <a:lnTo>
                        <a:pt x="1089" y="313"/>
                      </a:lnTo>
                      <a:lnTo>
                        <a:pt x="1084" y="313"/>
                      </a:lnTo>
                      <a:lnTo>
                        <a:pt x="1084" y="319"/>
                      </a:lnTo>
                      <a:lnTo>
                        <a:pt x="1079" y="319"/>
                      </a:lnTo>
                      <a:lnTo>
                        <a:pt x="1073" y="324"/>
                      </a:lnTo>
                      <a:lnTo>
                        <a:pt x="1068" y="324"/>
                      </a:lnTo>
                      <a:lnTo>
                        <a:pt x="1068" y="319"/>
                      </a:lnTo>
                      <a:lnTo>
                        <a:pt x="1063" y="324"/>
                      </a:lnTo>
                      <a:lnTo>
                        <a:pt x="1063" y="329"/>
                      </a:lnTo>
                      <a:lnTo>
                        <a:pt x="1057" y="329"/>
                      </a:lnTo>
                      <a:lnTo>
                        <a:pt x="1057" y="324"/>
                      </a:lnTo>
                      <a:lnTo>
                        <a:pt x="1057" y="329"/>
                      </a:lnTo>
                      <a:lnTo>
                        <a:pt x="1052" y="329"/>
                      </a:lnTo>
                      <a:lnTo>
                        <a:pt x="1047" y="335"/>
                      </a:lnTo>
                      <a:lnTo>
                        <a:pt x="1042" y="335"/>
                      </a:lnTo>
                      <a:lnTo>
                        <a:pt x="1036" y="340"/>
                      </a:lnTo>
                      <a:lnTo>
                        <a:pt x="1031" y="340"/>
                      </a:lnTo>
                      <a:lnTo>
                        <a:pt x="1026" y="340"/>
                      </a:lnTo>
                      <a:lnTo>
                        <a:pt x="1031" y="345"/>
                      </a:lnTo>
                      <a:lnTo>
                        <a:pt x="1026" y="345"/>
                      </a:lnTo>
                      <a:lnTo>
                        <a:pt x="1026" y="351"/>
                      </a:lnTo>
                      <a:lnTo>
                        <a:pt x="1020" y="351"/>
                      </a:lnTo>
                      <a:lnTo>
                        <a:pt x="1020" y="356"/>
                      </a:lnTo>
                      <a:lnTo>
                        <a:pt x="1015" y="356"/>
                      </a:lnTo>
                      <a:lnTo>
                        <a:pt x="1010" y="356"/>
                      </a:lnTo>
                      <a:lnTo>
                        <a:pt x="1004" y="361"/>
                      </a:lnTo>
                      <a:lnTo>
                        <a:pt x="1004" y="367"/>
                      </a:lnTo>
                      <a:lnTo>
                        <a:pt x="999" y="367"/>
                      </a:lnTo>
                      <a:lnTo>
                        <a:pt x="994" y="367"/>
                      </a:lnTo>
                      <a:lnTo>
                        <a:pt x="994" y="361"/>
                      </a:lnTo>
                      <a:lnTo>
                        <a:pt x="983" y="361"/>
                      </a:lnTo>
                      <a:lnTo>
                        <a:pt x="978" y="361"/>
                      </a:lnTo>
                      <a:lnTo>
                        <a:pt x="978" y="367"/>
                      </a:lnTo>
                      <a:lnTo>
                        <a:pt x="972" y="367"/>
                      </a:lnTo>
                      <a:lnTo>
                        <a:pt x="972" y="372"/>
                      </a:lnTo>
                      <a:lnTo>
                        <a:pt x="967" y="372"/>
                      </a:lnTo>
                      <a:lnTo>
                        <a:pt x="962" y="377"/>
                      </a:lnTo>
                      <a:lnTo>
                        <a:pt x="957" y="377"/>
                      </a:lnTo>
                      <a:lnTo>
                        <a:pt x="951" y="377"/>
                      </a:lnTo>
                      <a:lnTo>
                        <a:pt x="946" y="377"/>
                      </a:lnTo>
                      <a:lnTo>
                        <a:pt x="941" y="383"/>
                      </a:lnTo>
                      <a:lnTo>
                        <a:pt x="941" y="388"/>
                      </a:lnTo>
                      <a:lnTo>
                        <a:pt x="935" y="388"/>
                      </a:lnTo>
                      <a:lnTo>
                        <a:pt x="935" y="393"/>
                      </a:lnTo>
                      <a:lnTo>
                        <a:pt x="930" y="393"/>
                      </a:lnTo>
                      <a:lnTo>
                        <a:pt x="925" y="393"/>
                      </a:lnTo>
                      <a:lnTo>
                        <a:pt x="919" y="393"/>
                      </a:lnTo>
                      <a:lnTo>
                        <a:pt x="919" y="399"/>
                      </a:lnTo>
                      <a:lnTo>
                        <a:pt x="914" y="399"/>
                      </a:lnTo>
                      <a:lnTo>
                        <a:pt x="909" y="404"/>
                      </a:lnTo>
                      <a:lnTo>
                        <a:pt x="903" y="399"/>
                      </a:lnTo>
                      <a:lnTo>
                        <a:pt x="898" y="399"/>
                      </a:lnTo>
                      <a:lnTo>
                        <a:pt x="893" y="399"/>
                      </a:lnTo>
                      <a:lnTo>
                        <a:pt x="893" y="404"/>
                      </a:lnTo>
                      <a:lnTo>
                        <a:pt x="893" y="409"/>
                      </a:lnTo>
                      <a:lnTo>
                        <a:pt x="887" y="409"/>
                      </a:lnTo>
                      <a:lnTo>
                        <a:pt x="887" y="414"/>
                      </a:lnTo>
                      <a:lnTo>
                        <a:pt x="882" y="420"/>
                      </a:lnTo>
                      <a:lnTo>
                        <a:pt x="877" y="420"/>
                      </a:lnTo>
                      <a:lnTo>
                        <a:pt x="877" y="425"/>
                      </a:lnTo>
                      <a:lnTo>
                        <a:pt x="871" y="430"/>
                      </a:lnTo>
                      <a:lnTo>
                        <a:pt x="866" y="436"/>
                      </a:lnTo>
                      <a:lnTo>
                        <a:pt x="866" y="441"/>
                      </a:lnTo>
                      <a:lnTo>
                        <a:pt x="871" y="436"/>
                      </a:lnTo>
                      <a:lnTo>
                        <a:pt x="877" y="436"/>
                      </a:lnTo>
                      <a:lnTo>
                        <a:pt x="882" y="436"/>
                      </a:lnTo>
                      <a:lnTo>
                        <a:pt x="882" y="441"/>
                      </a:lnTo>
                      <a:lnTo>
                        <a:pt x="887" y="441"/>
                      </a:lnTo>
                      <a:lnTo>
                        <a:pt x="887" y="446"/>
                      </a:lnTo>
                      <a:lnTo>
                        <a:pt x="887" y="452"/>
                      </a:lnTo>
                      <a:lnTo>
                        <a:pt x="893" y="452"/>
                      </a:lnTo>
                      <a:lnTo>
                        <a:pt x="898" y="452"/>
                      </a:lnTo>
                      <a:lnTo>
                        <a:pt x="898" y="446"/>
                      </a:lnTo>
                      <a:lnTo>
                        <a:pt x="903" y="446"/>
                      </a:lnTo>
                      <a:lnTo>
                        <a:pt x="909" y="446"/>
                      </a:lnTo>
                      <a:lnTo>
                        <a:pt x="909" y="441"/>
                      </a:lnTo>
                      <a:lnTo>
                        <a:pt x="914" y="441"/>
                      </a:lnTo>
                      <a:lnTo>
                        <a:pt x="919" y="441"/>
                      </a:lnTo>
                      <a:lnTo>
                        <a:pt x="925" y="436"/>
                      </a:lnTo>
                      <a:lnTo>
                        <a:pt x="930" y="436"/>
                      </a:lnTo>
                      <a:lnTo>
                        <a:pt x="930" y="441"/>
                      </a:lnTo>
                      <a:lnTo>
                        <a:pt x="935" y="441"/>
                      </a:lnTo>
                      <a:lnTo>
                        <a:pt x="941" y="441"/>
                      </a:lnTo>
                      <a:lnTo>
                        <a:pt x="941" y="446"/>
                      </a:lnTo>
                      <a:lnTo>
                        <a:pt x="946" y="446"/>
                      </a:lnTo>
                      <a:lnTo>
                        <a:pt x="951" y="446"/>
                      </a:lnTo>
                      <a:lnTo>
                        <a:pt x="951" y="452"/>
                      </a:lnTo>
                      <a:lnTo>
                        <a:pt x="957" y="452"/>
                      </a:lnTo>
                      <a:lnTo>
                        <a:pt x="962" y="457"/>
                      </a:lnTo>
                      <a:lnTo>
                        <a:pt x="957" y="462"/>
                      </a:lnTo>
                      <a:lnTo>
                        <a:pt x="951" y="462"/>
                      </a:lnTo>
                      <a:lnTo>
                        <a:pt x="946" y="468"/>
                      </a:lnTo>
                      <a:lnTo>
                        <a:pt x="946" y="473"/>
                      </a:lnTo>
                      <a:lnTo>
                        <a:pt x="951" y="478"/>
                      </a:lnTo>
                      <a:lnTo>
                        <a:pt x="951" y="484"/>
                      </a:lnTo>
                      <a:lnTo>
                        <a:pt x="951" y="489"/>
                      </a:lnTo>
                      <a:lnTo>
                        <a:pt x="951" y="494"/>
                      </a:lnTo>
                      <a:lnTo>
                        <a:pt x="951" y="499"/>
                      </a:lnTo>
                      <a:lnTo>
                        <a:pt x="951" y="505"/>
                      </a:lnTo>
                      <a:lnTo>
                        <a:pt x="946" y="505"/>
                      </a:lnTo>
                      <a:lnTo>
                        <a:pt x="946" y="510"/>
                      </a:lnTo>
                      <a:lnTo>
                        <a:pt x="951" y="510"/>
                      </a:lnTo>
                      <a:lnTo>
                        <a:pt x="951" y="515"/>
                      </a:lnTo>
                      <a:lnTo>
                        <a:pt x="951" y="521"/>
                      </a:lnTo>
                      <a:lnTo>
                        <a:pt x="957" y="526"/>
                      </a:lnTo>
                      <a:lnTo>
                        <a:pt x="957" y="531"/>
                      </a:lnTo>
                      <a:lnTo>
                        <a:pt x="957" y="537"/>
                      </a:lnTo>
                      <a:lnTo>
                        <a:pt x="962" y="542"/>
                      </a:lnTo>
                      <a:lnTo>
                        <a:pt x="962" y="547"/>
                      </a:lnTo>
                      <a:lnTo>
                        <a:pt x="962" y="553"/>
                      </a:lnTo>
                      <a:lnTo>
                        <a:pt x="967" y="563"/>
                      </a:lnTo>
                      <a:lnTo>
                        <a:pt x="967" y="569"/>
                      </a:lnTo>
                      <a:lnTo>
                        <a:pt x="967" y="574"/>
                      </a:lnTo>
                      <a:lnTo>
                        <a:pt x="972" y="579"/>
                      </a:lnTo>
                      <a:lnTo>
                        <a:pt x="978" y="584"/>
                      </a:lnTo>
                      <a:lnTo>
                        <a:pt x="972" y="590"/>
                      </a:lnTo>
                      <a:lnTo>
                        <a:pt x="978" y="590"/>
                      </a:lnTo>
                      <a:lnTo>
                        <a:pt x="978" y="595"/>
                      </a:lnTo>
                      <a:lnTo>
                        <a:pt x="978" y="600"/>
                      </a:lnTo>
                      <a:lnTo>
                        <a:pt x="983" y="600"/>
                      </a:lnTo>
                      <a:lnTo>
                        <a:pt x="983" y="606"/>
                      </a:lnTo>
                      <a:lnTo>
                        <a:pt x="988" y="611"/>
                      </a:lnTo>
                      <a:lnTo>
                        <a:pt x="988" y="616"/>
                      </a:lnTo>
                      <a:lnTo>
                        <a:pt x="988" y="622"/>
                      </a:lnTo>
                      <a:lnTo>
                        <a:pt x="994" y="627"/>
                      </a:lnTo>
                      <a:lnTo>
                        <a:pt x="994" y="632"/>
                      </a:lnTo>
                      <a:lnTo>
                        <a:pt x="999" y="632"/>
                      </a:lnTo>
                      <a:lnTo>
                        <a:pt x="999" y="638"/>
                      </a:lnTo>
                      <a:lnTo>
                        <a:pt x="1004" y="643"/>
                      </a:lnTo>
                      <a:lnTo>
                        <a:pt x="1004" y="648"/>
                      </a:lnTo>
                      <a:lnTo>
                        <a:pt x="1015" y="664"/>
                      </a:lnTo>
                      <a:lnTo>
                        <a:pt x="1020" y="669"/>
                      </a:lnTo>
                      <a:lnTo>
                        <a:pt x="1020" y="675"/>
                      </a:lnTo>
                      <a:lnTo>
                        <a:pt x="1026" y="680"/>
                      </a:lnTo>
                      <a:lnTo>
                        <a:pt x="1031" y="685"/>
                      </a:lnTo>
                      <a:lnTo>
                        <a:pt x="1031" y="691"/>
                      </a:lnTo>
                      <a:lnTo>
                        <a:pt x="1036" y="691"/>
                      </a:lnTo>
                      <a:lnTo>
                        <a:pt x="1036" y="696"/>
                      </a:lnTo>
                      <a:lnTo>
                        <a:pt x="1036" y="701"/>
                      </a:lnTo>
                      <a:lnTo>
                        <a:pt x="1036" y="707"/>
                      </a:lnTo>
                      <a:lnTo>
                        <a:pt x="1036" y="712"/>
                      </a:lnTo>
                      <a:lnTo>
                        <a:pt x="1036" y="717"/>
                      </a:lnTo>
                      <a:lnTo>
                        <a:pt x="1031" y="723"/>
                      </a:lnTo>
                      <a:lnTo>
                        <a:pt x="1031" y="728"/>
                      </a:lnTo>
                      <a:lnTo>
                        <a:pt x="1031" y="733"/>
                      </a:lnTo>
                      <a:lnTo>
                        <a:pt x="1036" y="733"/>
                      </a:lnTo>
                      <a:lnTo>
                        <a:pt x="1042" y="728"/>
                      </a:lnTo>
                      <a:lnTo>
                        <a:pt x="1047" y="733"/>
                      </a:lnTo>
                      <a:lnTo>
                        <a:pt x="1047" y="739"/>
                      </a:lnTo>
                      <a:lnTo>
                        <a:pt x="1052" y="744"/>
                      </a:lnTo>
                      <a:lnTo>
                        <a:pt x="1052" y="749"/>
                      </a:lnTo>
                      <a:lnTo>
                        <a:pt x="1052" y="755"/>
                      </a:lnTo>
                      <a:lnTo>
                        <a:pt x="1052" y="760"/>
                      </a:lnTo>
                      <a:lnTo>
                        <a:pt x="1047" y="760"/>
                      </a:lnTo>
                      <a:lnTo>
                        <a:pt x="1047" y="765"/>
                      </a:lnTo>
                      <a:lnTo>
                        <a:pt x="1042" y="765"/>
                      </a:lnTo>
                      <a:lnTo>
                        <a:pt x="1042" y="760"/>
                      </a:lnTo>
                      <a:lnTo>
                        <a:pt x="1036" y="760"/>
                      </a:lnTo>
                      <a:lnTo>
                        <a:pt x="1036" y="765"/>
                      </a:lnTo>
                      <a:lnTo>
                        <a:pt x="1031" y="765"/>
                      </a:lnTo>
                      <a:lnTo>
                        <a:pt x="1026" y="765"/>
                      </a:lnTo>
                      <a:lnTo>
                        <a:pt x="1026" y="770"/>
                      </a:lnTo>
                      <a:lnTo>
                        <a:pt x="1020" y="770"/>
                      </a:lnTo>
                      <a:lnTo>
                        <a:pt x="1020" y="776"/>
                      </a:lnTo>
                      <a:lnTo>
                        <a:pt x="1015" y="781"/>
                      </a:lnTo>
                      <a:lnTo>
                        <a:pt x="1010" y="781"/>
                      </a:lnTo>
                      <a:lnTo>
                        <a:pt x="1004" y="786"/>
                      </a:lnTo>
                      <a:lnTo>
                        <a:pt x="999" y="792"/>
                      </a:lnTo>
                      <a:lnTo>
                        <a:pt x="999" y="797"/>
                      </a:lnTo>
                      <a:lnTo>
                        <a:pt x="1004" y="797"/>
                      </a:lnTo>
                      <a:lnTo>
                        <a:pt x="1004" y="802"/>
                      </a:lnTo>
                      <a:lnTo>
                        <a:pt x="1010" y="802"/>
                      </a:lnTo>
                      <a:lnTo>
                        <a:pt x="1015" y="808"/>
                      </a:lnTo>
                      <a:lnTo>
                        <a:pt x="1026" y="808"/>
                      </a:lnTo>
                      <a:lnTo>
                        <a:pt x="1031" y="808"/>
                      </a:lnTo>
                      <a:lnTo>
                        <a:pt x="1031" y="813"/>
                      </a:lnTo>
                      <a:lnTo>
                        <a:pt x="1036" y="813"/>
                      </a:lnTo>
                      <a:lnTo>
                        <a:pt x="1031" y="813"/>
                      </a:lnTo>
                      <a:lnTo>
                        <a:pt x="1031" y="818"/>
                      </a:lnTo>
                      <a:lnTo>
                        <a:pt x="1026" y="818"/>
                      </a:lnTo>
                      <a:lnTo>
                        <a:pt x="1020" y="818"/>
                      </a:lnTo>
                      <a:lnTo>
                        <a:pt x="1020" y="824"/>
                      </a:lnTo>
                      <a:lnTo>
                        <a:pt x="1015" y="824"/>
                      </a:lnTo>
                      <a:lnTo>
                        <a:pt x="1010" y="829"/>
                      </a:lnTo>
                      <a:lnTo>
                        <a:pt x="1010" y="834"/>
                      </a:lnTo>
                      <a:lnTo>
                        <a:pt x="1004" y="834"/>
                      </a:lnTo>
                      <a:lnTo>
                        <a:pt x="999" y="834"/>
                      </a:lnTo>
                      <a:lnTo>
                        <a:pt x="994" y="834"/>
                      </a:lnTo>
                      <a:lnTo>
                        <a:pt x="988" y="834"/>
                      </a:lnTo>
                      <a:lnTo>
                        <a:pt x="988" y="840"/>
                      </a:lnTo>
                      <a:lnTo>
                        <a:pt x="988" y="850"/>
                      </a:lnTo>
                      <a:lnTo>
                        <a:pt x="988" y="855"/>
                      </a:lnTo>
                      <a:lnTo>
                        <a:pt x="988" y="861"/>
                      </a:lnTo>
                      <a:lnTo>
                        <a:pt x="983" y="866"/>
                      </a:lnTo>
                      <a:lnTo>
                        <a:pt x="983" y="871"/>
                      </a:lnTo>
                      <a:lnTo>
                        <a:pt x="983" y="877"/>
                      </a:lnTo>
                      <a:lnTo>
                        <a:pt x="983" y="882"/>
                      </a:lnTo>
                      <a:lnTo>
                        <a:pt x="988" y="887"/>
                      </a:lnTo>
                      <a:lnTo>
                        <a:pt x="988" y="893"/>
                      </a:lnTo>
                      <a:lnTo>
                        <a:pt x="994" y="893"/>
                      </a:lnTo>
                      <a:lnTo>
                        <a:pt x="994" y="898"/>
                      </a:lnTo>
                      <a:lnTo>
                        <a:pt x="999" y="898"/>
                      </a:lnTo>
                      <a:lnTo>
                        <a:pt x="999" y="903"/>
                      </a:lnTo>
                      <a:lnTo>
                        <a:pt x="994" y="903"/>
                      </a:lnTo>
                      <a:lnTo>
                        <a:pt x="994" y="909"/>
                      </a:lnTo>
                      <a:lnTo>
                        <a:pt x="994" y="914"/>
                      </a:lnTo>
                      <a:lnTo>
                        <a:pt x="994" y="919"/>
                      </a:lnTo>
                      <a:lnTo>
                        <a:pt x="999" y="919"/>
                      </a:lnTo>
                      <a:lnTo>
                        <a:pt x="999" y="930"/>
                      </a:lnTo>
                      <a:lnTo>
                        <a:pt x="1004" y="930"/>
                      </a:lnTo>
                      <a:lnTo>
                        <a:pt x="1004" y="935"/>
                      </a:lnTo>
                      <a:lnTo>
                        <a:pt x="1004" y="940"/>
                      </a:lnTo>
                      <a:lnTo>
                        <a:pt x="1010" y="946"/>
                      </a:lnTo>
                      <a:lnTo>
                        <a:pt x="1010" y="951"/>
                      </a:lnTo>
                      <a:lnTo>
                        <a:pt x="1010" y="956"/>
                      </a:lnTo>
                      <a:lnTo>
                        <a:pt x="1004" y="956"/>
                      </a:lnTo>
                      <a:lnTo>
                        <a:pt x="999" y="956"/>
                      </a:lnTo>
                      <a:lnTo>
                        <a:pt x="994" y="956"/>
                      </a:lnTo>
                      <a:lnTo>
                        <a:pt x="994" y="962"/>
                      </a:lnTo>
                      <a:lnTo>
                        <a:pt x="988" y="962"/>
                      </a:lnTo>
                      <a:lnTo>
                        <a:pt x="988" y="956"/>
                      </a:lnTo>
                      <a:lnTo>
                        <a:pt x="983" y="951"/>
                      </a:lnTo>
                      <a:lnTo>
                        <a:pt x="983" y="946"/>
                      </a:lnTo>
                      <a:lnTo>
                        <a:pt x="983" y="940"/>
                      </a:lnTo>
                      <a:lnTo>
                        <a:pt x="978" y="940"/>
                      </a:lnTo>
                      <a:lnTo>
                        <a:pt x="978" y="935"/>
                      </a:lnTo>
                      <a:lnTo>
                        <a:pt x="972" y="935"/>
                      </a:lnTo>
                      <a:lnTo>
                        <a:pt x="967" y="935"/>
                      </a:lnTo>
                      <a:lnTo>
                        <a:pt x="962" y="935"/>
                      </a:lnTo>
                      <a:lnTo>
                        <a:pt x="962" y="930"/>
                      </a:lnTo>
                      <a:lnTo>
                        <a:pt x="962" y="925"/>
                      </a:lnTo>
                      <a:lnTo>
                        <a:pt x="957" y="925"/>
                      </a:lnTo>
                      <a:lnTo>
                        <a:pt x="957" y="919"/>
                      </a:lnTo>
                      <a:lnTo>
                        <a:pt x="951" y="919"/>
                      </a:lnTo>
                      <a:lnTo>
                        <a:pt x="951" y="925"/>
                      </a:lnTo>
                      <a:lnTo>
                        <a:pt x="946" y="925"/>
                      </a:lnTo>
                      <a:lnTo>
                        <a:pt x="941" y="925"/>
                      </a:lnTo>
                      <a:lnTo>
                        <a:pt x="935" y="925"/>
                      </a:lnTo>
                      <a:lnTo>
                        <a:pt x="930" y="925"/>
                      </a:lnTo>
                      <a:lnTo>
                        <a:pt x="930" y="919"/>
                      </a:lnTo>
                      <a:lnTo>
                        <a:pt x="930" y="925"/>
                      </a:lnTo>
                      <a:lnTo>
                        <a:pt x="925" y="925"/>
                      </a:lnTo>
                      <a:lnTo>
                        <a:pt x="925" y="919"/>
                      </a:lnTo>
                      <a:lnTo>
                        <a:pt x="914" y="919"/>
                      </a:lnTo>
                      <a:lnTo>
                        <a:pt x="909" y="925"/>
                      </a:lnTo>
                      <a:lnTo>
                        <a:pt x="903" y="925"/>
                      </a:lnTo>
                      <a:lnTo>
                        <a:pt x="893" y="930"/>
                      </a:lnTo>
                      <a:lnTo>
                        <a:pt x="893" y="925"/>
                      </a:lnTo>
                      <a:lnTo>
                        <a:pt x="887" y="925"/>
                      </a:lnTo>
                      <a:lnTo>
                        <a:pt x="887" y="919"/>
                      </a:lnTo>
                      <a:lnTo>
                        <a:pt x="882" y="919"/>
                      </a:lnTo>
                      <a:lnTo>
                        <a:pt x="877" y="914"/>
                      </a:lnTo>
                      <a:lnTo>
                        <a:pt x="871" y="914"/>
                      </a:lnTo>
                      <a:lnTo>
                        <a:pt x="871" y="909"/>
                      </a:lnTo>
                      <a:lnTo>
                        <a:pt x="866" y="909"/>
                      </a:lnTo>
                      <a:lnTo>
                        <a:pt x="866" y="903"/>
                      </a:lnTo>
                      <a:lnTo>
                        <a:pt x="861" y="903"/>
                      </a:lnTo>
                      <a:lnTo>
                        <a:pt x="856" y="903"/>
                      </a:lnTo>
                      <a:lnTo>
                        <a:pt x="856" y="898"/>
                      </a:lnTo>
                      <a:lnTo>
                        <a:pt x="850" y="898"/>
                      </a:lnTo>
                      <a:lnTo>
                        <a:pt x="845" y="898"/>
                      </a:lnTo>
                      <a:lnTo>
                        <a:pt x="845" y="893"/>
                      </a:lnTo>
                      <a:lnTo>
                        <a:pt x="840" y="893"/>
                      </a:lnTo>
                      <a:lnTo>
                        <a:pt x="840" y="887"/>
                      </a:lnTo>
                      <a:lnTo>
                        <a:pt x="834" y="887"/>
                      </a:lnTo>
                      <a:lnTo>
                        <a:pt x="834" y="877"/>
                      </a:lnTo>
                      <a:lnTo>
                        <a:pt x="834" y="871"/>
                      </a:lnTo>
                      <a:lnTo>
                        <a:pt x="829" y="871"/>
                      </a:lnTo>
                      <a:lnTo>
                        <a:pt x="824" y="877"/>
                      </a:lnTo>
                      <a:lnTo>
                        <a:pt x="824" y="882"/>
                      </a:lnTo>
                      <a:lnTo>
                        <a:pt x="818" y="882"/>
                      </a:lnTo>
                      <a:lnTo>
                        <a:pt x="818" y="877"/>
                      </a:lnTo>
                      <a:lnTo>
                        <a:pt x="813" y="877"/>
                      </a:lnTo>
                      <a:lnTo>
                        <a:pt x="808" y="877"/>
                      </a:lnTo>
                      <a:lnTo>
                        <a:pt x="802" y="877"/>
                      </a:lnTo>
                      <a:lnTo>
                        <a:pt x="797" y="877"/>
                      </a:lnTo>
                      <a:lnTo>
                        <a:pt x="792" y="877"/>
                      </a:lnTo>
                      <a:lnTo>
                        <a:pt x="786" y="877"/>
                      </a:lnTo>
                      <a:lnTo>
                        <a:pt x="781" y="877"/>
                      </a:lnTo>
                      <a:lnTo>
                        <a:pt x="776" y="877"/>
                      </a:lnTo>
                      <a:lnTo>
                        <a:pt x="776" y="871"/>
                      </a:lnTo>
                      <a:lnTo>
                        <a:pt x="771" y="871"/>
                      </a:lnTo>
                      <a:lnTo>
                        <a:pt x="765" y="871"/>
                      </a:lnTo>
                      <a:lnTo>
                        <a:pt x="765" y="877"/>
                      </a:lnTo>
                      <a:lnTo>
                        <a:pt x="760" y="877"/>
                      </a:lnTo>
                      <a:lnTo>
                        <a:pt x="760" y="871"/>
                      </a:lnTo>
                      <a:lnTo>
                        <a:pt x="755" y="871"/>
                      </a:lnTo>
                      <a:lnTo>
                        <a:pt x="749" y="871"/>
                      </a:lnTo>
                      <a:lnTo>
                        <a:pt x="744" y="866"/>
                      </a:lnTo>
                      <a:lnTo>
                        <a:pt x="739" y="866"/>
                      </a:lnTo>
                      <a:lnTo>
                        <a:pt x="739" y="861"/>
                      </a:lnTo>
                      <a:lnTo>
                        <a:pt x="733" y="866"/>
                      </a:lnTo>
                      <a:lnTo>
                        <a:pt x="733" y="861"/>
                      </a:lnTo>
                      <a:lnTo>
                        <a:pt x="728" y="866"/>
                      </a:lnTo>
                      <a:lnTo>
                        <a:pt x="723" y="866"/>
                      </a:lnTo>
                      <a:lnTo>
                        <a:pt x="723" y="871"/>
                      </a:lnTo>
                      <a:lnTo>
                        <a:pt x="717" y="871"/>
                      </a:lnTo>
                      <a:lnTo>
                        <a:pt x="717" y="866"/>
                      </a:lnTo>
                      <a:lnTo>
                        <a:pt x="712" y="871"/>
                      </a:lnTo>
                      <a:lnTo>
                        <a:pt x="712" y="877"/>
                      </a:lnTo>
                      <a:lnTo>
                        <a:pt x="707" y="877"/>
                      </a:lnTo>
                      <a:lnTo>
                        <a:pt x="701" y="877"/>
                      </a:lnTo>
                      <a:lnTo>
                        <a:pt x="696" y="871"/>
                      </a:lnTo>
                      <a:lnTo>
                        <a:pt x="691" y="877"/>
                      </a:lnTo>
                      <a:lnTo>
                        <a:pt x="691" y="871"/>
                      </a:lnTo>
                      <a:lnTo>
                        <a:pt x="686" y="871"/>
                      </a:lnTo>
                      <a:lnTo>
                        <a:pt x="686" y="877"/>
                      </a:lnTo>
                      <a:lnTo>
                        <a:pt x="680" y="877"/>
                      </a:lnTo>
                      <a:lnTo>
                        <a:pt x="675" y="877"/>
                      </a:lnTo>
                      <a:lnTo>
                        <a:pt x="675" y="882"/>
                      </a:lnTo>
                      <a:lnTo>
                        <a:pt x="670" y="882"/>
                      </a:lnTo>
                      <a:lnTo>
                        <a:pt x="664" y="882"/>
                      </a:lnTo>
                      <a:lnTo>
                        <a:pt x="659" y="882"/>
                      </a:lnTo>
                      <a:lnTo>
                        <a:pt x="654" y="882"/>
                      </a:lnTo>
                      <a:lnTo>
                        <a:pt x="648" y="882"/>
                      </a:lnTo>
                      <a:lnTo>
                        <a:pt x="643" y="882"/>
                      </a:lnTo>
                      <a:lnTo>
                        <a:pt x="638" y="882"/>
                      </a:lnTo>
                      <a:lnTo>
                        <a:pt x="632" y="882"/>
                      </a:lnTo>
                      <a:lnTo>
                        <a:pt x="632" y="877"/>
                      </a:lnTo>
                      <a:lnTo>
                        <a:pt x="627" y="877"/>
                      </a:lnTo>
                      <a:lnTo>
                        <a:pt x="622" y="877"/>
                      </a:lnTo>
                      <a:lnTo>
                        <a:pt x="616" y="877"/>
                      </a:lnTo>
                      <a:lnTo>
                        <a:pt x="611" y="877"/>
                      </a:lnTo>
                      <a:lnTo>
                        <a:pt x="601" y="877"/>
                      </a:lnTo>
                      <a:lnTo>
                        <a:pt x="595" y="877"/>
                      </a:lnTo>
                      <a:lnTo>
                        <a:pt x="590" y="877"/>
                      </a:lnTo>
                      <a:lnTo>
                        <a:pt x="585" y="877"/>
                      </a:lnTo>
                      <a:lnTo>
                        <a:pt x="579" y="877"/>
                      </a:lnTo>
                      <a:lnTo>
                        <a:pt x="574" y="877"/>
                      </a:lnTo>
                      <a:lnTo>
                        <a:pt x="574" y="882"/>
                      </a:lnTo>
                      <a:lnTo>
                        <a:pt x="569" y="882"/>
                      </a:lnTo>
                      <a:lnTo>
                        <a:pt x="563" y="882"/>
                      </a:lnTo>
                      <a:lnTo>
                        <a:pt x="558" y="887"/>
                      </a:lnTo>
                      <a:lnTo>
                        <a:pt x="553" y="887"/>
                      </a:lnTo>
                      <a:lnTo>
                        <a:pt x="547" y="887"/>
                      </a:lnTo>
                      <a:lnTo>
                        <a:pt x="547" y="882"/>
                      </a:lnTo>
                      <a:lnTo>
                        <a:pt x="542" y="882"/>
                      </a:lnTo>
                      <a:lnTo>
                        <a:pt x="542" y="877"/>
                      </a:lnTo>
                      <a:lnTo>
                        <a:pt x="537" y="877"/>
                      </a:lnTo>
                      <a:lnTo>
                        <a:pt x="531" y="877"/>
                      </a:lnTo>
                      <a:lnTo>
                        <a:pt x="526" y="877"/>
                      </a:lnTo>
                      <a:lnTo>
                        <a:pt x="526" y="882"/>
                      </a:lnTo>
                      <a:lnTo>
                        <a:pt x="521" y="882"/>
                      </a:lnTo>
                      <a:lnTo>
                        <a:pt x="516" y="882"/>
                      </a:lnTo>
                      <a:lnTo>
                        <a:pt x="510" y="882"/>
                      </a:lnTo>
                      <a:lnTo>
                        <a:pt x="510" y="877"/>
                      </a:lnTo>
                      <a:lnTo>
                        <a:pt x="505" y="877"/>
                      </a:lnTo>
                      <a:lnTo>
                        <a:pt x="500" y="877"/>
                      </a:lnTo>
                      <a:lnTo>
                        <a:pt x="494" y="877"/>
                      </a:lnTo>
                      <a:lnTo>
                        <a:pt x="489" y="882"/>
                      </a:lnTo>
                      <a:lnTo>
                        <a:pt x="489" y="887"/>
                      </a:lnTo>
                      <a:lnTo>
                        <a:pt x="484" y="887"/>
                      </a:lnTo>
                      <a:lnTo>
                        <a:pt x="478" y="887"/>
                      </a:lnTo>
                      <a:lnTo>
                        <a:pt x="478" y="893"/>
                      </a:lnTo>
                      <a:lnTo>
                        <a:pt x="478" y="898"/>
                      </a:lnTo>
                      <a:lnTo>
                        <a:pt x="473" y="898"/>
                      </a:lnTo>
                      <a:lnTo>
                        <a:pt x="468" y="898"/>
                      </a:lnTo>
                      <a:lnTo>
                        <a:pt x="462" y="898"/>
                      </a:lnTo>
                      <a:lnTo>
                        <a:pt x="457" y="898"/>
                      </a:lnTo>
                      <a:lnTo>
                        <a:pt x="452" y="898"/>
                      </a:lnTo>
                      <a:lnTo>
                        <a:pt x="446" y="898"/>
                      </a:lnTo>
                      <a:lnTo>
                        <a:pt x="441" y="903"/>
                      </a:lnTo>
                      <a:lnTo>
                        <a:pt x="436" y="909"/>
                      </a:lnTo>
                      <a:lnTo>
                        <a:pt x="425" y="909"/>
                      </a:lnTo>
                      <a:lnTo>
                        <a:pt x="420" y="914"/>
                      </a:lnTo>
                      <a:lnTo>
                        <a:pt x="415" y="914"/>
                      </a:lnTo>
                      <a:lnTo>
                        <a:pt x="415" y="909"/>
                      </a:lnTo>
                      <a:lnTo>
                        <a:pt x="415" y="903"/>
                      </a:lnTo>
                      <a:lnTo>
                        <a:pt x="409" y="903"/>
                      </a:lnTo>
                      <a:lnTo>
                        <a:pt x="404" y="903"/>
                      </a:lnTo>
                      <a:lnTo>
                        <a:pt x="399" y="903"/>
                      </a:lnTo>
                      <a:lnTo>
                        <a:pt x="388" y="903"/>
                      </a:lnTo>
                      <a:lnTo>
                        <a:pt x="383" y="909"/>
                      </a:lnTo>
                      <a:lnTo>
                        <a:pt x="377" y="909"/>
                      </a:lnTo>
                      <a:lnTo>
                        <a:pt x="372" y="909"/>
                      </a:lnTo>
                      <a:lnTo>
                        <a:pt x="372" y="903"/>
                      </a:lnTo>
                      <a:lnTo>
                        <a:pt x="367" y="909"/>
                      </a:lnTo>
                      <a:lnTo>
                        <a:pt x="361" y="903"/>
                      </a:lnTo>
                      <a:lnTo>
                        <a:pt x="356" y="903"/>
                      </a:lnTo>
                      <a:lnTo>
                        <a:pt x="351" y="903"/>
                      </a:lnTo>
                      <a:lnTo>
                        <a:pt x="345" y="903"/>
                      </a:lnTo>
                      <a:lnTo>
                        <a:pt x="345" y="909"/>
                      </a:lnTo>
                      <a:lnTo>
                        <a:pt x="340" y="909"/>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4" name="Freeform 18"/>
                <p:cNvSpPr>
                  <a:spLocks/>
                </p:cNvSpPr>
                <p:nvPr/>
              </p:nvSpPr>
              <p:spPr bwMode="gray">
                <a:xfrm>
                  <a:off x="5832047" y="2679564"/>
                  <a:ext cx="1674219" cy="856717"/>
                </a:xfrm>
                <a:custGeom>
                  <a:avLst/>
                  <a:gdLst/>
                  <a:ahLst/>
                  <a:cxnLst>
                    <a:cxn ang="0">
                      <a:pos x="297" y="483"/>
                    </a:cxn>
                    <a:cxn ang="0">
                      <a:pos x="260" y="494"/>
                    </a:cxn>
                    <a:cxn ang="0">
                      <a:pos x="218" y="457"/>
                    </a:cxn>
                    <a:cxn ang="0">
                      <a:pos x="122" y="441"/>
                    </a:cxn>
                    <a:cxn ang="0">
                      <a:pos x="69" y="393"/>
                    </a:cxn>
                    <a:cxn ang="0">
                      <a:pos x="32" y="382"/>
                    </a:cxn>
                    <a:cxn ang="0">
                      <a:pos x="26" y="276"/>
                    </a:cxn>
                    <a:cxn ang="0">
                      <a:pos x="69" y="149"/>
                    </a:cxn>
                    <a:cxn ang="0">
                      <a:pos x="154" y="127"/>
                    </a:cxn>
                    <a:cxn ang="0">
                      <a:pos x="223" y="127"/>
                    </a:cxn>
                    <a:cxn ang="0">
                      <a:pos x="303" y="111"/>
                    </a:cxn>
                    <a:cxn ang="0">
                      <a:pos x="329" y="101"/>
                    </a:cxn>
                    <a:cxn ang="0">
                      <a:pos x="350" y="64"/>
                    </a:cxn>
                    <a:cxn ang="0">
                      <a:pos x="388" y="26"/>
                    </a:cxn>
                    <a:cxn ang="0">
                      <a:pos x="425" y="16"/>
                    </a:cxn>
                    <a:cxn ang="0">
                      <a:pos x="457" y="48"/>
                    </a:cxn>
                    <a:cxn ang="0">
                      <a:pos x="489" y="58"/>
                    </a:cxn>
                    <a:cxn ang="0">
                      <a:pos x="505" y="90"/>
                    </a:cxn>
                    <a:cxn ang="0">
                      <a:pos x="542" y="80"/>
                    </a:cxn>
                    <a:cxn ang="0">
                      <a:pos x="579" y="80"/>
                    </a:cxn>
                    <a:cxn ang="0">
                      <a:pos x="595" y="53"/>
                    </a:cxn>
                    <a:cxn ang="0">
                      <a:pos x="627" y="37"/>
                    </a:cxn>
                    <a:cxn ang="0">
                      <a:pos x="632" y="74"/>
                    </a:cxn>
                    <a:cxn ang="0">
                      <a:pos x="680" y="90"/>
                    </a:cxn>
                    <a:cxn ang="0">
                      <a:pos x="717" y="80"/>
                    </a:cxn>
                    <a:cxn ang="0">
                      <a:pos x="807" y="64"/>
                    </a:cxn>
                    <a:cxn ang="0">
                      <a:pos x="877" y="58"/>
                    </a:cxn>
                    <a:cxn ang="0">
                      <a:pos x="962" y="5"/>
                    </a:cxn>
                    <a:cxn ang="0">
                      <a:pos x="1052" y="37"/>
                    </a:cxn>
                    <a:cxn ang="0">
                      <a:pos x="1068" y="165"/>
                    </a:cxn>
                    <a:cxn ang="0">
                      <a:pos x="1052" y="202"/>
                    </a:cxn>
                    <a:cxn ang="0">
                      <a:pos x="1084" y="223"/>
                    </a:cxn>
                    <a:cxn ang="0">
                      <a:pos x="1089" y="239"/>
                    </a:cxn>
                    <a:cxn ang="0">
                      <a:pos x="1052" y="271"/>
                    </a:cxn>
                    <a:cxn ang="0">
                      <a:pos x="1009" y="287"/>
                    </a:cxn>
                    <a:cxn ang="0">
                      <a:pos x="988" y="308"/>
                    </a:cxn>
                    <a:cxn ang="0">
                      <a:pos x="1015" y="313"/>
                    </a:cxn>
                    <a:cxn ang="0">
                      <a:pos x="1020" y="340"/>
                    </a:cxn>
                    <a:cxn ang="0">
                      <a:pos x="988" y="361"/>
                    </a:cxn>
                    <a:cxn ang="0">
                      <a:pos x="940" y="382"/>
                    </a:cxn>
                    <a:cxn ang="0">
                      <a:pos x="903" y="414"/>
                    </a:cxn>
                    <a:cxn ang="0">
                      <a:pos x="877" y="446"/>
                    </a:cxn>
                    <a:cxn ang="0">
                      <a:pos x="855" y="473"/>
                    </a:cxn>
                    <a:cxn ang="0">
                      <a:pos x="818" y="462"/>
                    </a:cxn>
                    <a:cxn ang="0">
                      <a:pos x="818" y="425"/>
                    </a:cxn>
                    <a:cxn ang="0">
                      <a:pos x="765" y="420"/>
                    </a:cxn>
                    <a:cxn ang="0">
                      <a:pos x="728" y="467"/>
                    </a:cxn>
                    <a:cxn ang="0">
                      <a:pos x="680" y="515"/>
                    </a:cxn>
                    <a:cxn ang="0">
                      <a:pos x="632" y="558"/>
                    </a:cxn>
                    <a:cxn ang="0">
                      <a:pos x="611" y="552"/>
                    </a:cxn>
                    <a:cxn ang="0">
                      <a:pos x="606" y="526"/>
                    </a:cxn>
                    <a:cxn ang="0">
                      <a:pos x="547" y="536"/>
                    </a:cxn>
                    <a:cxn ang="0">
                      <a:pos x="521" y="510"/>
                    </a:cxn>
                    <a:cxn ang="0">
                      <a:pos x="515" y="505"/>
                    </a:cxn>
                    <a:cxn ang="0">
                      <a:pos x="494" y="531"/>
                    </a:cxn>
                    <a:cxn ang="0">
                      <a:pos x="473" y="542"/>
                    </a:cxn>
                    <a:cxn ang="0">
                      <a:pos x="436" y="536"/>
                    </a:cxn>
                    <a:cxn ang="0">
                      <a:pos x="430" y="505"/>
                    </a:cxn>
                    <a:cxn ang="0">
                      <a:pos x="441" y="462"/>
                    </a:cxn>
                    <a:cxn ang="0">
                      <a:pos x="377" y="441"/>
                    </a:cxn>
                    <a:cxn ang="0">
                      <a:pos x="345" y="451"/>
                    </a:cxn>
                    <a:cxn ang="0">
                      <a:pos x="329" y="467"/>
                    </a:cxn>
                  </a:cxnLst>
                  <a:rect l="0" t="0" r="r" b="b"/>
                  <a:pathLst>
                    <a:path w="1110" h="568">
                      <a:moveTo>
                        <a:pt x="329" y="467"/>
                      </a:moveTo>
                      <a:lnTo>
                        <a:pt x="324" y="473"/>
                      </a:lnTo>
                      <a:lnTo>
                        <a:pt x="319" y="473"/>
                      </a:lnTo>
                      <a:lnTo>
                        <a:pt x="319" y="478"/>
                      </a:lnTo>
                      <a:lnTo>
                        <a:pt x="313" y="483"/>
                      </a:lnTo>
                      <a:lnTo>
                        <a:pt x="308" y="483"/>
                      </a:lnTo>
                      <a:lnTo>
                        <a:pt x="303" y="483"/>
                      </a:lnTo>
                      <a:lnTo>
                        <a:pt x="297" y="483"/>
                      </a:lnTo>
                      <a:lnTo>
                        <a:pt x="292" y="483"/>
                      </a:lnTo>
                      <a:lnTo>
                        <a:pt x="287" y="483"/>
                      </a:lnTo>
                      <a:lnTo>
                        <a:pt x="281" y="483"/>
                      </a:lnTo>
                      <a:lnTo>
                        <a:pt x="276" y="483"/>
                      </a:lnTo>
                      <a:lnTo>
                        <a:pt x="271" y="483"/>
                      </a:lnTo>
                      <a:lnTo>
                        <a:pt x="271" y="489"/>
                      </a:lnTo>
                      <a:lnTo>
                        <a:pt x="265" y="489"/>
                      </a:lnTo>
                      <a:lnTo>
                        <a:pt x="260" y="494"/>
                      </a:lnTo>
                      <a:lnTo>
                        <a:pt x="255" y="494"/>
                      </a:lnTo>
                      <a:lnTo>
                        <a:pt x="239" y="499"/>
                      </a:lnTo>
                      <a:lnTo>
                        <a:pt x="234" y="505"/>
                      </a:lnTo>
                      <a:lnTo>
                        <a:pt x="223" y="510"/>
                      </a:lnTo>
                      <a:lnTo>
                        <a:pt x="202" y="483"/>
                      </a:lnTo>
                      <a:lnTo>
                        <a:pt x="218" y="473"/>
                      </a:lnTo>
                      <a:lnTo>
                        <a:pt x="218" y="467"/>
                      </a:lnTo>
                      <a:lnTo>
                        <a:pt x="218" y="457"/>
                      </a:lnTo>
                      <a:lnTo>
                        <a:pt x="207" y="446"/>
                      </a:lnTo>
                      <a:lnTo>
                        <a:pt x="196" y="451"/>
                      </a:lnTo>
                      <a:lnTo>
                        <a:pt x="186" y="451"/>
                      </a:lnTo>
                      <a:lnTo>
                        <a:pt x="170" y="462"/>
                      </a:lnTo>
                      <a:lnTo>
                        <a:pt x="165" y="457"/>
                      </a:lnTo>
                      <a:lnTo>
                        <a:pt x="143" y="446"/>
                      </a:lnTo>
                      <a:lnTo>
                        <a:pt x="133" y="441"/>
                      </a:lnTo>
                      <a:lnTo>
                        <a:pt x="122" y="441"/>
                      </a:lnTo>
                      <a:lnTo>
                        <a:pt x="117" y="430"/>
                      </a:lnTo>
                      <a:lnTo>
                        <a:pt x="111" y="420"/>
                      </a:lnTo>
                      <a:lnTo>
                        <a:pt x="101" y="420"/>
                      </a:lnTo>
                      <a:lnTo>
                        <a:pt x="95" y="420"/>
                      </a:lnTo>
                      <a:lnTo>
                        <a:pt x="90" y="409"/>
                      </a:lnTo>
                      <a:lnTo>
                        <a:pt x="85" y="398"/>
                      </a:lnTo>
                      <a:lnTo>
                        <a:pt x="80" y="393"/>
                      </a:lnTo>
                      <a:lnTo>
                        <a:pt x="69" y="393"/>
                      </a:lnTo>
                      <a:lnTo>
                        <a:pt x="64" y="388"/>
                      </a:lnTo>
                      <a:lnTo>
                        <a:pt x="58" y="409"/>
                      </a:lnTo>
                      <a:lnTo>
                        <a:pt x="53" y="409"/>
                      </a:lnTo>
                      <a:lnTo>
                        <a:pt x="48" y="409"/>
                      </a:lnTo>
                      <a:lnTo>
                        <a:pt x="42" y="409"/>
                      </a:lnTo>
                      <a:lnTo>
                        <a:pt x="26" y="409"/>
                      </a:lnTo>
                      <a:lnTo>
                        <a:pt x="26" y="398"/>
                      </a:lnTo>
                      <a:lnTo>
                        <a:pt x="32" y="382"/>
                      </a:lnTo>
                      <a:lnTo>
                        <a:pt x="37" y="366"/>
                      </a:lnTo>
                      <a:lnTo>
                        <a:pt x="26" y="351"/>
                      </a:lnTo>
                      <a:lnTo>
                        <a:pt x="10" y="340"/>
                      </a:lnTo>
                      <a:lnTo>
                        <a:pt x="21" y="329"/>
                      </a:lnTo>
                      <a:lnTo>
                        <a:pt x="5" y="313"/>
                      </a:lnTo>
                      <a:lnTo>
                        <a:pt x="21" y="297"/>
                      </a:lnTo>
                      <a:lnTo>
                        <a:pt x="16" y="292"/>
                      </a:lnTo>
                      <a:lnTo>
                        <a:pt x="26" y="276"/>
                      </a:lnTo>
                      <a:lnTo>
                        <a:pt x="32" y="260"/>
                      </a:lnTo>
                      <a:lnTo>
                        <a:pt x="21" y="244"/>
                      </a:lnTo>
                      <a:lnTo>
                        <a:pt x="5" y="239"/>
                      </a:lnTo>
                      <a:lnTo>
                        <a:pt x="0" y="223"/>
                      </a:lnTo>
                      <a:lnTo>
                        <a:pt x="21" y="223"/>
                      </a:lnTo>
                      <a:lnTo>
                        <a:pt x="37" y="212"/>
                      </a:lnTo>
                      <a:lnTo>
                        <a:pt x="53" y="202"/>
                      </a:lnTo>
                      <a:lnTo>
                        <a:pt x="69" y="149"/>
                      </a:lnTo>
                      <a:lnTo>
                        <a:pt x="85" y="133"/>
                      </a:lnTo>
                      <a:lnTo>
                        <a:pt x="85" y="90"/>
                      </a:lnTo>
                      <a:lnTo>
                        <a:pt x="95" y="90"/>
                      </a:lnTo>
                      <a:lnTo>
                        <a:pt x="111" y="117"/>
                      </a:lnTo>
                      <a:lnTo>
                        <a:pt x="133" y="106"/>
                      </a:lnTo>
                      <a:lnTo>
                        <a:pt x="143" y="106"/>
                      </a:lnTo>
                      <a:lnTo>
                        <a:pt x="154" y="106"/>
                      </a:lnTo>
                      <a:lnTo>
                        <a:pt x="154" y="127"/>
                      </a:lnTo>
                      <a:lnTo>
                        <a:pt x="165" y="127"/>
                      </a:lnTo>
                      <a:lnTo>
                        <a:pt x="180" y="127"/>
                      </a:lnTo>
                      <a:lnTo>
                        <a:pt x="186" y="127"/>
                      </a:lnTo>
                      <a:lnTo>
                        <a:pt x="196" y="133"/>
                      </a:lnTo>
                      <a:lnTo>
                        <a:pt x="207" y="133"/>
                      </a:lnTo>
                      <a:lnTo>
                        <a:pt x="212" y="133"/>
                      </a:lnTo>
                      <a:lnTo>
                        <a:pt x="218" y="133"/>
                      </a:lnTo>
                      <a:lnTo>
                        <a:pt x="223" y="127"/>
                      </a:lnTo>
                      <a:lnTo>
                        <a:pt x="244" y="138"/>
                      </a:lnTo>
                      <a:lnTo>
                        <a:pt x="244" y="95"/>
                      </a:lnTo>
                      <a:lnTo>
                        <a:pt x="265" y="95"/>
                      </a:lnTo>
                      <a:lnTo>
                        <a:pt x="276" y="95"/>
                      </a:lnTo>
                      <a:lnTo>
                        <a:pt x="281" y="101"/>
                      </a:lnTo>
                      <a:lnTo>
                        <a:pt x="287" y="106"/>
                      </a:lnTo>
                      <a:lnTo>
                        <a:pt x="292" y="106"/>
                      </a:lnTo>
                      <a:lnTo>
                        <a:pt x="303" y="111"/>
                      </a:lnTo>
                      <a:lnTo>
                        <a:pt x="308" y="122"/>
                      </a:lnTo>
                      <a:lnTo>
                        <a:pt x="313" y="127"/>
                      </a:lnTo>
                      <a:lnTo>
                        <a:pt x="319" y="117"/>
                      </a:lnTo>
                      <a:lnTo>
                        <a:pt x="319" y="111"/>
                      </a:lnTo>
                      <a:lnTo>
                        <a:pt x="319" y="106"/>
                      </a:lnTo>
                      <a:lnTo>
                        <a:pt x="329" y="111"/>
                      </a:lnTo>
                      <a:lnTo>
                        <a:pt x="329" y="106"/>
                      </a:lnTo>
                      <a:lnTo>
                        <a:pt x="329" y="101"/>
                      </a:lnTo>
                      <a:lnTo>
                        <a:pt x="335" y="90"/>
                      </a:lnTo>
                      <a:lnTo>
                        <a:pt x="335" y="85"/>
                      </a:lnTo>
                      <a:lnTo>
                        <a:pt x="329" y="85"/>
                      </a:lnTo>
                      <a:lnTo>
                        <a:pt x="329" y="74"/>
                      </a:lnTo>
                      <a:lnTo>
                        <a:pt x="329" y="69"/>
                      </a:lnTo>
                      <a:lnTo>
                        <a:pt x="345" y="69"/>
                      </a:lnTo>
                      <a:lnTo>
                        <a:pt x="350" y="69"/>
                      </a:lnTo>
                      <a:lnTo>
                        <a:pt x="350" y="64"/>
                      </a:lnTo>
                      <a:lnTo>
                        <a:pt x="356" y="64"/>
                      </a:lnTo>
                      <a:lnTo>
                        <a:pt x="361" y="58"/>
                      </a:lnTo>
                      <a:lnTo>
                        <a:pt x="372" y="58"/>
                      </a:lnTo>
                      <a:lnTo>
                        <a:pt x="372" y="48"/>
                      </a:lnTo>
                      <a:lnTo>
                        <a:pt x="377" y="48"/>
                      </a:lnTo>
                      <a:lnTo>
                        <a:pt x="377" y="42"/>
                      </a:lnTo>
                      <a:lnTo>
                        <a:pt x="382" y="37"/>
                      </a:lnTo>
                      <a:lnTo>
                        <a:pt x="388" y="26"/>
                      </a:lnTo>
                      <a:lnTo>
                        <a:pt x="393" y="32"/>
                      </a:lnTo>
                      <a:lnTo>
                        <a:pt x="398" y="32"/>
                      </a:lnTo>
                      <a:lnTo>
                        <a:pt x="398" y="21"/>
                      </a:lnTo>
                      <a:lnTo>
                        <a:pt x="404" y="21"/>
                      </a:lnTo>
                      <a:lnTo>
                        <a:pt x="409" y="21"/>
                      </a:lnTo>
                      <a:lnTo>
                        <a:pt x="414" y="21"/>
                      </a:lnTo>
                      <a:lnTo>
                        <a:pt x="420" y="16"/>
                      </a:lnTo>
                      <a:lnTo>
                        <a:pt x="425" y="16"/>
                      </a:lnTo>
                      <a:lnTo>
                        <a:pt x="430" y="21"/>
                      </a:lnTo>
                      <a:lnTo>
                        <a:pt x="430" y="26"/>
                      </a:lnTo>
                      <a:lnTo>
                        <a:pt x="436" y="32"/>
                      </a:lnTo>
                      <a:lnTo>
                        <a:pt x="430" y="32"/>
                      </a:lnTo>
                      <a:lnTo>
                        <a:pt x="446" y="53"/>
                      </a:lnTo>
                      <a:lnTo>
                        <a:pt x="451" y="58"/>
                      </a:lnTo>
                      <a:lnTo>
                        <a:pt x="457" y="53"/>
                      </a:lnTo>
                      <a:lnTo>
                        <a:pt x="457" y="48"/>
                      </a:lnTo>
                      <a:lnTo>
                        <a:pt x="462" y="48"/>
                      </a:lnTo>
                      <a:lnTo>
                        <a:pt x="467" y="48"/>
                      </a:lnTo>
                      <a:lnTo>
                        <a:pt x="467" y="53"/>
                      </a:lnTo>
                      <a:lnTo>
                        <a:pt x="473" y="53"/>
                      </a:lnTo>
                      <a:lnTo>
                        <a:pt x="473" y="48"/>
                      </a:lnTo>
                      <a:lnTo>
                        <a:pt x="483" y="48"/>
                      </a:lnTo>
                      <a:lnTo>
                        <a:pt x="489" y="48"/>
                      </a:lnTo>
                      <a:lnTo>
                        <a:pt x="489" y="58"/>
                      </a:lnTo>
                      <a:lnTo>
                        <a:pt x="494" y="64"/>
                      </a:lnTo>
                      <a:lnTo>
                        <a:pt x="489" y="69"/>
                      </a:lnTo>
                      <a:lnTo>
                        <a:pt x="494" y="74"/>
                      </a:lnTo>
                      <a:lnTo>
                        <a:pt x="489" y="80"/>
                      </a:lnTo>
                      <a:lnTo>
                        <a:pt x="489" y="85"/>
                      </a:lnTo>
                      <a:lnTo>
                        <a:pt x="499" y="95"/>
                      </a:lnTo>
                      <a:lnTo>
                        <a:pt x="499" y="90"/>
                      </a:lnTo>
                      <a:lnTo>
                        <a:pt x="505" y="90"/>
                      </a:lnTo>
                      <a:lnTo>
                        <a:pt x="510" y="90"/>
                      </a:lnTo>
                      <a:lnTo>
                        <a:pt x="515" y="85"/>
                      </a:lnTo>
                      <a:lnTo>
                        <a:pt x="521" y="95"/>
                      </a:lnTo>
                      <a:lnTo>
                        <a:pt x="526" y="90"/>
                      </a:lnTo>
                      <a:lnTo>
                        <a:pt x="531" y="85"/>
                      </a:lnTo>
                      <a:lnTo>
                        <a:pt x="536" y="85"/>
                      </a:lnTo>
                      <a:lnTo>
                        <a:pt x="542" y="85"/>
                      </a:lnTo>
                      <a:lnTo>
                        <a:pt x="542" y="80"/>
                      </a:lnTo>
                      <a:lnTo>
                        <a:pt x="542" y="74"/>
                      </a:lnTo>
                      <a:lnTo>
                        <a:pt x="552" y="74"/>
                      </a:lnTo>
                      <a:lnTo>
                        <a:pt x="558" y="69"/>
                      </a:lnTo>
                      <a:lnTo>
                        <a:pt x="563" y="69"/>
                      </a:lnTo>
                      <a:lnTo>
                        <a:pt x="568" y="69"/>
                      </a:lnTo>
                      <a:lnTo>
                        <a:pt x="574" y="69"/>
                      </a:lnTo>
                      <a:lnTo>
                        <a:pt x="579" y="74"/>
                      </a:lnTo>
                      <a:lnTo>
                        <a:pt x="579" y="80"/>
                      </a:lnTo>
                      <a:lnTo>
                        <a:pt x="584" y="85"/>
                      </a:lnTo>
                      <a:lnTo>
                        <a:pt x="590" y="85"/>
                      </a:lnTo>
                      <a:lnTo>
                        <a:pt x="584" y="80"/>
                      </a:lnTo>
                      <a:lnTo>
                        <a:pt x="590" y="80"/>
                      </a:lnTo>
                      <a:lnTo>
                        <a:pt x="595" y="74"/>
                      </a:lnTo>
                      <a:lnTo>
                        <a:pt x="584" y="69"/>
                      </a:lnTo>
                      <a:lnTo>
                        <a:pt x="595" y="58"/>
                      </a:lnTo>
                      <a:lnTo>
                        <a:pt x="595" y="53"/>
                      </a:lnTo>
                      <a:lnTo>
                        <a:pt x="606" y="48"/>
                      </a:lnTo>
                      <a:lnTo>
                        <a:pt x="611" y="42"/>
                      </a:lnTo>
                      <a:lnTo>
                        <a:pt x="616" y="42"/>
                      </a:lnTo>
                      <a:lnTo>
                        <a:pt x="616" y="37"/>
                      </a:lnTo>
                      <a:lnTo>
                        <a:pt x="611" y="32"/>
                      </a:lnTo>
                      <a:lnTo>
                        <a:pt x="616" y="32"/>
                      </a:lnTo>
                      <a:lnTo>
                        <a:pt x="621" y="37"/>
                      </a:lnTo>
                      <a:lnTo>
                        <a:pt x="627" y="37"/>
                      </a:lnTo>
                      <a:lnTo>
                        <a:pt x="627" y="42"/>
                      </a:lnTo>
                      <a:lnTo>
                        <a:pt x="632" y="48"/>
                      </a:lnTo>
                      <a:lnTo>
                        <a:pt x="632" y="53"/>
                      </a:lnTo>
                      <a:lnTo>
                        <a:pt x="632" y="58"/>
                      </a:lnTo>
                      <a:lnTo>
                        <a:pt x="627" y="58"/>
                      </a:lnTo>
                      <a:lnTo>
                        <a:pt x="627" y="64"/>
                      </a:lnTo>
                      <a:lnTo>
                        <a:pt x="627" y="69"/>
                      </a:lnTo>
                      <a:lnTo>
                        <a:pt x="632" y="74"/>
                      </a:lnTo>
                      <a:lnTo>
                        <a:pt x="637" y="74"/>
                      </a:lnTo>
                      <a:lnTo>
                        <a:pt x="643" y="74"/>
                      </a:lnTo>
                      <a:lnTo>
                        <a:pt x="643" y="85"/>
                      </a:lnTo>
                      <a:lnTo>
                        <a:pt x="653" y="85"/>
                      </a:lnTo>
                      <a:lnTo>
                        <a:pt x="659" y="95"/>
                      </a:lnTo>
                      <a:lnTo>
                        <a:pt x="669" y="90"/>
                      </a:lnTo>
                      <a:lnTo>
                        <a:pt x="675" y="90"/>
                      </a:lnTo>
                      <a:lnTo>
                        <a:pt x="680" y="90"/>
                      </a:lnTo>
                      <a:lnTo>
                        <a:pt x="685" y="95"/>
                      </a:lnTo>
                      <a:lnTo>
                        <a:pt x="691" y="106"/>
                      </a:lnTo>
                      <a:lnTo>
                        <a:pt x="696" y="101"/>
                      </a:lnTo>
                      <a:lnTo>
                        <a:pt x="696" y="95"/>
                      </a:lnTo>
                      <a:lnTo>
                        <a:pt x="706" y="95"/>
                      </a:lnTo>
                      <a:lnTo>
                        <a:pt x="712" y="90"/>
                      </a:lnTo>
                      <a:lnTo>
                        <a:pt x="712" y="85"/>
                      </a:lnTo>
                      <a:lnTo>
                        <a:pt x="717" y="80"/>
                      </a:lnTo>
                      <a:lnTo>
                        <a:pt x="722" y="80"/>
                      </a:lnTo>
                      <a:lnTo>
                        <a:pt x="722" y="69"/>
                      </a:lnTo>
                      <a:lnTo>
                        <a:pt x="722" y="64"/>
                      </a:lnTo>
                      <a:lnTo>
                        <a:pt x="728" y="48"/>
                      </a:lnTo>
                      <a:lnTo>
                        <a:pt x="733" y="37"/>
                      </a:lnTo>
                      <a:lnTo>
                        <a:pt x="749" y="26"/>
                      </a:lnTo>
                      <a:lnTo>
                        <a:pt x="802" y="64"/>
                      </a:lnTo>
                      <a:lnTo>
                        <a:pt x="807" y="64"/>
                      </a:lnTo>
                      <a:lnTo>
                        <a:pt x="818" y="53"/>
                      </a:lnTo>
                      <a:lnTo>
                        <a:pt x="829" y="58"/>
                      </a:lnTo>
                      <a:lnTo>
                        <a:pt x="834" y="64"/>
                      </a:lnTo>
                      <a:lnTo>
                        <a:pt x="839" y="64"/>
                      </a:lnTo>
                      <a:lnTo>
                        <a:pt x="855" y="64"/>
                      </a:lnTo>
                      <a:lnTo>
                        <a:pt x="861" y="58"/>
                      </a:lnTo>
                      <a:lnTo>
                        <a:pt x="871" y="53"/>
                      </a:lnTo>
                      <a:lnTo>
                        <a:pt x="877" y="58"/>
                      </a:lnTo>
                      <a:lnTo>
                        <a:pt x="877" y="64"/>
                      </a:lnTo>
                      <a:lnTo>
                        <a:pt x="882" y="69"/>
                      </a:lnTo>
                      <a:lnTo>
                        <a:pt x="892" y="80"/>
                      </a:lnTo>
                      <a:lnTo>
                        <a:pt x="914" y="32"/>
                      </a:lnTo>
                      <a:lnTo>
                        <a:pt x="919" y="16"/>
                      </a:lnTo>
                      <a:lnTo>
                        <a:pt x="940" y="0"/>
                      </a:lnTo>
                      <a:lnTo>
                        <a:pt x="951" y="5"/>
                      </a:lnTo>
                      <a:lnTo>
                        <a:pt x="962" y="5"/>
                      </a:lnTo>
                      <a:lnTo>
                        <a:pt x="972" y="10"/>
                      </a:lnTo>
                      <a:lnTo>
                        <a:pt x="977" y="10"/>
                      </a:lnTo>
                      <a:lnTo>
                        <a:pt x="983" y="10"/>
                      </a:lnTo>
                      <a:lnTo>
                        <a:pt x="988" y="16"/>
                      </a:lnTo>
                      <a:lnTo>
                        <a:pt x="999" y="16"/>
                      </a:lnTo>
                      <a:lnTo>
                        <a:pt x="1004" y="26"/>
                      </a:lnTo>
                      <a:lnTo>
                        <a:pt x="1047" y="21"/>
                      </a:lnTo>
                      <a:lnTo>
                        <a:pt x="1052" y="37"/>
                      </a:lnTo>
                      <a:lnTo>
                        <a:pt x="1062" y="37"/>
                      </a:lnTo>
                      <a:lnTo>
                        <a:pt x="1062" y="53"/>
                      </a:lnTo>
                      <a:lnTo>
                        <a:pt x="1068" y="80"/>
                      </a:lnTo>
                      <a:lnTo>
                        <a:pt x="1073" y="154"/>
                      </a:lnTo>
                      <a:lnTo>
                        <a:pt x="1078" y="154"/>
                      </a:lnTo>
                      <a:lnTo>
                        <a:pt x="1078" y="165"/>
                      </a:lnTo>
                      <a:lnTo>
                        <a:pt x="1073" y="165"/>
                      </a:lnTo>
                      <a:lnTo>
                        <a:pt x="1068" y="165"/>
                      </a:lnTo>
                      <a:lnTo>
                        <a:pt x="1062" y="175"/>
                      </a:lnTo>
                      <a:lnTo>
                        <a:pt x="1057" y="180"/>
                      </a:lnTo>
                      <a:lnTo>
                        <a:pt x="1052" y="180"/>
                      </a:lnTo>
                      <a:lnTo>
                        <a:pt x="1057" y="186"/>
                      </a:lnTo>
                      <a:lnTo>
                        <a:pt x="1052" y="186"/>
                      </a:lnTo>
                      <a:lnTo>
                        <a:pt x="1052" y="191"/>
                      </a:lnTo>
                      <a:lnTo>
                        <a:pt x="1052" y="196"/>
                      </a:lnTo>
                      <a:lnTo>
                        <a:pt x="1052" y="202"/>
                      </a:lnTo>
                      <a:lnTo>
                        <a:pt x="1052" y="207"/>
                      </a:lnTo>
                      <a:lnTo>
                        <a:pt x="1057" y="207"/>
                      </a:lnTo>
                      <a:lnTo>
                        <a:pt x="1052" y="212"/>
                      </a:lnTo>
                      <a:lnTo>
                        <a:pt x="1052" y="218"/>
                      </a:lnTo>
                      <a:lnTo>
                        <a:pt x="1062" y="218"/>
                      </a:lnTo>
                      <a:lnTo>
                        <a:pt x="1073" y="218"/>
                      </a:lnTo>
                      <a:lnTo>
                        <a:pt x="1078" y="212"/>
                      </a:lnTo>
                      <a:lnTo>
                        <a:pt x="1084" y="223"/>
                      </a:lnTo>
                      <a:lnTo>
                        <a:pt x="1089" y="223"/>
                      </a:lnTo>
                      <a:lnTo>
                        <a:pt x="1094" y="223"/>
                      </a:lnTo>
                      <a:lnTo>
                        <a:pt x="1105" y="223"/>
                      </a:lnTo>
                      <a:lnTo>
                        <a:pt x="1110" y="234"/>
                      </a:lnTo>
                      <a:lnTo>
                        <a:pt x="1105" y="234"/>
                      </a:lnTo>
                      <a:lnTo>
                        <a:pt x="1100" y="234"/>
                      </a:lnTo>
                      <a:lnTo>
                        <a:pt x="1094" y="239"/>
                      </a:lnTo>
                      <a:lnTo>
                        <a:pt x="1089" y="239"/>
                      </a:lnTo>
                      <a:lnTo>
                        <a:pt x="1084" y="239"/>
                      </a:lnTo>
                      <a:lnTo>
                        <a:pt x="1073" y="244"/>
                      </a:lnTo>
                      <a:lnTo>
                        <a:pt x="1068" y="250"/>
                      </a:lnTo>
                      <a:lnTo>
                        <a:pt x="1057" y="260"/>
                      </a:lnTo>
                      <a:lnTo>
                        <a:pt x="1062" y="260"/>
                      </a:lnTo>
                      <a:lnTo>
                        <a:pt x="1062" y="266"/>
                      </a:lnTo>
                      <a:lnTo>
                        <a:pt x="1057" y="266"/>
                      </a:lnTo>
                      <a:lnTo>
                        <a:pt x="1052" y="271"/>
                      </a:lnTo>
                      <a:lnTo>
                        <a:pt x="1052" y="276"/>
                      </a:lnTo>
                      <a:lnTo>
                        <a:pt x="1047" y="276"/>
                      </a:lnTo>
                      <a:lnTo>
                        <a:pt x="1047" y="281"/>
                      </a:lnTo>
                      <a:lnTo>
                        <a:pt x="1047" y="287"/>
                      </a:lnTo>
                      <a:lnTo>
                        <a:pt x="1031" y="287"/>
                      </a:lnTo>
                      <a:lnTo>
                        <a:pt x="1020" y="287"/>
                      </a:lnTo>
                      <a:lnTo>
                        <a:pt x="1015" y="297"/>
                      </a:lnTo>
                      <a:lnTo>
                        <a:pt x="1009" y="287"/>
                      </a:lnTo>
                      <a:lnTo>
                        <a:pt x="1009" y="292"/>
                      </a:lnTo>
                      <a:lnTo>
                        <a:pt x="1004" y="292"/>
                      </a:lnTo>
                      <a:lnTo>
                        <a:pt x="999" y="292"/>
                      </a:lnTo>
                      <a:lnTo>
                        <a:pt x="993" y="292"/>
                      </a:lnTo>
                      <a:lnTo>
                        <a:pt x="988" y="287"/>
                      </a:lnTo>
                      <a:lnTo>
                        <a:pt x="983" y="292"/>
                      </a:lnTo>
                      <a:lnTo>
                        <a:pt x="983" y="297"/>
                      </a:lnTo>
                      <a:lnTo>
                        <a:pt x="988" y="308"/>
                      </a:lnTo>
                      <a:lnTo>
                        <a:pt x="993" y="303"/>
                      </a:lnTo>
                      <a:lnTo>
                        <a:pt x="993" y="308"/>
                      </a:lnTo>
                      <a:lnTo>
                        <a:pt x="999" y="313"/>
                      </a:lnTo>
                      <a:lnTo>
                        <a:pt x="1004" y="319"/>
                      </a:lnTo>
                      <a:lnTo>
                        <a:pt x="1004" y="324"/>
                      </a:lnTo>
                      <a:lnTo>
                        <a:pt x="1009" y="324"/>
                      </a:lnTo>
                      <a:lnTo>
                        <a:pt x="1009" y="319"/>
                      </a:lnTo>
                      <a:lnTo>
                        <a:pt x="1015" y="313"/>
                      </a:lnTo>
                      <a:lnTo>
                        <a:pt x="1020" y="313"/>
                      </a:lnTo>
                      <a:lnTo>
                        <a:pt x="1036" y="324"/>
                      </a:lnTo>
                      <a:lnTo>
                        <a:pt x="1031" y="324"/>
                      </a:lnTo>
                      <a:lnTo>
                        <a:pt x="1031" y="329"/>
                      </a:lnTo>
                      <a:lnTo>
                        <a:pt x="1025" y="329"/>
                      </a:lnTo>
                      <a:lnTo>
                        <a:pt x="1025" y="335"/>
                      </a:lnTo>
                      <a:lnTo>
                        <a:pt x="1020" y="335"/>
                      </a:lnTo>
                      <a:lnTo>
                        <a:pt x="1020" y="340"/>
                      </a:lnTo>
                      <a:lnTo>
                        <a:pt x="1015" y="345"/>
                      </a:lnTo>
                      <a:lnTo>
                        <a:pt x="1009" y="345"/>
                      </a:lnTo>
                      <a:lnTo>
                        <a:pt x="1004" y="345"/>
                      </a:lnTo>
                      <a:lnTo>
                        <a:pt x="999" y="345"/>
                      </a:lnTo>
                      <a:lnTo>
                        <a:pt x="999" y="351"/>
                      </a:lnTo>
                      <a:lnTo>
                        <a:pt x="993" y="351"/>
                      </a:lnTo>
                      <a:lnTo>
                        <a:pt x="988" y="351"/>
                      </a:lnTo>
                      <a:lnTo>
                        <a:pt x="988" y="361"/>
                      </a:lnTo>
                      <a:lnTo>
                        <a:pt x="988" y="366"/>
                      </a:lnTo>
                      <a:lnTo>
                        <a:pt x="983" y="366"/>
                      </a:lnTo>
                      <a:lnTo>
                        <a:pt x="972" y="372"/>
                      </a:lnTo>
                      <a:lnTo>
                        <a:pt x="967" y="377"/>
                      </a:lnTo>
                      <a:lnTo>
                        <a:pt x="967" y="382"/>
                      </a:lnTo>
                      <a:lnTo>
                        <a:pt x="946" y="377"/>
                      </a:lnTo>
                      <a:lnTo>
                        <a:pt x="940" y="377"/>
                      </a:lnTo>
                      <a:lnTo>
                        <a:pt x="940" y="382"/>
                      </a:lnTo>
                      <a:lnTo>
                        <a:pt x="930" y="404"/>
                      </a:lnTo>
                      <a:lnTo>
                        <a:pt x="924" y="404"/>
                      </a:lnTo>
                      <a:lnTo>
                        <a:pt x="919" y="409"/>
                      </a:lnTo>
                      <a:lnTo>
                        <a:pt x="908" y="409"/>
                      </a:lnTo>
                      <a:lnTo>
                        <a:pt x="908" y="414"/>
                      </a:lnTo>
                      <a:lnTo>
                        <a:pt x="908" y="409"/>
                      </a:lnTo>
                      <a:lnTo>
                        <a:pt x="903" y="409"/>
                      </a:lnTo>
                      <a:lnTo>
                        <a:pt x="903" y="414"/>
                      </a:lnTo>
                      <a:lnTo>
                        <a:pt x="892" y="425"/>
                      </a:lnTo>
                      <a:lnTo>
                        <a:pt x="908" y="436"/>
                      </a:lnTo>
                      <a:lnTo>
                        <a:pt x="903" y="441"/>
                      </a:lnTo>
                      <a:lnTo>
                        <a:pt x="903" y="446"/>
                      </a:lnTo>
                      <a:lnTo>
                        <a:pt x="898" y="446"/>
                      </a:lnTo>
                      <a:lnTo>
                        <a:pt x="892" y="446"/>
                      </a:lnTo>
                      <a:lnTo>
                        <a:pt x="882" y="441"/>
                      </a:lnTo>
                      <a:lnTo>
                        <a:pt x="877" y="446"/>
                      </a:lnTo>
                      <a:lnTo>
                        <a:pt x="871" y="451"/>
                      </a:lnTo>
                      <a:lnTo>
                        <a:pt x="866" y="451"/>
                      </a:lnTo>
                      <a:lnTo>
                        <a:pt x="866" y="462"/>
                      </a:lnTo>
                      <a:lnTo>
                        <a:pt x="871" y="467"/>
                      </a:lnTo>
                      <a:lnTo>
                        <a:pt x="861" y="473"/>
                      </a:lnTo>
                      <a:lnTo>
                        <a:pt x="866" y="478"/>
                      </a:lnTo>
                      <a:lnTo>
                        <a:pt x="861" y="478"/>
                      </a:lnTo>
                      <a:lnTo>
                        <a:pt x="855" y="473"/>
                      </a:lnTo>
                      <a:lnTo>
                        <a:pt x="850" y="467"/>
                      </a:lnTo>
                      <a:lnTo>
                        <a:pt x="845" y="467"/>
                      </a:lnTo>
                      <a:lnTo>
                        <a:pt x="823" y="473"/>
                      </a:lnTo>
                      <a:lnTo>
                        <a:pt x="823" y="478"/>
                      </a:lnTo>
                      <a:lnTo>
                        <a:pt x="813" y="478"/>
                      </a:lnTo>
                      <a:lnTo>
                        <a:pt x="813" y="473"/>
                      </a:lnTo>
                      <a:lnTo>
                        <a:pt x="818" y="473"/>
                      </a:lnTo>
                      <a:lnTo>
                        <a:pt x="818" y="462"/>
                      </a:lnTo>
                      <a:lnTo>
                        <a:pt x="818" y="451"/>
                      </a:lnTo>
                      <a:lnTo>
                        <a:pt x="823" y="451"/>
                      </a:lnTo>
                      <a:lnTo>
                        <a:pt x="823" y="446"/>
                      </a:lnTo>
                      <a:lnTo>
                        <a:pt x="823" y="441"/>
                      </a:lnTo>
                      <a:lnTo>
                        <a:pt x="818" y="436"/>
                      </a:lnTo>
                      <a:lnTo>
                        <a:pt x="823" y="430"/>
                      </a:lnTo>
                      <a:lnTo>
                        <a:pt x="823" y="425"/>
                      </a:lnTo>
                      <a:lnTo>
                        <a:pt x="818" y="425"/>
                      </a:lnTo>
                      <a:lnTo>
                        <a:pt x="813" y="414"/>
                      </a:lnTo>
                      <a:lnTo>
                        <a:pt x="802" y="414"/>
                      </a:lnTo>
                      <a:lnTo>
                        <a:pt x="802" y="409"/>
                      </a:lnTo>
                      <a:lnTo>
                        <a:pt x="797" y="404"/>
                      </a:lnTo>
                      <a:lnTo>
                        <a:pt x="786" y="409"/>
                      </a:lnTo>
                      <a:lnTo>
                        <a:pt x="786" y="404"/>
                      </a:lnTo>
                      <a:lnTo>
                        <a:pt x="781" y="414"/>
                      </a:lnTo>
                      <a:lnTo>
                        <a:pt x="765" y="420"/>
                      </a:lnTo>
                      <a:lnTo>
                        <a:pt x="760" y="425"/>
                      </a:lnTo>
                      <a:lnTo>
                        <a:pt x="760" y="430"/>
                      </a:lnTo>
                      <a:lnTo>
                        <a:pt x="760" y="436"/>
                      </a:lnTo>
                      <a:lnTo>
                        <a:pt x="749" y="436"/>
                      </a:lnTo>
                      <a:lnTo>
                        <a:pt x="744" y="446"/>
                      </a:lnTo>
                      <a:lnTo>
                        <a:pt x="738" y="446"/>
                      </a:lnTo>
                      <a:lnTo>
                        <a:pt x="728" y="457"/>
                      </a:lnTo>
                      <a:lnTo>
                        <a:pt x="728" y="467"/>
                      </a:lnTo>
                      <a:lnTo>
                        <a:pt x="722" y="473"/>
                      </a:lnTo>
                      <a:lnTo>
                        <a:pt x="717" y="473"/>
                      </a:lnTo>
                      <a:lnTo>
                        <a:pt x="712" y="473"/>
                      </a:lnTo>
                      <a:lnTo>
                        <a:pt x="701" y="473"/>
                      </a:lnTo>
                      <a:lnTo>
                        <a:pt x="696" y="478"/>
                      </a:lnTo>
                      <a:lnTo>
                        <a:pt x="691" y="483"/>
                      </a:lnTo>
                      <a:lnTo>
                        <a:pt x="691" y="521"/>
                      </a:lnTo>
                      <a:lnTo>
                        <a:pt x="680" y="515"/>
                      </a:lnTo>
                      <a:lnTo>
                        <a:pt x="653" y="526"/>
                      </a:lnTo>
                      <a:lnTo>
                        <a:pt x="664" y="542"/>
                      </a:lnTo>
                      <a:lnTo>
                        <a:pt x="659" y="547"/>
                      </a:lnTo>
                      <a:lnTo>
                        <a:pt x="653" y="552"/>
                      </a:lnTo>
                      <a:lnTo>
                        <a:pt x="648" y="552"/>
                      </a:lnTo>
                      <a:lnTo>
                        <a:pt x="643" y="552"/>
                      </a:lnTo>
                      <a:lnTo>
                        <a:pt x="637" y="558"/>
                      </a:lnTo>
                      <a:lnTo>
                        <a:pt x="632" y="558"/>
                      </a:lnTo>
                      <a:lnTo>
                        <a:pt x="627" y="563"/>
                      </a:lnTo>
                      <a:lnTo>
                        <a:pt x="621" y="563"/>
                      </a:lnTo>
                      <a:lnTo>
                        <a:pt x="616" y="563"/>
                      </a:lnTo>
                      <a:lnTo>
                        <a:pt x="616" y="568"/>
                      </a:lnTo>
                      <a:lnTo>
                        <a:pt x="616" y="563"/>
                      </a:lnTo>
                      <a:lnTo>
                        <a:pt x="611" y="563"/>
                      </a:lnTo>
                      <a:lnTo>
                        <a:pt x="611" y="558"/>
                      </a:lnTo>
                      <a:lnTo>
                        <a:pt x="611" y="552"/>
                      </a:lnTo>
                      <a:lnTo>
                        <a:pt x="611" y="547"/>
                      </a:lnTo>
                      <a:lnTo>
                        <a:pt x="611" y="542"/>
                      </a:lnTo>
                      <a:lnTo>
                        <a:pt x="611" y="536"/>
                      </a:lnTo>
                      <a:lnTo>
                        <a:pt x="616" y="536"/>
                      </a:lnTo>
                      <a:lnTo>
                        <a:pt x="616" y="531"/>
                      </a:lnTo>
                      <a:lnTo>
                        <a:pt x="611" y="531"/>
                      </a:lnTo>
                      <a:lnTo>
                        <a:pt x="606" y="531"/>
                      </a:lnTo>
                      <a:lnTo>
                        <a:pt x="606" y="526"/>
                      </a:lnTo>
                      <a:lnTo>
                        <a:pt x="600" y="521"/>
                      </a:lnTo>
                      <a:lnTo>
                        <a:pt x="600" y="526"/>
                      </a:lnTo>
                      <a:lnTo>
                        <a:pt x="595" y="526"/>
                      </a:lnTo>
                      <a:lnTo>
                        <a:pt x="590" y="526"/>
                      </a:lnTo>
                      <a:lnTo>
                        <a:pt x="584" y="526"/>
                      </a:lnTo>
                      <a:lnTo>
                        <a:pt x="568" y="531"/>
                      </a:lnTo>
                      <a:lnTo>
                        <a:pt x="558" y="536"/>
                      </a:lnTo>
                      <a:lnTo>
                        <a:pt x="547" y="536"/>
                      </a:lnTo>
                      <a:lnTo>
                        <a:pt x="542" y="536"/>
                      </a:lnTo>
                      <a:lnTo>
                        <a:pt x="542" y="531"/>
                      </a:lnTo>
                      <a:lnTo>
                        <a:pt x="542" y="526"/>
                      </a:lnTo>
                      <a:lnTo>
                        <a:pt x="542" y="521"/>
                      </a:lnTo>
                      <a:lnTo>
                        <a:pt x="536" y="515"/>
                      </a:lnTo>
                      <a:lnTo>
                        <a:pt x="531" y="515"/>
                      </a:lnTo>
                      <a:lnTo>
                        <a:pt x="526" y="510"/>
                      </a:lnTo>
                      <a:lnTo>
                        <a:pt x="521" y="510"/>
                      </a:lnTo>
                      <a:lnTo>
                        <a:pt x="526" y="510"/>
                      </a:lnTo>
                      <a:lnTo>
                        <a:pt x="526" y="505"/>
                      </a:lnTo>
                      <a:lnTo>
                        <a:pt x="526" y="499"/>
                      </a:lnTo>
                      <a:lnTo>
                        <a:pt x="521" y="499"/>
                      </a:lnTo>
                      <a:lnTo>
                        <a:pt x="521" y="505"/>
                      </a:lnTo>
                      <a:lnTo>
                        <a:pt x="515" y="510"/>
                      </a:lnTo>
                      <a:lnTo>
                        <a:pt x="510" y="510"/>
                      </a:lnTo>
                      <a:lnTo>
                        <a:pt x="515" y="505"/>
                      </a:lnTo>
                      <a:lnTo>
                        <a:pt x="515" y="499"/>
                      </a:lnTo>
                      <a:lnTo>
                        <a:pt x="510" y="505"/>
                      </a:lnTo>
                      <a:lnTo>
                        <a:pt x="505" y="505"/>
                      </a:lnTo>
                      <a:lnTo>
                        <a:pt x="499" y="510"/>
                      </a:lnTo>
                      <a:lnTo>
                        <a:pt x="499" y="515"/>
                      </a:lnTo>
                      <a:lnTo>
                        <a:pt x="499" y="521"/>
                      </a:lnTo>
                      <a:lnTo>
                        <a:pt x="505" y="531"/>
                      </a:lnTo>
                      <a:lnTo>
                        <a:pt x="494" y="531"/>
                      </a:lnTo>
                      <a:lnTo>
                        <a:pt x="489" y="531"/>
                      </a:lnTo>
                      <a:lnTo>
                        <a:pt x="489" y="526"/>
                      </a:lnTo>
                      <a:lnTo>
                        <a:pt x="483" y="526"/>
                      </a:lnTo>
                      <a:lnTo>
                        <a:pt x="489" y="531"/>
                      </a:lnTo>
                      <a:lnTo>
                        <a:pt x="483" y="542"/>
                      </a:lnTo>
                      <a:lnTo>
                        <a:pt x="478" y="536"/>
                      </a:lnTo>
                      <a:lnTo>
                        <a:pt x="478" y="542"/>
                      </a:lnTo>
                      <a:lnTo>
                        <a:pt x="473" y="542"/>
                      </a:lnTo>
                      <a:lnTo>
                        <a:pt x="467" y="542"/>
                      </a:lnTo>
                      <a:lnTo>
                        <a:pt x="462" y="542"/>
                      </a:lnTo>
                      <a:lnTo>
                        <a:pt x="457" y="542"/>
                      </a:lnTo>
                      <a:lnTo>
                        <a:pt x="451" y="536"/>
                      </a:lnTo>
                      <a:lnTo>
                        <a:pt x="446" y="536"/>
                      </a:lnTo>
                      <a:lnTo>
                        <a:pt x="441" y="542"/>
                      </a:lnTo>
                      <a:lnTo>
                        <a:pt x="441" y="536"/>
                      </a:lnTo>
                      <a:lnTo>
                        <a:pt x="436" y="536"/>
                      </a:lnTo>
                      <a:lnTo>
                        <a:pt x="436" y="531"/>
                      </a:lnTo>
                      <a:lnTo>
                        <a:pt x="430" y="531"/>
                      </a:lnTo>
                      <a:lnTo>
                        <a:pt x="420" y="526"/>
                      </a:lnTo>
                      <a:lnTo>
                        <a:pt x="425" y="526"/>
                      </a:lnTo>
                      <a:lnTo>
                        <a:pt x="430" y="521"/>
                      </a:lnTo>
                      <a:lnTo>
                        <a:pt x="430" y="515"/>
                      </a:lnTo>
                      <a:lnTo>
                        <a:pt x="430" y="510"/>
                      </a:lnTo>
                      <a:lnTo>
                        <a:pt x="430" y="505"/>
                      </a:lnTo>
                      <a:lnTo>
                        <a:pt x="430" y="499"/>
                      </a:lnTo>
                      <a:lnTo>
                        <a:pt x="436" y="494"/>
                      </a:lnTo>
                      <a:lnTo>
                        <a:pt x="436" y="489"/>
                      </a:lnTo>
                      <a:lnTo>
                        <a:pt x="436" y="483"/>
                      </a:lnTo>
                      <a:lnTo>
                        <a:pt x="430" y="478"/>
                      </a:lnTo>
                      <a:lnTo>
                        <a:pt x="436" y="473"/>
                      </a:lnTo>
                      <a:lnTo>
                        <a:pt x="436" y="467"/>
                      </a:lnTo>
                      <a:lnTo>
                        <a:pt x="441" y="462"/>
                      </a:lnTo>
                      <a:lnTo>
                        <a:pt x="436" y="420"/>
                      </a:lnTo>
                      <a:lnTo>
                        <a:pt x="398" y="420"/>
                      </a:lnTo>
                      <a:lnTo>
                        <a:pt x="398" y="425"/>
                      </a:lnTo>
                      <a:lnTo>
                        <a:pt x="393" y="425"/>
                      </a:lnTo>
                      <a:lnTo>
                        <a:pt x="388" y="430"/>
                      </a:lnTo>
                      <a:lnTo>
                        <a:pt x="382" y="430"/>
                      </a:lnTo>
                      <a:lnTo>
                        <a:pt x="377" y="436"/>
                      </a:lnTo>
                      <a:lnTo>
                        <a:pt x="377" y="441"/>
                      </a:lnTo>
                      <a:lnTo>
                        <a:pt x="372" y="441"/>
                      </a:lnTo>
                      <a:lnTo>
                        <a:pt x="372" y="446"/>
                      </a:lnTo>
                      <a:lnTo>
                        <a:pt x="366" y="446"/>
                      </a:lnTo>
                      <a:lnTo>
                        <a:pt x="361" y="451"/>
                      </a:lnTo>
                      <a:lnTo>
                        <a:pt x="356" y="451"/>
                      </a:lnTo>
                      <a:lnTo>
                        <a:pt x="356" y="457"/>
                      </a:lnTo>
                      <a:lnTo>
                        <a:pt x="350" y="457"/>
                      </a:lnTo>
                      <a:lnTo>
                        <a:pt x="345" y="451"/>
                      </a:lnTo>
                      <a:lnTo>
                        <a:pt x="335" y="446"/>
                      </a:lnTo>
                      <a:lnTo>
                        <a:pt x="329" y="446"/>
                      </a:lnTo>
                      <a:lnTo>
                        <a:pt x="324" y="446"/>
                      </a:lnTo>
                      <a:lnTo>
                        <a:pt x="324" y="451"/>
                      </a:lnTo>
                      <a:lnTo>
                        <a:pt x="324" y="457"/>
                      </a:lnTo>
                      <a:lnTo>
                        <a:pt x="329" y="457"/>
                      </a:lnTo>
                      <a:lnTo>
                        <a:pt x="329" y="462"/>
                      </a:lnTo>
                      <a:lnTo>
                        <a:pt x="329" y="467"/>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5" name="Freeform 19"/>
                <p:cNvSpPr>
                  <a:spLocks/>
                </p:cNvSpPr>
                <p:nvPr/>
              </p:nvSpPr>
              <p:spPr bwMode="gray">
                <a:xfrm>
                  <a:off x="7305661" y="2094342"/>
                  <a:ext cx="1138771" cy="1378590"/>
                </a:xfrm>
                <a:custGeom>
                  <a:avLst/>
                  <a:gdLst/>
                  <a:ahLst/>
                  <a:cxnLst>
                    <a:cxn ang="0">
                      <a:pos x="43" y="212"/>
                    </a:cxn>
                    <a:cxn ang="0">
                      <a:pos x="91" y="212"/>
                    </a:cxn>
                    <a:cxn ang="0">
                      <a:pos x="123" y="207"/>
                    </a:cxn>
                    <a:cxn ang="0">
                      <a:pos x="155" y="154"/>
                    </a:cxn>
                    <a:cxn ang="0">
                      <a:pos x="224" y="122"/>
                    </a:cxn>
                    <a:cxn ang="0">
                      <a:pos x="250" y="85"/>
                    </a:cxn>
                    <a:cxn ang="0">
                      <a:pos x="341" y="32"/>
                    </a:cxn>
                    <a:cxn ang="0">
                      <a:pos x="378" y="5"/>
                    </a:cxn>
                    <a:cxn ang="0">
                      <a:pos x="383" y="37"/>
                    </a:cxn>
                    <a:cxn ang="0">
                      <a:pos x="356" y="64"/>
                    </a:cxn>
                    <a:cxn ang="0">
                      <a:pos x="426" y="143"/>
                    </a:cxn>
                    <a:cxn ang="0">
                      <a:pos x="670" y="393"/>
                    </a:cxn>
                    <a:cxn ang="0">
                      <a:pos x="744" y="521"/>
                    </a:cxn>
                    <a:cxn ang="0">
                      <a:pos x="702" y="568"/>
                    </a:cxn>
                    <a:cxn ang="0">
                      <a:pos x="686" y="600"/>
                    </a:cxn>
                    <a:cxn ang="0">
                      <a:pos x="633" y="632"/>
                    </a:cxn>
                    <a:cxn ang="0">
                      <a:pos x="627" y="654"/>
                    </a:cxn>
                    <a:cxn ang="0">
                      <a:pos x="649" y="675"/>
                    </a:cxn>
                    <a:cxn ang="0">
                      <a:pos x="670" y="691"/>
                    </a:cxn>
                    <a:cxn ang="0">
                      <a:pos x="691" y="707"/>
                    </a:cxn>
                    <a:cxn ang="0">
                      <a:pos x="707" y="733"/>
                    </a:cxn>
                    <a:cxn ang="0">
                      <a:pos x="718" y="834"/>
                    </a:cxn>
                    <a:cxn ang="0">
                      <a:pos x="596" y="829"/>
                    </a:cxn>
                    <a:cxn ang="0">
                      <a:pos x="526" y="765"/>
                    </a:cxn>
                    <a:cxn ang="0">
                      <a:pos x="473" y="770"/>
                    </a:cxn>
                    <a:cxn ang="0">
                      <a:pos x="473" y="797"/>
                    </a:cxn>
                    <a:cxn ang="0">
                      <a:pos x="468" y="829"/>
                    </a:cxn>
                    <a:cxn ang="0">
                      <a:pos x="420" y="834"/>
                    </a:cxn>
                    <a:cxn ang="0">
                      <a:pos x="383" y="855"/>
                    </a:cxn>
                    <a:cxn ang="0">
                      <a:pos x="330" y="871"/>
                    </a:cxn>
                    <a:cxn ang="0">
                      <a:pos x="293" y="882"/>
                    </a:cxn>
                    <a:cxn ang="0">
                      <a:pos x="266" y="909"/>
                    </a:cxn>
                    <a:cxn ang="0">
                      <a:pos x="255" y="877"/>
                    </a:cxn>
                    <a:cxn ang="0">
                      <a:pos x="255" y="855"/>
                    </a:cxn>
                    <a:cxn ang="0">
                      <a:pos x="229" y="824"/>
                    </a:cxn>
                    <a:cxn ang="0">
                      <a:pos x="197" y="808"/>
                    </a:cxn>
                    <a:cxn ang="0">
                      <a:pos x="170" y="792"/>
                    </a:cxn>
                    <a:cxn ang="0">
                      <a:pos x="107" y="792"/>
                    </a:cxn>
                    <a:cxn ang="0">
                      <a:pos x="117" y="765"/>
                    </a:cxn>
                    <a:cxn ang="0">
                      <a:pos x="112" y="739"/>
                    </a:cxn>
                    <a:cxn ang="0">
                      <a:pos x="117" y="701"/>
                    </a:cxn>
                    <a:cxn ang="0">
                      <a:pos x="70" y="669"/>
                    </a:cxn>
                    <a:cxn ang="0">
                      <a:pos x="80" y="648"/>
                    </a:cxn>
                    <a:cxn ang="0">
                      <a:pos x="128" y="622"/>
                    </a:cxn>
                    <a:cxn ang="0">
                      <a:pos x="96" y="606"/>
                    </a:cxn>
                    <a:cxn ang="0">
                      <a:pos x="75" y="584"/>
                    </a:cxn>
                    <a:cxn ang="0">
                      <a:pos x="91" y="553"/>
                    </a:cxn>
                    <a:cxn ang="0">
                      <a:pos x="85" y="425"/>
                    </a:cxn>
                    <a:cxn ang="0">
                      <a:pos x="48" y="388"/>
                    </a:cxn>
                    <a:cxn ang="0">
                      <a:pos x="80" y="361"/>
                    </a:cxn>
                    <a:cxn ang="0">
                      <a:pos x="59" y="356"/>
                    </a:cxn>
                    <a:cxn ang="0">
                      <a:pos x="32" y="361"/>
                    </a:cxn>
                    <a:cxn ang="0">
                      <a:pos x="16" y="345"/>
                    </a:cxn>
                    <a:cxn ang="0">
                      <a:pos x="43" y="303"/>
                    </a:cxn>
                    <a:cxn ang="0">
                      <a:pos x="0" y="287"/>
                    </a:cxn>
                  </a:cxnLst>
                  <a:rect l="0" t="0" r="r" b="b"/>
                  <a:pathLst>
                    <a:path w="755" h="914">
                      <a:moveTo>
                        <a:pt x="0" y="244"/>
                      </a:moveTo>
                      <a:lnTo>
                        <a:pt x="16" y="228"/>
                      </a:lnTo>
                      <a:lnTo>
                        <a:pt x="16" y="218"/>
                      </a:lnTo>
                      <a:lnTo>
                        <a:pt x="22" y="223"/>
                      </a:lnTo>
                      <a:lnTo>
                        <a:pt x="22" y="207"/>
                      </a:lnTo>
                      <a:lnTo>
                        <a:pt x="32" y="207"/>
                      </a:lnTo>
                      <a:lnTo>
                        <a:pt x="43" y="212"/>
                      </a:lnTo>
                      <a:lnTo>
                        <a:pt x="48" y="197"/>
                      </a:lnTo>
                      <a:lnTo>
                        <a:pt x="70" y="202"/>
                      </a:lnTo>
                      <a:lnTo>
                        <a:pt x="70" y="212"/>
                      </a:lnTo>
                      <a:lnTo>
                        <a:pt x="80" y="218"/>
                      </a:lnTo>
                      <a:lnTo>
                        <a:pt x="80" y="207"/>
                      </a:lnTo>
                      <a:lnTo>
                        <a:pt x="91" y="207"/>
                      </a:lnTo>
                      <a:lnTo>
                        <a:pt x="91" y="212"/>
                      </a:lnTo>
                      <a:lnTo>
                        <a:pt x="96" y="212"/>
                      </a:lnTo>
                      <a:lnTo>
                        <a:pt x="96" y="218"/>
                      </a:lnTo>
                      <a:lnTo>
                        <a:pt x="101" y="223"/>
                      </a:lnTo>
                      <a:lnTo>
                        <a:pt x="101" y="228"/>
                      </a:lnTo>
                      <a:lnTo>
                        <a:pt x="112" y="234"/>
                      </a:lnTo>
                      <a:lnTo>
                        <a:pt x="117" y="212"/>
                      </a:lnTo>
                      <a:lnTo>
                        <a:pt x="123" y="207"/>
                      </a:lnTo>
                      <a:lnTo>
                        <a:pt x="117" y="207"/>
                      </a:lnTo>
                      <a:lnTo>
                        <a:pt x="112" y="207"/>
                      </a:lnTo>
                      <a:lnTo>
                        <a:pt x="117" y="186"/>
                      </a:lnTo>
                      <a:lnTo>
                        <a:pt x="139" y="186"/>
                      </a:lnTo>
                      <a:lnTo>
                        <a:pt x="139" y="170"/>
                      </a:lnTo>
                      <a:lnTo>
                        <a:pt x="149" y="170"/>
                      </a:lnTo>
                      <a:lnTo>
                        <a:pt x="155" y="154"/>
                      </a:lnTo>
                      <a:lnTo>
                        <a:pt x="160" y="154"/>
                      </a:lnTo>
                      <a:lnTo>
                        <a:pt x="165" y="154"/>
                      </a:lnTo>
                      <a:lnTo>
                        <a:pt x="176" y="154"/>
                      </a:lnTo>
                      <a:lnTo>
                        <a:pt x="181" y="159"/>
                      </a:lnTo>
                      <a:lnTo>
                        <a:pt x="202" y="138"/>
                      </a:lnTo>
                      <a:lnTo>
                        <a:pt x="218" y="122"/>
                      </a:lnTo>
                      <a:lnTo>
                        <a:pt x="224" y="122"/>
                      </a:lnTo>
                      <a:lnTo>
                        <a:pt x="224" y="117"/>
                      </a:lnTo>
                      <a:lnTo>
                        <a:pt x="224" y="112"/>
                      </a:lnTo>
                      <a:lnTo>
                        <a:pt x="224" y="106"/>
                      </a:lnTo>
                      <a:lnTo>
                        <a:pt x="218" y="101"/>
                      </a:lnTo>
                      <a:lnTo>
                        <a:pt x="234" y="90"/>
                      </a:lnTo>
                      <a:lnTo>
                        <a:pt x="240" y="90"/>
                      </a:lnTo>
                      <a:lnTo>
                        <a:pt x="250" y="85"/>
                      </a:lnTo>
                      <a:lnTo>
                        <a:pt x="309" y="48"/>
                      </a:lnTo>
                      <a:lnTo>
                        <a:pt x="303" y="42"/>
                      </a:lnTo>
                      <a:lnTo>
                        <a:pt x="309" y="37"/>
                      </a:lnTo>
                      <a:lnTo>
                        <a:pt x="309" y="32"/>
                      </a:lnTo>
                      <a:lnTo>
                        <a:pt x="325" y="32"/>
                      </a:lnTo>
                      <a:lnTo>
                        <a:pt x="335" y="32"/>
                      </a:lnTo>
                      <a:lnTo>
                        <a:pt x="341" y="32"/>
                      </a:lnTo>
                      <a:lnTo>
                        <a:pt x="351" y="27"/>
                      </a:lnTo>
                      <a:lnTo>
                        <a:pt x="356" y="27"/>
                      </a:lnTo>
                      <a:lnTo>
                        <a:pt x="362" y="21"/>
                      </a:lnTo>
                      <a:lnTo>
                        <a:pt x="362" y="16"/>
                      </a:lnTo>
                      <a:lnTo>
                        <a:pt x="362" y="11"/>
                      </a:lnTo>
                      <a:lnTo>
                        <a:pt x="372" y="11"/>
                      </a:lnTo>
                      <a:lnTo>
                        <a:pt x="378" y="5"/>
                      </a:lnTo>
                      <a:lnTo>
                        <a:pt x="383" y="0"/>
                      </a:lnTo>
                      <a:lnTo>
                        <a:pt x="388" y="11"/>
                      </a:lnTo>
                      <a:lnTo>
                        <a:pt x="367" y="16"/>
                      </a:lnTo>
                      <a:lnTo>
                        <a:pt x="372" y="21"/>
                      </a:lnTo>
                      <a:lnTo>
                        <a:pt x="378" y="21"/>
                      </a:lnTo>
                      <a:lnTo>
                        <a:pt x="383" y="32"/>
                      </a:lnTo>
                      <a:lnTo>
                        <a:pt x="383" y="37"/>
                      </a:lnTo>
                      <a:lnTo>
                        <a:pt x="378" y="37"/>
                      </a:lnTo>
                      <a:lnTo>
                        <a:pt x="378" y="48"/>
                      </a:lnTo>
                      <a:lnTo>
                        <a:pt x="378" y="53"/>
                      </a:lnTo>
                      <a:lnTo>
                        <a:pt x="372" y="58"/>
                      </a:lnTo>
                      <a:lnTo>
                        <a:pt x="367" y="64"/>
                      </a:lnTo>
                      <a:lnTo>
                        <a:pt x="362" y="69"/>
                      </a:lnTo>
                      <a:lnTo>
                        <a:pt x="356" y="64"/>
                      </a:lnTo>
                      <a:lnTo>
                        <a:pt x="351" y="64"/>
                      </a:lnTo>
                      <a:lnTo>
                        <a:pt x="335" y="64"/>
                      </a:lnTo>
                      <a:lnTo>
                        <a:pt x="335" y="74"/>
                      </a:lnTo>
                      <a:lnTo>
                        <a:pt x="346" y="80"/>
                      </a:lnTo>
                      <a:lnTo>
                        <a:pt x="346" y="90"/>
                      </a:lnTo>
                      <a:lnTo>
                        <a:pt x="351" y="96"/>
                      </a:lnTo>
                      <a:lnTo>
                        <a:pt x="426" y="143"/>
                      </a:lnTo>
                      <a:lnTo>
                        <a:pt x="468" y="170"/>
                      </a:lnTo>
                      <a:lnTo>
                        <a:pt x="532" y="207"/>
                      </a:lnTo>
                      <a:lnTo>
                        <a:pt x="537" y="223"/>
                      </a:lnTo>
                      <a:lnTo>
                        <a:pt x="569" y="271"/>
                      </a:lnTo>
                      <a:lnTo>
                        <a:pt x="590" y="292"/>
                      </a:lnTo>
                      <a:lnTo>
                        <a:pt x="633" y="345"/>
                      </a:lnTo>
                      <a:lnTo>
                        <a:pt x="670" y="393"/>
                      </a:lnTo>
                      <a:lnTo>
                        <a:pt x="707" y="441"/>
                      </a:lnTo>
                      <a:lnTo>
                        <a:pt x="718" y="452"/>
                      </a:lnTo>
                      <a:lnTo>
                        <a:pt x="728" y="462"/>
                      </a:lnTo>
                      <a:lnTo>
                        <a:pt x="755" y="505"/>
                      </a:lnTo>
                      <a:lnTo>
                        <a:pt x="744" y="505"/>
                      </a:lnTo>
                      <a:lnTo>
                        <a:pt x="744" y="515"/>
                      </a:lnTo>
                      <a:lnTo>
                        <a:pt x="744" y="521"/>
                      </a:lnTo>
                      <a:lnTo>
                        <a:pt x="744" y="526"/>
                      </a:lnTo>
                      <a:lnTo>
                        <a:pt x="734" y="531"/>
                      </a:lnTo>
                      <a:lnTo>
                        <a:pt x="728" y="537"/>
                      </a:lnTo>
                      <a:lnTo>
                        <a:pt x="734" y="542"/>
                      </a:lnTo>
                      <a:lnTo>
                        <a:pt x="723" y="563"/>
                      </a:lnTo>
                      <a:lnTo>
                        <a:pt x="712" y="563"/>
                      </a:lnTo>
                      <a:lnTo>
                        <a:pt x="702" y="568"/>
                      </a:lnTo>
                      <a:lnTo>
                        <a:pt x="691" y="568"/>
                      </a:lnTo>
                      <a:lnTo>
                        <a:pt x="691" y="579"/>
                      </a:lnTo>
                      <a:lnTo>
                        <a:pt x="702" y="579"/>
                      </a:lnTo>
                      <a:lnTo>
                        <a:pt x="702" y="595"/>
                      </a:lnTo>
                      <a:lnTo>
                        <a:pt x="691" y="595"/>
                      </a:lnTo>
                      <a:lnTo>
                        <a:pt x="691" y="600"/>
                      </a:lnTo>
                      <a:lnTo>
                        <a:pt x="686" y="600"/>
                      </a:lnTo>
                      <a:lnTo>
                        <a:pt x="686" y="606"/>
                      </a:lnTo>
                      <a:lnTo>
                        <a:pt x="675" y="611"/>
                      </a:lnTo>
                      <a:lnTo>
                        <a:pt x="670" y="616"/>
                      </a:lnTo>
                      <a:lnTo>
                        <a:pt x="654" y="622"/>
                      </a:lnTo>
                      <a:lnTo>
                        <a:pt x="649" y="616"/>
                      </a:lnTo>
                      <a:lnTo>
                        <a:pt x="643" y="622"/>
                      </a:lnTo>
                      <a:lnTo>
                        <a:pt x="633" y="632"/>
                      </a:lnTo>
                      <a:lnTo>
                        <a:pt x="622" y="638"/>
                      </a:lnTo>
                      <a:lnTo>
                        <a:pt x="617" y="638"/>
                      </a:lnTo>
                      <a:lnTo>
                        <a:pt x="617" y="643"/>
                      </a:lnTo>
                      <a:lnTo>
                        <a:pt x="622" y="643"/>
                      </a:lnTo>
                      <a:lnTo>
                        <a:pt x="622" y="648"/>
                      </a:lnTo>
                      <a:lnTo>
                        <a:pt x="622" y="654"/>
                      </a:lnTo>
                      <a:lnTo>
                        <a:pt x="627" y="654"/>
                      </a:lnTo>
                      <a:lnTo>
                        <a:pt x="627" y="659"/>
                      </a:lnTo>
                      <a:lnTo>
                        <a:pt x="633" y="659"/>
                      </a:lnTo>
                      <a:lnTo>
                        <a:pt x="638" y="659"/>
                      </a:lnTo>
                      <a:lnTo>
                        <a:pt x="638" y="664"/>
                      </a:lnTo>
                      <a:lnTo>
                        <a:pt x="638" y="669"/>
                      </a:lnTo>
                      <a:lnTo>
                        <a:pt x="643" y="675"/>
                      </a:lnTo>
                      <a:lnTo>
                        <a:pt x="649" y="675"/>
                      </a:lnTo>
                      <a:lnTo>
                        <a:pt x="649" y="680"/>
                      </a:lnTo>
                      <a:lnTo>
                        <a:pt x="649" y="685"/>
                      </a:lnTo>
                      <a:lnTo>
                        <a:pt x="654" y="685"/>
                      </a:lnTo>
                      <a:lnTo>
                        <a:pt x="659" y="685"/>
                      </a:lnTo>
                      <a:lnTo>
                        <a:pt x="659" y="691"/>
                      </a:lnTo>
                      <a:lnTo>
                        <a:pt x="665" y="691"/>
                      </a:lnTo>
                      <a:lnTo>
                        <a:pt x="670" y="691"/>
                      </a:lnTo>
                      <a:lnTo>
                        <a:pt x="675" y="691"/>
                      </a:lnTo>
                      <a:lnTo>
                        <a:pt x="675" y="696"/>
                      </a:lnTo>
                      <a:lnTo>
                        <a:pt x="681" y="696"/>
                      </a:lnTo>
                      <a:lnTo>
                        <a:pt x="681" y="701"/>
                      </a:lnTo>
                      <a:lnTo>
                        <a:pt x="686" y="701"/>
                      </a:lnTo>
                      <a:lnTo>
                        <a:pt x="686" y="707"/>
                      </a:lnTo>
                      <a:lnTo>
                        <a:pt x="691" y="707"/>
                      </a:lnTo>
                      <a:lnTo>
                        <a:pt x="697" y="707"/>
                      </a:lnTo>
                      <a:lnTo>
                        <a:pt x="702" y="707"/>
                      </a:lnTo>
                      <a:lnTo>
                        <a:pt x="702" y="712"/>
                      </a:lnTo>
                      <a:lnTo>
                        <a:pt x="707" y="712"/>
                      </a:lnTo>
                      <a:lnTo>
                        <a:pt x="707" y="717"/>
                      </a:lnTo>
                      <a:lnTo>
                        <a:pt x="707" y="723"/>
                      </a:lnTo>
                      <a:lnTo>
                        <a:pt x="707" y="733"/>
                      </a:lnTo>
                      <a:lnTo>
                        <a:pt x="712" y="744"/>
                      </a:lnTo>
                      <a:lnTo>
                        <a:pt x="712" y="765"/>
                      </a:lnTo>
                      <a:lnTo>
                        <a:pt x="723" y="765"/>
                      </a:lnTo>
                      <a:lnTo>
                        <a:pt x="734" y="792"/>
                      </a:lnTo>
                      <a:lnTo>
                        <a:pt x="728" y="802"/>
                      </a:lnTo>
                      <a:lnTo>
                        <a:pt x="723" y="824"/>
                      </a:lnTo>
                      <a:lnTo>
                        <a:pt x="718" y="834"/>
                      </a:lnTo>
                      <a:lnTo>
                        <a:pt x="712" y="845"/>
                      </a:lnTo>
                      <a:lnTo>
                        <a:pt x="697" y="855"/>
                      </a:lnTo>
                      <a:lnTo>
                        <a:pt x="681" y="855"/>
                      </a:lnTo>
                      <a:lnTo>
                        <a:pt x="659" y="850"/>
                      </a:lnTo>
                      <a:lnTo>
                        <a:pt x="611" y="834"/>
                      </a:lnTo>
                      <a:lnTo>
                        <a:pt x="606" y="824"/>
                      </a:lnTo>
                      <a:lnTo>
                        <a:pt x="596" y="829"/>
                      </a:lnTo>
                      <a:lnTo>
                        <a:pt x="585" y="818"/>
                      </a:lnTo>
                      <a:lnTo>
                        <a:pt x="590" y="808"/>
                      </a:lnTo>
                      <a:lnTo>
                        <a:pt x="585" y="781"/>
                      </a:lnTo>
                      <a:lnTo>
                        <a:pt x="558" y="770"/>
                      </a:lnTo>
                      <a:lnTo>
                        <a:pt x="548" y="770"/>
                      </a:lnTo>
                      <a:lnTo>
                        <a:pt x="537" y="770"/>
                      </a:lnTo>
                      <a:lnTo>
                        <a:pt x="526" y="765"/>
                      </a:lnTo>
                      <a:lnTo>
                        <a:pt x="511" y="754"/>
                      </a:lnTo>
                      <a:lnTo>
                        <a:pt x="505" y="754"/>
                      </a:lnTo>
                      <a:lnTo>
                        <a:pt x="495" y="754"/>
                      </a:lnTo>
                      <a:lnTo>
                        <a:pt x="479" y="760"/>
                      </a:lnTo>
                      <a:lnTo>
                        <a:pt x="479" y="765"/>
                      </a:lnTo>
                      <a:lnTo>
                        <a:pt x="479" y="770"/>
                      </a:lnTo>
                      <a:lnTo>
                        <a:pt x="473" y="770"/>
                      </a:lnTo>
                      <a:lnTo>
                        <a:pt x="473" y="776"/>
                      </a:lnTo>
                      <a:lnTo>
                        <a:pt x="473" y="781"/>
                      </a:lnTo>
                      <a:lnTo>
                        <a:pt x="473" y="786"/>
                      </a:lnTo>
                      <a:lnTo>
                        <a:pt x="473" y="792"/>
                      </a:lnTo>
                      <a:lnTo>
                        <a:pt x="473" y="797"/>
                      </a:lnTo>
                      <a:lnTo>
                        <a:pt x="468" y="797"/>
                      </a:lnTo>
                      <a:lnTo>
                        <a:pt x="473" y="797"/>
                      </a:lnTo>
                      <a:lnTo>
                        <a:pt x="473" y="802"/>
                      </a:lnTo>
                      <a:lnTo>
                        <a:pt x="468" y="802"/>
                      </a:lnTo>
                      <a:lnTo>
                        <a:pt x="468" y="808"/>
                      </a:lnTo>
                      <a:lnTo>
                        <a:pt x="468" y="813"/>
                      </a:lnTo>
                      <a:lnTo>
                        <a:pt x="468" y="818"/>
                      </a:lnTo>
                      <a:lnTo>
                        <a:pt x="468" y="824"/>
                      </a:lnTo>
                      <a:lnTo>
                        <a:pt x="468" y="829"/>
                      </a:lnTo>
                      <a:lnTo>
                        <a:pt x="468" y="834"/>
                      </a:lnTo>
                      <a:lnTo>
                        <a:pt x="468" y="839"/>
                      </a:lnTo>
                      <a:lnTo>
                        <a:pt x="463" y="839"/>
                      </a:lnTo>
                      <a:lnTo>
                        <a:pt x="447" y="829"/>
                      </a:lnTo>
                      <a:lnTo>
                        <a:pt x="436" y="829"/>
                      </a:lnTo>
                      <a:lnTo>
                        <a:pt x="420" y="829"/>
                      </a:lnTo>
                      <a:lnTo>
                        <a:pt x="420" y="834"/>
                      </a:lnTo>
                      <a:lnTo>
                        <a:pt x="415" y="839"/>
                      </a:lnTo>
                      <a:lnTo>
                        <a:pt x="415" y="845"/>
                      </a:lnTo>
                      <a:lnTo>
                        <a:pt x="415" y="850"/>
                      </a:lnTo>
                      <a:lnTo>
                        <a:pt x="415" y="855"/>
                      </a:lnTo>
                      <a:lnTo>
                        <a:pt x="394" y="850"/>
                      </a:lnTo>
                      <a:lnTo>
                        <a:pt x="388" y="850"/>
                      </a:lnTo>
                      <a:lnTo>
                        <a:pt x="383" y="855"/>
                      </a:lnTo>
                      <a:lnTo>
                        <a:pt x="362" y="861"/>
                      </a:lnTo>
                      <a:lnTo>
                        <a:pt x="356" y="866"/>
                      </a:lnTo>
                      <a:lnTo>
                        <a:pt x="351" y="861"/>
                      </a:lnTo>
                      <a:lnTo>
                        <a:pt x="346" y="861"/>
                      </a:lnTo>
                      <a:lnTo>
                        <a:pt x="341" y="866"/>
                      </a:lnTo>
                      <a:lnTo>
                        <a:pt x="341" y="871"/>
                      </a:lnTo>
                      <a:lnTo>
                        <a:pt x="330" y="871"/>
                      </a:lnTo>
                      <a:lnTo>
                        <a:pt x="325" y="871"/>
                      </a:lnTo>
                      <a:lnTo>
                        <a:pt x="309" y="871"/>
                      </a:lnTo>
                      <a:lnTo>
                        <a:pt x="303" y="871"/>
                      </a:lnTo>
                      <a:lnTo>
                        <a:pt x="303" y="877"/>
                      </a:lnTo>
                      <a:lnTo>
                        <a:pt x="298" y="877"/>
                      </a:lnTo>
                      <a:lnTo>
                        <a:pt x="298" y="882"/>
                      </a:lnTo>
                      <a:lnTo>
                        <a:pt x="293" y="882"/>
                      </a:lnTo>
                      <a:lnTo>
                        <a:pt x="293" y="887"/>
                      </a:lnTo>
                      <a:lnTo>
                        <a:pt x="287" y="887"/>
                      </a:lnTo>
                      <a:lnTo>
                        <a:pt x="277" y="893"/>
                      </a:lnTo>
                      <a:lnTo>
                        <a:pt x="277" y="898"/>
                      </a:lnTo>
                      <a:lnTo>
                        <a:pt x="271" y="898"/>
                      </a:lnTo>
                      <a:lnTo>
                        <a:pt x="271" y="903"/>
                      </a:lnTo>
                      <a:lnTo>
                        <a:pt x="266" y="909"/>
                      </a:lnTo>
                      <a:lnTo>
                        <a:pt x="261" y="914"/>
                      </a:lnTo>
                      <a:lnTo>
                        <a:pt x="255" y="914"/>
                      </a:lnTo>
                      <a:lnTo>
                        <a:pt x="250" y="909"/>
                      </a:lnTo>
                      <a:lnTo>
                        <a:pt x="245" y="909"/>
                      </a:lnTo>
                      <a:lnTo>
                        <a:pt x="234" y="898"/>
                      </a:lnTo>
                      <a:lnTo>
                        <a:pt x="250" y="882"/>
                      </a:lnTo>
                      <a:lnTo>
                        <a:pt x="255" y="877"/>
                      </a:lnTo>
                      <a:lnTo>
                        <a:pt x="261" y="877"/>
                      </a:lnTo>
                      <a:lnTo>
                        <a:pt x="266" y="871"/>
                      </a:lnTo>
                      <a:lnTo>
                        <a:pt x="271" y="871"/>
                      </a:lnTo>
                      <a:lnTo>
                        <a:pt x="277" y="866"/>
                      </a:lnTo>
                      <a:lnTo>
                        <a:pt x="271" y="861"/>
                      </a:lnTo>
                      <a:lnTo>
                        <a:pt x="266" y="861"/>
                      </a:lnTo>
                      <a:lnTo>
                        <a:pt x="255" y="855"/>
                      </a:lnTo>
                      <a:lnTo>
                        <a:pt x="250" y="855"/>
                      </a:lnTo>
                      <a:lnTo>
                        <a:pt x="250" y="850"/>
                      </a:lnTo>
                      <a:lnTo>
                        <a:pt x="250" y="845"/>
                      </a:lnTo>
                      <a:lnTo>
                        <a:pt x="245" y="834"/>
                      </a:lnTo>
                      <a:lnTo>
                        <a:pt x="240" y="824"/>
                      </a:lnTo>
                      <a:lnTo>
                        <a:pt x="234" y="829"/>
                      </a:lnTo>
                      <a:lnTo>
                        <a:pt x="229" y="824"/>
                      </a:lnTo>
                      <a:lnTo>
                        <a:pt x="224" y="813"/>
                      </a:lnTo>
                      <a:lnTo>
                        <a:pt x="218" y="813"/>
                      </a:lnTo>
                      <a:lnTo>
                        <a:pt x="218" y="824"/>
                      </a:lnTo>
                      <a:lnTo>
                        <a:pt x="213" y="824"/>
                      </a:lnTo>
                      <a:lnTo>
                        <a:pt x="208" y="829"/>
                      </a:lnTo>
                      <a:lnTo>
                        <a:pt x="202" y="818"/>
                      </a:lnTo>
                      <a:lnTo>
                        <a:pt x="197" y="808"/>
                      </a:lnTo>
                      <a:lnTo>
                        <a:pt x="202" y="802"/>
                      </a:lnTo>
                      <a:lnTo>
                        <a:pt x="202" y="797"/>
                      </a:lnTo>
                      <a:lnTo>
                        <a:pt x="197" y="797"/>
                      </a:lnTo>
                      <a:lnTo>
                        <a:pt x="186" y="792"/>
                      </a:lnTo>
                      <a:lnTo>
                        <a:pt x="181" y="792"/>
                      </a:lnTo>
                      <a:lnTo>
                        <a:pt x="176" y="792"/>
                      </a:lnTo>
                      <a:lnTo>
                        <a:pt x="170" y="792"/>
                      </a:lnTo>
                      <a:lnTo>
                        <a:pt x="165" y="797"/>
                      </a:lnTo>
                      <a:lnTo>
                        <a:pt x="155" y="802"/>
                      </a:lnTo>
                      <a:lnTo>
                        <a:pt x="139" y="802"/>
                      </a:lnTo>
                      <a:lnTo>
                        <a:pt x="123" y="808"/>
                      </a:lnTo>
                      <a:lnTo>
                        <a:pt x="117" y="802"/>
                      </a:lnTo>
                      <a:lnTo>
                        <a:pt x="107" y="797"/>
                      </a:lnTo>
                      <a:lnTo>
                        <a:pt x="107" y="792"/>
                      </a:lnTo>
                      <a:lnTo>
                        <a:pt x="107" y="786"/>
                      </a:lnTo>
                      <a:lnTo>
                        <a:pt x="112" y="781"/>
                      </a:lnTo>
                      <a:lnTo>
                        <a:pt x="107" y="776"/>
                      </a:lnTo>
                      <a:lnTo>
                        <a:pt x="107" y="770"/>
                      </a:lnTo>
                      <a:lnTo>
                        <a:pt x="107" y="765"/>
                      </a:lnTo>
                      <a:lnTo>
                        <a:pt x="112" y="765"/>
                      </a:lnTo>
                      <a:lnTo>
                        <a:pt x="117" y="765"/>
                      </a:lnTo>
                      <a:lnTo>
                        <a:pt x="117" y="760"/>
                      </a:lnTo>
                      <a:lnTo>
                        <a:pt x="123" y="760"/>
                      </a:lnTo>
                      <a:lnTo>
                        <a:pt x="123" y="754"/>
                      </a:lnTo>
                      <a:lnTo>
                        <a:pt x="123" y="749"/>
                      </a:lnTo>
                      <a:lnTo>
                        <a:pt x="123" y="744"/>
                      </a:lnTo>
                      <a:lnTo>
                        <a:pt x="117" y="739"/>
                      </a:lnTo>
                      <a:lnTo>
                        <a:pt x="112" y="739"/>
                      </a:lnTo>
                      <a:lnTo>
                        <a:pt x="117" y="733"/>
                      </a:lnTo>
                      <a:lnTo>
                        <a:pt x="117" y="728"/>
                      </a:lnTo>
                      <a:lnTo>
                        <a:pt x="112" y="723"/>
                      </a:lnTo>
                      <a:lnTo>
                        <a:pt x="112" y="717"/>
                      </a:lnTo>
                      <a:lnTo>
                        <a:pt x="117" y="712"/>
                      </a:lnTo>
                      <a:lnTo>
                        <a:pt x="117" y="707"/>
                      </a:lnTo>
                      <a:lnTo>
                        <a:pt x="117" y="701"/>
                      </a:lnTo>
                      <a:lnTo>
                        <a:pt x="117" y="696"/>
                      </a:lnTo>
                      <a:lnTo>
                        <a:pt x="112" y="696"/>
                      </a:lnTo>
                      <a:lnTo>
                        <a:pt x="112" y="691"/>
                      </a:lnTo>
                      <a:lnTo>
                        <a:pt x="117" y="691"/>
                      </a:lnTo>
                      <a:lnTo>
                        <a:pt x="107" y="685"/>
                      </a:lnTo>
                      <a:lnTo>
                        <a:pt x="70" y="675"/>
                      </a:lnTo>
                      <a:lnTo>
                        <a:pt x="70" y="669"/>
                      </a:lnTo>
                      <a:lnTo>
                        <a:pt x="70" y="664"/>
                      </a:lnTo>
                      <a:lnTo>
                        <a:pt x="75" y="664"/>
                      </a:lnTo>
                      <a:lnTo>
                        <a:pt x="75" y="659"/>
                      </a:lnTo>
                      <a:lnTo>
                        <a:pt x="80" y="654"/>
                      </a:lnTo>
                      <a:lnTo>
                        <a:pt x="85" y="654"/>
                      </a:lnTo>
                      <a:lnTo>
                        <a:pt x="85" y="648"/>
                      </a:lnTo>
                      <a:lnTo>
                        <a:pt x="80" y="648"/>
                      </a:lnTo>
                      <a:lnTo>
                        <a:pt x="91" y="638"/>
                      </a:lnTo>
                      <a:lnTo>
                        <a:pt x="96" y="632"/>
                      </a:lnTo>
                      <a:lnTo>
                        <a:pt x="107" y="627"/>
                      </a:lnTo>
                      <a:lnTo>
                        <a:pt x="112" y="627"/>
                      </a:lnTo>
                      <a:lnTo>
                        <a:pt x="117" y="627"/>
                      </a:lnTo>
                      <a:lnTo>
                        <a:pt x="123" y="622"/>
                      </a:lnTo>
                      <a:lnTo>
                        <a:pt x="128" y="622"/>
                      </a:lnTo>
                      <a:lnTo>
                        <a:pt x="133" y="622"/>
                      </a:lnTo>
                      <a:lnTo>
                        <a:pt x="128" y="611"/>
                      </a:lnTo>
                      <a:lnTo>
                        <a:pt x="117" y="611"/>
                      </a:lnTo>
                      <a:lnTo>
                        <a:pt x="112" y="611"/>
                      </a:lnTo>
                      <a:lnTo>
                        <a:pt x="107" y="611"/>
                      </a:lnTo>
                      <a:lnTo>
                        <a:pt x="101" y="600"/>
                      </a:lnTo>
                      <a:lnTo>
                        <a:pt x="96" y="606"/>
                      </a:lnTo>
                      <a:lnTo>
                        <a:pt x="85" y="606"/>
                      </a:lnTo>
                      <a:lnTo>
                        <a:pt x="75" y="606"/>
                      </a:lnTo>
                      <a:lnTo>
                        <a:pt x="75" y="600"/>
                      </a:lnTo>
                      <a:lnTo>
                        <a:pt x="80" y="595"/>
                      </a:lnTo>
                      <a:lnTo>
                        <a:pt x="75" y="595"/>
                      </a:lnTo>
                      <a:lnTo>
                        <a:pt x="75" y="590"/>
                      </a:lnTo>
                      <a:lnTo>
                        <a:pt x="75" y="584"/>
                      </a:lnTo>
                      <a:lnTo>
                        <a:pt x="75" y="579"/>
                      </a:lnTo>
                      <a:lnTo>
                        <a:pt x="75" y="574"/>
                      </a:lnTo>
                      <a:lnTo>
                        <a:pt x="80" y="574"/>
                      </a:lnTo>
                      <a:lnTo>
                        <a:pt x="75" y="568"/>
                      </a:lnTo>
                      <a:lnTo>
                        <a:pt x="80" y="568"/>
                      </a:lnTo>
                      <a:lnTo>
                        <a:pt x="85" y="563"/>
                      </a:lnTo>
                      <a:lnTo>
                        <a:pt x="91" y="553"/>
                      </a:lnTo>
                      <a:lnTo>
                        <a:pt x="96" y="553"/>
                      </a:lnTo>
                      <a:lnTo>
                        <a:pt x="101" y="553"/>
                      </a:lnTo>
                      <a:lnTo>
                        <a:pt x="101" y="542"/>
                      </a:lnTo>
                      <a:lnTo>
                        <a:pt x="96" y="542"/>
                      </a:lnTo>
                      <a:lnTo>
                        <a:pt x="91" y="468"/>
                      </a:lnTo>
                      <a:lnTo>
                        <a:pt x="85" y="441"/>
                      </a:lnTo>
                      <a:lnTo>
                        <a:pt x="85" y="425"/>
                      </a:lnTo>
                      <a:lnTo>
                        <a:pt x="75" y="425"/>
                      </a:lnTo>
                      <a:lnTo>
                        <a:pt x="70" y="409"/>
                      </a:lnTo>
                      <a:lnTo>
                        <a:pt x="70" y="404"/>
                      </a:lnTo>
                      <a:lnTo>
                        <a:pt x="54" y="404"/>
                      </a:lnTo>
                      <a:lnTo>
                        <a:pt x="43" y="398"/>
                      </a:lnTo>
                      <a:lnTo>
                        <a:pt x="43" y="393"/>
                      </a:lnTo>
                      <a:lnTo>
                        <a:pt x="48" y="388"/>
                      </a:lnTo>
                      <a:lnTo>
                        <a:pt x="54" y="393"/>
                      </a:lnTo>
                      <a:lnTo>
                        <a:pt x="59" y="393"/>
                      </a:lnTo>
                      <a:lnTo>
                        <a:pt x="64" y="398"/>
                      </a:lnTo>
                      <a:lnTo>
                        <a:pt x="70" y="398"/>
                      </a:lnTo>
                      <a:lnTo>
                        <a:pt x="70" y="377"/>
                      </a:lnTo>
                      <a:lnTo>
                        <a:pt x="80" y="377"/>
                      </a:lnTo>
                      <a:lnTo>
                        <a:pt x="80" y="361"/>
                      </a:lnTo>
                      <a:lnTo>
                        <a:pt x="85" y="361"/>
                      </a:lnTo>
                      <a:lnTo>
                        <a:pt x="80" y="356"/>
                      </a:lnTo>
                      <a:lnTo>
                        <a:pt x="75" y="351"/>
                      </a:lnTo>
                      <a:lnTo>
                        <a:pt x="75" y="345"/>
                      </a:lnTo>
                      <a:lnTo>
                        <a:pt x="70" y="351"/>
                      </a:lnTo>
                      <a:lnTo>
                        <a:pt x="59" y="351"/>
                      </a:lnTo>
                      <a:lnTo>
                        <a:pt x="59" y="356"/>
                      </a:lnTo>
                      <a:lnTo>
                        <a:pt x="54" y="367"/>
                      </a:lnTo>
                      <a:lnTo>
                        <a:pt x="48" y="372"/>
                      </a:lnTo>
                      <a:lnTo>
                        <a:pt x="43" y="372"/>
                      </a:lnTo>
                      <a:lnTo>
                        <a:pt x="38" y="372"/>
                      </a:lnTo>
                      <a:lnTo>
                        <a:pt x="32" y="372"/>
                      </a:lnTo>
                      <a:lnTo>
                        <a:pt x="32" y="367"/>
                      </a:lnTo>
                      <a:lnTo>
                        <a:pt x="32" y="361"/>
                      </a:lnTo>
                      <a:lnTo>
                        <a:pt x="32" y="356"/>
                      </a:lnTo>
                      <a:lnTo>
                        <a:pt x="32" y="351"/>
                      </a:lnTo>
                      <a:lnTo>
                        <a:pt x="38" y="345"/>
                      </a:lnTo>
                      <a:lnTo>
                        <a:pt x="32" y="340"/>
                      </a:lnTo>
                      <a:lnTo>
                        <a:pt x="27" y="340"/>
                      </a:lnTo>
                      <a:lnTo>
                        <a:pt x="22" y="345"/>
                      </a:lnTo>
                      <a:lnTo>
                        <a:pt x="16" y="345"/>
                      </a:lnTo>
                      <a:lnTo>
                        <a:pt x="22" y="340"/>
                      </a:lnTo>
                      <a:lnTo>
                        <a:pt x="22" y="335"/>
                      </a:lnTo>
                      <a:lnTo>
                        <a:pt x="27" y="329"/>
                      </a:lnTo>
                      <a:lnTo>
                        <a:pt x="32" y="319"/>
                      </a:lnTo>
                      <a:lnTo>
                        <a:pt x="32" y="313"/>
                      </a:lnTo>
                      <a:lnTo>
                        <a:pt x="38" y="308"/>
                      </a:lnTo>
                      <a:lnTo>
                        <a:pt x="43" y="303"/>
                      </a:lnTo>
                      <a:lnTo>
                        <a:pt x="48" y="298"/>
                      </a:lnTo>
                      <a:lnTo>
                        <a:pt x="38" y="292"/>
                      </a:lnTo>
                      <a:lnTo>
                        <a:pt x="32" y="292"/>
                      </a:lnTo>
                      <a:lnTo>
                        <a:pt x="11" y="308"/>
                      </a:lnTo>
                      <a:lnTo>
                        <a:pt x="6" y="313"/>
                      </a:lnTo>
                      <a:lnTo>
                        <a:pt x="0" y="298"/>
                      </a:lnTo>
                      <a:lnTo>
                        <a:pt x="0" y="287"/>
                      </a:lnTo>
                      <a:lnTo>
                        <a:pt x="0" y="276"/>
                      </a:lnTo>
                      <a:lnTo>
                        <a:pt x="11" y="282"/>
                      </a:lnTo>
                      <a:lnTo>
                        <a:pt x="16" y="282"/>
                      </a:lnTo>
                      <a:lnTo>
                        <a:pt x="22" y="282"/>
                      </a:lnTo>
                      <a:lnTo>
                        <a:pt x="22" y="276"/>
                      </a:lnTo>
                      <a:lnTo>
                        <a:pt x="0" y="244"/>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6" name="Freeform 20"/>
                <p:cNvSpPr>
                  <a:spLocks/>
                </p:cNvSpPr>
                <p:nvPr/>
              </p:nvSpPr>
              <p:spPr bwMode="gray">
                <a:xfrm>
                  <a:off x="8115621" y="2856036"/>
                  <a:ext cx="1971355" cy="1739075"/>
                </a:xfrm>
                <a:custGeom>
                  <a:avLst/>
                  <a:gdLst/>
                  <a:ahLst/>
                  <a:cxnLst>
                    <a:cxn ang="0">
                      <a:pos x="367" y="127"/>
                    </a:cxn>
                    <a:cxn ang="0">
                      <a:pos x="430" y="58"/>
                    </a:cxn>
                    <a:cxn ang="0">
                      <a:pos x="468" y="106"/>
                    </a:cxn>
                    <a:cxn ang="0">
                      <a:pos x="515" y="122"/>
                    </a:cxn>
                    <a:cxn ang="0">
                      <a:pos x="595" y="122"/>
                    </a:cxn>
                    <a:cxn ang="0">
                      <a:pos x="664" y="90"/>
                    </a:cxn>
                    <a:cxn ang="0">
                      <a:pos x="717" y="48"/>
                    </a:cxn>
                    <a:cxn ang="0">
                      <a:pos x="776" y="42"/>
                    </a:cxn>
                    <a:cxn ang="0">
                      <a:pos x="845" y="90"/>
                    </a:cxn>
                    <a:cxn ang="0">
                      <a:pos x="871" y="143"/>
                    </a:cxn>
                    <a:cxn ang="0">
                      <a:pos x="925" y="164"/>
                    </a:cxn>
                    <a:cxn ang="0">
                      <a:pos x="972" y="175"/>
                    </a:cxn>
                    <a:cxn ang="0">
                      <a:pos x="999" y="223"/>
                    </a:cxn>
                    <a:cxn ang="0">
                      <a:pos x="1036" y="265"/>
                    </a:cxn>
                    <a:cxn ang="0">
                      <a:pos x="1105" y="255"/>
                    </a:cxn>
                    <a:cxn ang="0">
                      <a:pos x="1153" y="260"/>
                    </a:cxn>
                    <a:cxn ang="0">
                      <a:pos x="1180" y="212"/>
                    </a:cxn>
                    <a:cxn ang="0">
                      <a:pos x="1206" y="180"/>
                    </a:cxn>
                    <a:cxn ang="0">
                      <a:pos x="1212" y="228"/>
                    </a:cxn>
                    <a:cxn ang="0">
                      <a:pos x="1254" y="255"/>
                    </a:cxn>
                    <a:cxn ang="0">
                      <a:pos x="1302" y="271"/>
                    </a:cxn>
                    <a:cxn ang="0">
                      <a:pos x="1275" y="308"/>
                    </a:cxn>
                    <a:cxn ang="0">
                      <a:pos x="1254" y="356"/>
                    </a:cxn>
                    <a:cxn ang="0">
                      <a:pos x="1259" y="404"/>
                    </a:cxn>
                    <a:cxn ang="0">
                      <a:pos x="1222" y="446"/>
                    </a:cxn>
                    <a:cxn ang="0">
                      <a:pos x="1164" y="478"/>
                    </a:cxn>
                    <a:cxn ang="0">
                      <a:pos x="1153" y="558"/>
                    </a:cxn>
                    <a:cxn ang="0">
                      <a:pos x="1169" y="632"/>
                    </a:cxn>
                    <a:cxn ang="0">
                      <a:pos x="1201" y="701"/>
                    </a:cxn>
                    <a:cxn ang="0">
                      <a:pos x="1190" y="754"/>
                    </a:cxn>
                    <a:cxn ang="0">
                      <a:pos x="1148" y="770"/>
                    </a:cxn>
                    <a:cxn ang="0">
                      <a:pos x="1116" y="813"/>
                    </a:cxn>
                    <a:cxn ang="0">
                      <a:pos x="1095" y="807"/>
                    </a:cxn>
                    <a:cxn ang="0">
                      <a:pos x="1047" y="802"/>
                    </a:cxn>
                    <a:cxn ang="0">
                      <a:pos x="994" y="813"/>
                    </a:cxn>
                    <a:cxn ang="0">
                      <a:pos x="930" y="813"/>
                    </a:cxn>
                    <a:cxn ang="0">
                      <a:pos x="871" y="791"/>
                    </a:cxn>
                    <a:cxn ang="0">
                      <a:pos x="850" y="850"/>
                    </a:cxn>
                    <a:cxn ang="0">
                      <a:pos x="845" y="935"/>
                    </a:cxn>
                    <a:cxn ang="0">
                      <a:pos x="829" y="1015"/>
                    </a:cxn>
                    <a:cxn ang="0">
                      <a:pos x="824" y="1100"/>
                    </a:cxn>
                    <a:cxn ang="0">
                      <a:pos x="797" y="1131"/>
                    </a:cxn>
                    <a:cxn ang="0">
                      <a:pos x="686" y="999"/>
                    </a:cxn>
                    <a:cxn ang="0">
                      <a:pos x="670" y="983"/>
                    </a:cxn>
                    <a:cxn ang="0">
                      <a:pos x="616" y="983"/>
                    </a:cxn>
                    <a:cxn ang="0">
                      <a:pos x="367" y="946"/>
                    </a:cxn>
                    <a:cxn ang="0">
                      <a:pos x="202" y="914"/>
                    </a:cxn>
                    <a:cxn ang="0">
                      <a:pos x="101" y="940"/>
                    </a:cxn>
                    <a:cxn ang="0">
                      <a:pos x="53" y="887"/>
                    </a:cxn>
                    <a:cxn ang="0">
                      <a:pos x="74" y="760"/>
                    </a:cxn>
                    <a:cxn ang="0">
                      <a:pos x="5" y="712"/>
                    </a:cxn>
                    <a:cxn ang="0">
                      <a:pos x="48" y="600"/>
                    </a:cxn>
                    <a:cxn ang="0">
                      <a:pos x="48" y="489"/>
                    </a:cxn>
                    <a:cxn ang="0">
                      <a:pos x="5" y="404"/>
                    </a:cxn>
                    <a:cxn ang="0">
                      <a:pos x="122" y="345"/>
                    </a:cxn>
                    <a:cxn ang="0">
                      <a:pos x="170" y="218"/>
                    </a:cxn>
                    <a:cxn ang="0">
                      <a:pos x="138" y="186"/>
                    </a:cxn>
                    <a:cxn ang="0">
                      <a:pos x="101" y="154"/>
                    </a:cxn>
                    <a:cxn ang="0">
                      <a:pos x="112" y="111"/>
                    </a:cxn>
                    <a:cxn ang="0">
                      <a:pos x="165" y="63"/>
                    </a:cxn>
                  </a:cxnLst>
                  <a:rect l="0" t="0" r="r" b="b"/>
                  <a:pathLst>
                    <a:path w="1307" h="1153">
                      <a:moveTo>
                        <a:pt x="218" y="0"/>
                      </a:moveTo>
                      <a:lnTo>
                        <a:pt x="250" y="48"/>
                      </a:lnTo>
                      <a:lnTo>
                        <a:pt x="319" y="143"/>
                      </a:lnTo>
                      <a:lnTo>
                        <a:pt x="345" y="170"/>
                      </a:lnTo>
                      <a:lnTo>
                        <a:pt x="340" y="154"/>
                      </a:lnTo>
                      <a:lnTo>
                        <a:pt x="345" y="154"/>
                      </a:lnTo>
                      <a:lnTo>
                        <a:pt x="356" y="154"/>
                      </a:lnTo>
                      <a:lnTo>
                        <a:pt x="351" y="138"/>
                      </a:lnTo>
                      <a:lnTo>
                        <a:pt x="356" y="138"/>
                      </a:lnTo>
                      <a:lnTo>
                        <a:pt x="361" y="133"/>
                      </a:lnTo>
                      <a:lnTo>
                        <a:pt x="367" y="133"/>
                      </a:lnTo>
                      <a:lnTo>
                        <a:pt x="367" y="127"/>
                      </a:lnTo>
                      <a:lnTo>
                        <a:pt x="372" y="127"/>
                      </a:lnTo>
                      <a:lnTo>
                        <a:pt x="377" y="122"/>
                      </a:lnTo>
                      <a:lnTo>
                        <a:pt x="388" y="117"/>
                      </a:lnTo>
                      <a:lnTo>
                        <a:pt x="383" y="90"/>
                      </a:lnTo>
                      <a:lnTo>
                        <a:pt x="372" y="90"/>
                      </a:lnTo>
                      <a:lnTo>
                        <a:pt x="372" y="79"/>
                      </a:lnTo>
                      <a:lnTo>
                        <a:pt x="372" y="74"/>
                      </a:lnTo>
                      <a:lnTo>
                        <a:pt x="399" y="69"/>
                      </a:lnTo>
                      <a:lnTo>
                        <a:pt x="393" y="58"/>
                      </a:lnTo>
                      <a:lnTo>
                        <a:pt x="399" y="48"/>
                      </a:lnTo>
                      <a:lnTo>
                        <a:pt x="430" y="53"/>
                      </a:lnTo>
                      <a:lnTo>
                        <a:pt x="430" y="58"/>
                      </a:lnTo>
                      <a:lnTo>
                        <a:pt x="446" y="63"/>
                      </a:lnTo>
                      <a:lnTo>
                        <a:pt x="452" y="63"/>
                      </a:lnTo>
                      <a:lnTo>
                        <a:pt x="452" y="58"/>
                      </a:lnTo>
                      <a:lnTo>
                        <a:pt x="457" y="58"/>
                      </a:lnTo>
                      <a:lnTo>
                        <a:pt x="462" y="58"/>
                      </a:lnTo>
                      <a:lnTo>
                        <a:pt x="462" y="63"/>
                      </a:lnTo>
                      <a:lnTo>
                        <a:pt x="462" y="74"/>
                      </a:lnTo>
                      <a:lnTo>
                        <a:pt x="462" y="85"/>
                      </a:lnTo>
                      <a:lnTo>
                        <a:pt x="457" y="85"/>
                      </a:lnTo>
                      <a:lnTo>
                        <a:pt x="457" y="95"/>
                      </a:lnTo>
                      <a:lnTo>
                        <a:pt x="457" y="111"/>
                      </a:lnTo>
                      <a:lnTo>
                        <a:pt x="468" y="106"/>
                      </a:lnTo>
                      <a:lnTo>
                        <a:pt x="473" y="106"/>
                      </a:lnTo>
                      <a:lnTo>
                        <a:pt x="478" y="106"/>
                      </a:lnTo>
                      <a:lnTo>
                        <a:pt x="478" y="101"/>
                      </a:lnTo>
                      <a:lnTo>
                        <a:pt x="484" y="101"/>
                      </a:lnTo>
                      <a:lnTo>
                        <a:pt x="489" y="101"/>
                      </a:lnTo>
                      <a:lnTo>
                        <a:pt x="500" y="95"/>
                      </a:lnTo>
                      <a:lnTo>
                        <a:pt x="505" y="106"/>
                      </a:lnTo>
                      <a:lnTo>
                        <a:pt x="505" y="111"/>
                      </a:lnTo>
                      <a:lnTo>
                        <a:pt x="505" y="117"/>
                      </a:lnTo>
                      <a:lnTo>
                        <a:pt x="510" y="117"/>
                      </a:lnTo>
                      <a:lnTo>
                        <a:pt x="510" y="122"/>
                      </a:lnTo>
                      <a:lnTo>
                        <a:pt x="515" y="122"/>
                      </a:lnTo>
                      <a:lnTo>
                        <a:pt x="515" y="127"/>
                      </a:lnTo>
                      <a:lnTo>
                        <a:pt x="515" y="133"/>
                      </a:lnTo>
                      <a:lnTo>
                        <a:pt x="515" y="138"/>
                      </a:lnTo>
                      <a:lnTo>
                        <a:pt x="531" y="138"/>
                      </a:lnTo>
                      <a:lnTo>
                        <a:pt x="547" y="127"/>
                      </a:lnTo>
                      <a:lnTo>
                        <a:pt x="553" y="117"/>
                      </a:lnTo>
                      <a:lnTo>
                        <a:pt x="553" y="127"/>
                      </a:lnTo>
                      <a:lnTo>
                        <a:pt x="558" y="122"/>
                      </a:lnTo>
                      <a:lnTo>
                        <a:pt x="569" y="117"/>
                      </a:lnTo>
                      <a:lnTo>
                        <a:pt x="579" y="117"/>
                      </a:lnTo>
                      <a:lnTo>
                        <a:pt x="585" y="122"/>
                      </a:lnTo>
                      <a:lnTo>
                        <a:pt x="595" y="122"/>
                      </a:lnTo>
                      <a:lnTo>
                        <a:pt x="601" y="127"/>
                      </a:lnTo>
                      <a:lnTo>
                        <a:pt x="611" y="122"/>
                      </a:lnTo>
                      <a:lnTo>
                        <a:pt x="611" y="117"/>
                      </a:lnTo>
                      <a:lnTo>
                        <a:pt x="616" y="111"/>
                      </a:lnTo>
                      <a:lnTo>
                        <a:pt x="616" y="117"/>
                      </a:lnTo>
                      <a:lnTo>
                        <a:pt x="627" y="111"/>
                      </a:lnTo>
                      <a:lnTo>
                        <a:pt x="632" y="111"/>
                      </a:lnTo>
                      <a:lnTo>
                        <a:pt x="643" y="117"/>
                      </a:lnTo>
                      <a:lnTo>
                        <a:pt x="648" y="111"/>
                      </a:lnTo>
                      <a:lnTo>
                        <a:pt x="659" y="101"/>
                      </a:lnTo>
                      <a:lnTo>
                        <a:pt x="664" y="95"/>
                      </a:lnTo>
                      <a:lnTo>
                        <a:pt x="664" y="90"/>
                      </a:lnTo>
                      <a:lnTo>
                        <a:pt x="664" y="79"/>
                      </a:lnTo>
                      <a:lnTo>
                        <a:pt x="664" y="74"/>
                      </a:lnTo>
                      <a:lnTo>
                        <a:pt x="670" y="69"/>
                      </a:lnTo>
                      <a:lnTo>
                        <a:pt x="670" y="74"/>
                      </a:lnTo>
                      <a:lnTo>
                        <a:pt x="675" y="69"/>
                      </a:lnTo>
                      <a:lnTo>
                        <a:pt x="686" y="69"/>
                      </a:lnTo>
                      <a:lnTo>
                        <a:pt x="696" y="74"/>
                      </a:lnTo>
                      <a:lnTo>
                        <a:pt x="696" y="69"/>
                      </a:lnTo>
                      <a:lnTo>
                        <a:pt x="707" y="53"/>
                      </a:lnTo>
                      <a:lnTo>
                        <a:pt x="707" y="48"/>
                      </a:lnTo>
                      <a:lnTo>
                        <a:pt x="707" y="42"/>
                      </a:lnTo>
                      <a:lnTo>
                        <a:pt x="717" y="48"/>
                      </a:lnTo>
                      <a:lnTo>
                        <a:pt x="723" y="42"/>
                      </a:lnTo>
                      <a:lnTo>
                        <a:pt x="733" y="42"/>
                      </a:lnTo>
                      <a:lnTo>
                        <a:pt x="739" y="42"/>
                      </a:lnTo>
                      <a:lnTo>
                        <a:pt x="739" y="37"/>
                      </a:lnTo>
                      <a:lnTo>
                        <a:pt x="744" y="37"/>
                      </a:lnTo>
                      <a:lnTo>
                        <a:pt x="749" y="42"/>
                      </a:lnTo>
                      <a:lnTo>
                        <a:pt x="755" y="42"/>
                      </a:lnTo>
                      <a:lnTo>
                        <a:pt x="755" y="48"/>
                      </a:lnTo>
                      <a:lnTo>
                        <a:pt x="760" y="48"/>
                      </a:lnTo>
                      <a:lnTo>
                        <a:pt x="760" y="42"/>
                      </a:lnTo>
                      <a:lnTo>
                        <a:pt x="765" y="48"/>
                      </a:lnTo>
                      <a:lnTo>
                        <a:pt x="776" y="42"/>
                      </a:lnTo>
                      <a:lnTo>
                        <a:pt x="781" y="53"/>
                      </a:lnTo>
                      <a:lnTo>
                        <a:pt x="792" y="53"/>
                      </a:lnTo>
                      <a:lnTo>
                        <a:pt x="797" y="53"/>
                      </a:lnTo>
                      <a:lnTo>
                        <a:pt x="802" y="58"/>
                      </a:lnTo>
                      <a:lnTo>
                        <a:pt x="808" y="58"/>
                      </a:lnTo>
                      <a:lnTo>
                        <a:pt x="808" y="63"/>
                      </a:lnTo>
                      <a:lnTo>
                        <a:pt x="813" y="63"/>
                      </a:lnTo>
                      <a:lnTo>
                        <a:pt x="818" y="63"/>
                      </a:lnTo>
                      <a:lnTo>
                        <a:pt x="818" y="74"/>
                      </a:lnTo>
                      <a:lnTo>
                        <a:pt x="824" y="79"/>
                      </a:lnTo>
                      <a:lnTo>
                        <a:pt x="829" y="79"/>
                      </a:lnTo>
                      <a:lnTo>
                        <a:pt x="845" y="90"/>
                      </a:lnTo>
                      <a:lnTo>
                        <a:pt x="840" y="95"/>
                      </a:lnTo>
                      <a:lnTo>
                        <a:pt x="845" y="101"/>
                      </a:lnTo>
                      <a:lnTo>
                        <a:pt x="850" y="101"/>
                      </a:lnTo>
                      <a:lnTo>
                        <a:pt x="850" y="106"/>
                      </a:lnTo>
                      <a:lnTo>
                        <a:pt x="856" y="111"/>
                      </a:lnTo>
                      <a:lnTo>
                        <a:pt x="861" y="111"/>
                      </a:lnTo>
                      <a:lnTo>
                        <a:pt x="866" y="117"/>
                      </a:lnTo>
                      <a:lnTo>
                        <a:pt x="866" y="122"/>
                      </a:lnTo>
                      <a:lnTo>
                        <a:pt x="861" y="127"/>
                      </a:lnTo>
                      <a:lnTo>
                        <a:pt x="866" y="133"/>
                      </a:lnTo>
                      <a:lnTo>
                        <a:pt x="871" y="138"/>
                      </a:lnTo>
                      <a:lnTo>
                        <a:pt x="871" y="143"/>
                      </a:lnTo>
                      <a:lnTo>
                        <a:pt x="877" y="154"/>
                      </a:lnTo>
                      <a:lnTo>
                        <a:pt x="877" y="159"/>
                      </a:lnTo>
                      <a:lnTo>
                        <a:pt x="882" y="164"/>
                      </a:lnTo>
                      <a:lnTo>
                        <a:pt x="882" y="170"/>
                      </a:lnTo>
                      <a:lnTo>
                        <a:pt x="887" y="170"/>
                      </a:lnTo>
                      <a:lnTo>
                        <a:pt x="893" y="175"/>
                      </a:lnTo>
                      <a:lnTo>
                        <a:pt x="898" y="170"/>
                      </a:lnTo>
                      <a:lnTo>
                        <a:pt x="903" y="164"/>
                      </a:lnTo>
                      <a:lnTo>
                        <a:pt x="909" y="164"/>
                      </a:lnTo>
                      <a:lnTo>
                        <a:pt x="914" y="170"/>
                      </a:lnTo>
                      <a:lnTo>
                        <a:pt x="919" y="170"/>
                      </a:lnTo>
                      <a:lnTo>
                        <a:pt x="925" y="164"/>
                      </a:lnTo>
                      <a:lnTo>
                        <a:pt x="930" y="164"/>
                      </a:lnTo>
                      <a:lnTo>
                        <a:pt x="941" y="175"/>
                      </a:lnTo>
                      <a:lnTo>
                        <a:pt x="946" y="175"/>
                      </a:lnTo>
                      <a:lnTo>
                        <a:pt x="951" y="170"/>
                      </a:lnTo>
                      <a:lnTo>
                        <a:pt x="956" y="170"/>
                      </a:lnTo>
                      <a:lnTo>
                        <a:pt x="951" y="175"/>
                      </a:lnTo>
                      <a:lnTo>
                        <a:pt x="956" y="175"/>
                      </a:lnTo>
                      <a:lnTo>
                        <a:pt x="956" y="180"/>
                      </a:lnTo>
                      <a:lnTo>
                        <a:pt x="962" y="180"/>
                      </a:lnTo>
                      <a:lnTo>
                        <a:pt x="962" y="175"/>
                      </a:lnTo>
                      <a:lnTo>
                        <a:pt x="967" y="180"/>
                      </a:lnTo>
                      <a:lnTo>
                        <a:pt x="972" y="175"/>
                      </a:lnTo>
                      <a:lnTo>
                        <a:pt x="972" y="180"/>
                      </a:lnTo>
                      <a:lnTo>
                        <a:pt x="978" y="180"/>
                      </a:lnTo>
                      <a:lnTo>
                        <a:pt x="983" y="180"/>
                      </a:lnTo>
                      <a:lnTo>
                        <a:pt x="983" y="186"/>
                      </a:lnTo>
                      <a:lnTo>
                        <a:pt x="988" y="191"/>
                      </a:lnTo>
                      <a:lnTo>
                        <a:pt x="983" y="196"/>
                      </a:lnTo>
                      <a:lnTo>
                        <a:pt x="978" y="202"/>
                      </a:lnTo>
                      <a:lnTo>
                        <a:pt x="983" y="202"/>
                      </a:lnTo>
                      <a:lnTo>
                        <a:pt x="983" y="212"/>
                      </a:lnTo>
                      <a:lnTo>
                        <a:pt x="988" y="212"/>
                      </a:lnTo>
                      <a:lnTo>
                        <a:pt x="994" y="212"/>
                      </a:lnTo>
                      <a:lnTo>
                        <a:pt x="999" y="223"/>
                      </a:lnTo>
                      <a:lnTo>
                        <a:pt x="1004" y="228"/>
                      </a:lnTo>
                      <a:lnTo>
                        <a:pt x="1010" y="228"/>
                      </a:lnTo>
                      <a:lnTo>
                        <a:pt x="1010" y="234"/>
                      </a:lnTo>
                      <a:lnTo>
                        <a:pt x="1015" y="234"/>
                      </a:lnTo>
                      <a:lnTo>
                        <a:pt x="1015" y="239"/>
                      </a:lnTo>
                      <a:lnTo>
                        <a:pt x="1020" y="239"/>
                      </a:lnTo>
                      <a:lnTo>
                        <a:pt x="1020" y="244"/>
                      </a:lnTo>
                      <a:lnTo>
                        <a:pt x="1026" y="249"/>
                      </a:lnTo>
                      <a:lnTo>
                        <a:pt x="1026" y="255"/>
                      </a:lnTo>
                      <a:lnTo>
                        <a:pt x="1026" y="260"/>
                      </a:lnTo>
                      <a:lnTo>
                        <a:pt x="1031" y="260"/>
                      </a:lnTo>
                      <a:lnTo>
                        <a:pt x="1036" y="265"/>
                      </a:lnTo>
                      <a:lnTo>
                        <a:pt x="1042" y="265"/>
                      </a:lnTo>
                      <a:lnTo>
                        <a:pt x="1047" y="255"/>
                      </a:lnTo>
                      <a:lnTo>
                        <a:pt x="1063" y="255"/>
                      </a:lnTo>
                      <a:lnTo>
                        <a:pt x="1068" y="255"/>
                      </a:lnTo>
                      <a:lnTo>
                        <a:pt x="1073" y="249"/>
                      </a:lnTo>
                      <a:lnTo>
                        <a:pt x="1079" y="255"/>
                      </a:lnTo>
                      <a:lnTo>
                        <a:pt x="1089" y="260"/>
                      </a:lnTo>
                      <a:lnTo>
                        <a:pt x="1089" y="255"/>
                      </a:lnTo>
                      <a:lnTo>
                        <a:pt x="1095" y="255"/>
                      </a:lnTo>
                      <a:lnTo>
                        <a:pt x="1100" y="249"/>
                      </a:lnTo>
                      <a:lnTo>
                        <a:pt x="1100" y="255"/>
                      </a:lnTo>
                      <a:lnTo>
                        <a:pt x="1105" y="255"/>
                      </a:lnTo>
                      <a:lnTo>
                        <a:pt x="1111" y="249"/>
                      </a:lnTo>
                      <a:lnTo>
                        <a:pt x="1116" y="249"/>
                      </a:lnTo>
                      <a:lnTo>
                        <a:pt x="1121" y="249"/>
                      </a:lnTo>
                      <a:lnTo>
                        <a:pt x="1121" y="255"/>
                      </a:lnTo>
                      <a:lnTo>
                        <a:pt x="1127" y="265"/>
                      </a:lnTo>
                      <a:lnTo>
                        <a:pt x="1127" y="260"/>
                      </a:lnTo>
                      <a:lnTo>
                        <a:pt x="1132" y="260"/>
                      </a:lnTo>
                      <a:lnTo>
                        <a:pt x="1132" y="255"/>
                      </a:lnTo>
                      <a:lnTo>
                        <a:pt x="1137" y="255"/>
                      </a:lnTo>
                      <a:lnTo>
                        <a:pt x="1142" y="249"/>
                      </a:lnTo>
                      <a:lnTo>
                        <a:pt x="1148" y="255"/>
                      </a:lnTo>
                      <a:lnTo>
                        <a:pt x="1153" y="260"/>
                      </a:lnTo>
                      <a:lnTo>
                        <a:pt x="1158" y="260"/>
                      </a:lnTo>
                      <a:lnTo>
                        <a:pt x="1158" y="255"/>
                      </a:lnTo>
                      <a:lnTo>
                        <a:pt x="1158" y="249"/>
                      </a:lnTo>
                      <a:lnTo>
                        <a:pt x="1158" y="244"/>
                      </a:lnTo>
                      <a:lnTo>
                        <a:pt x="1158" y="239"/>
                      </a:lnTo>
                      <a:lnTo>
                        <a:pt x="1158" y="234"/>
                      </a:lnTo>
                      <a:lnTo>
                        <a:pt x="1164" y="234"/>
                      </a:lnTo>
                      <a:lnTo>
                        <a:pt x="1169" y="234"/>
                      </a:lnTo>
                      <a:lnTo>
                        <a:pt x="1169" y="228"/>
                      </a:lnTo>
                      <a:lnTo>
                        <a:pt x="1174" y="228"/>
                      </a:lnTo>
                      <a:lnTo>
                        <a:pt x="1180" y="218"/>
                      </a:lnTo>
                      <a:lnTo>
                        <a:pt x="1180" y="212"/>
                      </a:lnTo>
                      <a:lnTo>
                        <a:pt x="1180" y="207"/>
                      </a:lnTo>
                      <a:lnTo>
                        <a:pt x="1185" y="207"/>
                      </a:lnTo>
                      <a:lnTo>
                        <a:pt x="1185" y="202"/>
                      </a:lnTo>
                      <a:lnTo>
                        <a:pt x="1190" y="196"/>
                      </a:lnTo>
                      <a:lnTo>
                        <a:pt x="1190" y="191"/>
                      </a:lnTo>
                      <a:lnTo>
                        <a:pt x="1190" y="186"/>
                      </a:lnTo>
                      <a:lnTo>
                        <a:pt x="1185" y="180"/>
                      </a:lnTo>
                      <a:lnTo>
                        <a:pt x="1190" y="180"/>
                      </a:lnTo>
                      <a:lnTo>
                        <a:pt x="1196" y="180"/>
                      </a:lnTo>
                      <a:lnTo>
                        <a:pt x="1201" y="175"/>
                      </a:lnTo>
                      <a:lnTo>
                        <a:pt x="1201" y="180"/>
                      </a:lnTo>
                      <a:lnTo>
                        <a:pt x="1206" y="180"/>
                      </a:lnTo>
                      <a:lnTo>
                        <a:pt x="1212" y="180"/>
                      </a:lnTo>
                      <a:lnTo>
                        <a:pt x="1212" y="191"/>
                      </a:lnTo>
                      <a:lnTo>
                        <a:pt x="1217" y="196"/>
                      </a:lnTo>
                      <a:lnTo>
                        <a:pt x="1212" y="202"/>
                      </a:lnTo>
                      <a:lnTo>
                        <a:pt x="1206" y="202"/>
                      </a:lnTo>
                      <a:lnTo>
                        <a:pt x="1206" y="207"/>
                      </a:lnTo>
                      <a:lnTo>
                        <a:pt x="1201" y="207"/>
                      </a:lnTo>
                      <a:lnTo>
                        <a:pt x="1201" y="212"/>
                      </a:lnTo>
                      <a:lnTo>
                        <a:pt x="1196" y="218"/>
                      </a:lnTo>
                      <a:lnTo>
                        <a:pt x="1201" y="228"/>
                      </a:lnTo>
                      <a:lnTo>
                        <a:pt x="1206" y="228"/>
                      </a:lnTo>
                      <a:lnTo>
                        <a:pt x="1212" y="228"/>
                      </a:lnTo>
                      <a:lnTo>
                        <a:pt x="1212" y="223"/>
                      </a:lnTo>
                      <a:lnTo>
                        <a:pt x="1217" y="223"/>
                      </a:lnTo>
                      <a:lnTo>
                        <a:pt x="1222" y="223"/>
                      </a:lnTo>
                      <a:lnTo>
                        <a:pt x="1227" y="223"/>
                      </a:lnTo>
                      <a:lnTo>
                        <a:pt x="1227" y="228"/>
                      </a:lnTo>
                      <a:lnTo>
                        <a:pt x="1233" y="234"/>
                      </a:lnTo>
                      <a:lnTo>
                        <a:pt x="1233" y="239"/>
                      </a:lnTo>
                      <a:lnTo>
                        <a:pt x="1243" y="244"/>
                      </a:lnTo>
                      <a:lnTo>
                        <a:pt x="1249" y="244"/>
                      </a:lnTo>
                      <a:lnTo>
                        <a:pt x="1249" y="249"/>
                      </a:lnTo>
                      <a:lnTo>
                        <a:pt x="1254" y="249"/>
                      </a:lnTo>
                      <a:lnTo>
                        <a:pt x="1254" y="255"/>
                      </a:lnTo>
                      <a:lnTo>
                        <a:pt x="1249" y="255"/>
                      </a:lnTo>
                      <a:lnTo>
                        <a:pt x="1249" y="260"/>
                      </a:lnTo>
                      <a:lnTo>
                        <a:pt x="1254" y="260"/>
                      </a:lnTo>
                      <a:lnTo>
                        <a:pt x="1259" y="265"/>
                      </a:lnTo>
                      <a:lnTo>
                        <a:pt x="1265" y="265"/>
                      </a:lnTo>
                      <a:lnTo>
                        <a:pt x="1270" y="276"/>
                      </a:lnTo>
                      <a:lnTo>
                        <a:pt x="1275" y="271"/>
                      </a:lnTo>
                      <a:lnTo>
                        <a:pt x="1281" y="271"/>
                      </a:lnTo>
                      <a:lnTo>
                        <a:pt x="1286" y="271"/>
                      </a:lnTo>
                      <a:lnTo>
                        <a:pt x="1291" y="271"/>
                      </a:lnTo>
                      <a:lnTo>
                        <a:pt x="1297" y="271"/>
                      </a:lnTo>
                      <a:lnTo>
                        <a:pt x="1302" y="271"/>
                      </a:lnTo>
                      <a:lnTo>
                        <a:pt x="1307" y="271"/>
                      </a:lnTo>
                      <a:lnTo>
                        <a:pt x="1302" y="276"/>
                      </a:lnTo>
                      <a:lnTo>
                        <a:pt x="1307" y="276"/>
                      </a:lnTo>
                      <a:lnTo>
                        <a:pt x="1307" y="281"/>
                      </a:lnTo>
                      <a:lnTo>
                        <a:pt x="1307" y="287"/>
                      </a:lnTo>
                      <a:lnTo>
                        <a:pt x="1307" y="297"/>
                      </a:lnTo>
                      <a:lnTo>
                        <a:pt x="1302" y="297"/>
                      </a:lnTo>
                      <a:lnTo>
                        <a:pt x="1297" y="292"/>
                      </a:lnTo>
                      <a:lnTo>
                        <a:pt x="1291" y="292"/>
                      </a:lnTo>
                      <a:lnTo>
                        <a:pt x="1286" y="297"/>
                      </a:lnTo>
                      <a:lnTo>
                        <a:pt x="1281" y="303"/>
                      </a:lnTo>
                      <a:lnTo>
                        <a:pt x="1275" y="308"/>
                      </a:lnTo>
                      <a:lnTo>
                        <a:pt x="1270" y="308"/>
                      </a:lnTo>
                      <a:lnTo>
                        <a:pt x="1265" y="308"/>
                      </a:lnTo>
                      <a:lnTo>
                        <a:pt x="1259" y="308"/>
                      </a:lnTo>
                      <a:lnTo>
                        <a:pt x="1254" y="313"/>
                      </a:lnTo>
                      <a:lnTo>
                        <a:pt x="1254" y="319"/>
                      </a:lnTo>
                      <a:lnTo>
                        <a:pt x="1254" y="324"/>
                      </a:lnTo>
                      <a:lnTo>
                        <a:pt x="1249" y="329"/>
                      </a:lnTo>
                      <a:lnTo>
                        <a:pt x="1249" y="334"/>
                      </a:lnTo>
                      <a:lnTo>
                        <a:pt x="1249" y="340"/>
                      </a:lnTo>
                      <a:lnTo>
                        <a:pt x="1249" y="345"/>
                      </a:lnTo>
                      <a:lnTo>
                        <a:pt x="1249" y="350"/>
                      </a:lnTo>
                      <a:lnTo>
                        <a:pt x="1254" y="356"/>
                      </a:lnTo>
                      <a:lnTo>
                        <a:pt x="1259" y="356"/>
                      </a:lnTo>
                      <a:lnTo>
                        <a:pt x="1259" y="361"/>
                      </a:lnTo>
                      <a:lnTo>
                        <a:pt x="1265" y="361"/>
                      </a:lnTo>
                      <a:lnTo>
                        <a:pt x="1265" y="366"/>
                      </a:lnTo>
                      <a:lnTo>
                        <a:pt x="1259" y="372"/>
                      </a:lnTo>
                      <a:lnTo>
                        <a:pt x="1259" y="377"/>
                      </a:lnTo>
                      <a:lnTo>
                        <a:pt x="1259" y="382"/>
                      </a:lnTo>
                      <a:lnTo>
                        <a:pt x="1265" y="382"/>
                      </a:lnTo>
                      <a:lnTo>
                        <a:pt x="1265" y="388"/>
                      </a:lnTo>
                      <a:lnTo>
                        <a:pt x="1265" y="393"/>
                      </a:lnTo>
                      <a:lnTo>
                        <a:pt x="1259" y="398"/>
                      </a:lnTo>
                      <a:lnTo>
                        <a:pt x="1259" y="404"/>
                      </a:lnTo>
                      <a:lnTo>
                        <a:pt x="1259" y="409"/>
                      </a:lnTo>
                      <a:lnTo>
                        <a:pt x="1254" y="409"/>
                      </a:lnTo>
                      <a:lnTo>
                        <a:pt x="1254" y="414"/>
                      </a:lnTo>
                      <a:lnTo>
                        <a:pt x="1254" y="419"/>
                      </a:lnTo>
                      <a:lnTo>
                        <a:pt x="1254" y="425"/>
                      </a:lnTo>
                      <a:lnTo>
                        <a:pt x="1254" y="430"/>
                      </a:lnTo>
                      <a:lnTo>
                        <a:pt x="1249" y="430"/>
                      </a:lnTo>
                      <a:lnTo>
                        <a:pt x="1238" y="441"/>
                      </a:lnTo>
                      <a:lnTo>
                        <a:pt x="1233" y="446"/>
                      </a:lnTo>
                      <a:lnTo>
                        <a:pt x="1227" y="441"/>
                      </a:lnTo>
                      <a:lnTo>
                        <a:pt x="1227" y="446"/>
                      </a:lnTo>
                      <a:lnTo>
                        <a:pt x="1222" y="446"/>
                      </a:lnTo>
                      <a:lnTo>
                        <a:pt x="1217" y="451"/>
                      </a:lnTo>
                      <a:lnTo>
                        <a:pt x="1217" y="457"/>
                      </a:lnTo>
                      <a:lnTo>
                        <a:pt x="1212" y="457"/>
                      </a:lnTo>
                      <a:lnTo>
                        <a:pt x="1212" y="462"/>
                      </a:lnTo>
                      <a:lnTo>
                        <a:pt x="1206" y="462"/>
                      </a:lnTo>
                      <a:lnTo>
                        <a:pt x="1196" y="467"/>
                      </a:lnTo>
                      <a:lnTo>
                        <a:pt x="1190" y="467"/>
                      </a:lnTo>
                      <a:lnTo>
                        <a:pt x="1185" y="467"/>
                      </a:lnTo>
                      <a:lnTo>
                        <a:pt x="1180" y="473"/>
                      </a:lnTo>
                      <a:lnTo>
                        <a:pt x="1174" y="473"/>
                      </a:lnTo>
                      <a:lnTo>
                        <a:pt x="1169" y="478"/>
                      </a:lnTo>
                      <a:lnTo>
                        <a:pt x="1164" y="478"/>
                      </a:lnTo>
                      <a:lnTo>
                        <a:pt x="1158" y="483"/>
                      </a:lnTo>
                      <a:lnTo>
                        <a:pt x="1153" y="489"/>
                      </a:lnTo>
                      <a:lnTo>
                        <a:pt x="1153" y="494"/>
                      </a:lnTo>
                      <a:lnTo>
                        <a:pt x="1153" y="499"/>
                      </a:lnTo>
                      <a:lnTo>
                        <a:pt x="1153" y="505"/>
                      </a:lnTo>
                      <a:lnTo>
                        <a:pt x="1153" y="510"/>
                      </a:lnTo>
                      <a:lnTo>
                        <a:pt x="1148" y="526"/>
                      </a:lnTo>
                      <a:lnTo>
                        <a:pt x="1148" y="536"/>
                      </a:lnTo>
                      <a:lnTo>
                        <a:pt x="1148" y="542"/>
                      </a:lnTo>
                      <a:lnTo>
                        <a:pt x="1148" y="547"/>
                      </a:lnTo>
                      <a:lnTo>
                        <a:pt x="1153" y="552"/>
                      </a:lnTo>
                      <a:lnTo>
                        <a:pt x="1153" y="558"/>
                      </a:lnTo>
                      <a:lnTo>
                        <a:pt x="1148" y="558"/>
                      </a:lnTo>
                      <a:lnTo>
                        <a:pt x="1153" y="563"/>
                      </a:lnTo>
                      <a:lnTo>
                        <a:pt x="1148" y="568"/>
                      </a:lnTo>
                      <a:lnTo>
                        <a:pt x="1148" y="574"/>
                      </a:lnTo>
                      <a:lnTo>
                        <a:pt x="1148" y="579"/>
                      </a:lnTo>
                      <a:lnTo>
                        <a:pt x="1153" y="590"/>
                      </a:lnTo>
                      <a:lnTo>
                        <a:pt x="1153" y="595"/>
                      </a:lnTo>
                      <a:lnTo>
                        <a:pt x="1158" y="600"/>
                      </a:lnTo>
                      <a:lnTo>
                        <a:pt x="1164" y="616"/>
                      </a:lnTo>
                      <a:lnTo>
                        <a:pt x="1164" y="621"/>
                      </a:lnTo>
                      <a:lnTo>
                        <a:pt x="1169" y="627"/>
                      </a:lnTo>
                      <a:lnTo>
                        <a:pt x="1169" y="632"/>
                      </a:lnTo>
                      <a:lnTo>
                        <a:pt x="1174" y="637"/>
                      </a:lnTo>
                      <a:lnTo>
                        <a:pt x="1174" y="643"/>
                      </a:lnTo>
                      <a:lnTo>
                        <a:pt x="1174" y="659"/>
                      </a:lnTo>
                      <a:lnTo>
                        <a:pt x="1174" y="664"/>
                      </a:lnTo>
                      <a:lnTo>
                        <a:pt x="1180" y="669"/>
                      </a:lnTo>
                      <a:lnTo>
                        <a:pt x="1185" y="675"/>
                      </a:lnTo>
                      <a:lnTo>
                        <a:pt x="1190" y="680"/>
                      </a:lnTo>
                      <a:lnTo>
                        <a:pt x="1196" y="680"/>
                      </a:lnTo>
                      <a:lnTo>
                        <a:pt x="1196" y="685"/>
                      </a:lnTo>
                      <a:lnTo>
                        <a:pt x="1196" y="690"/>
                      </a:lnTo>
                      <a:lnTo>
                        <a:pt x="1196" y="696"/>
                      </a:lnTo>
                      <a:lnTo>
                        <a:pt x="1201" y="701"/>
                      </a:lnTo>
                      <a:lnTo>
                        <a:pt x="1201" y="706"/>
                      </a:lnTo>
                      <a:lnTo>
                        <a:pt x="1201" y="712"/>
                      </a:lnTo>
                      <a:lnTo>
                        <a:pt x="1201" y="717"/>
                      </a:lnTo>
                      <a:lnTo>
                        <a:pt x="1201" y="722"/>
                      </a:lnTo>
                      <a:lnTo>
                        <a:pt x="1196" y="722"/>
                      </a:lnTo>
                      <a:lnTo>
                        <a:pt x="1190" y="722"/>
                      </a:lnTo>
                      <a:lnTo>
                        <a:pt x="1190" y="728"/>
                      </a:lnTo>
                      <a:lnTo>
                        <a:pt x="1190" y="733"/>
                      </a:lnTo>
                      <a:lnTo>
                        <a:pt x="1190" y="738"/>
                      </a:lnTo>
                      <a:lnTo>
                        <a:pt x="1190" y="744"/>
                      </a:lnTo>
                      <a:lnTo>
                        <a:pt x="1190" y="749"/>
                      </a:lnTo>
                      <a:lnTo>
                        <a:pt x="1190" y="754"/>
                      </a:lnTo>
                      <a:lnTo>
                        <a:pt x="1185" y="754"/>
                      </a:lnTo>
                      <a:lnTo>
                        <a:pt x="1180" y="754"/>
                      </a:lnTo>
                      <a:lnTo>
                        <a:pt x="1174" y="754"/>
                      </a:lnTo>
                      <a:lnTo>
                        <a:pt x="1174" y="760"/>
                      </a:lnTo>
                      <a:lnTo>
                        <a:pt x="1169" y="760"/>
                      </a:lnTo>
                      <a:lnTo>
                        <a:pt x="1164" y="760"/>
                      </a:lnTo>
                      <a:lnTo>
                        <a:pt x="1164" y="765"/>
                      </a:lnTo>
                      <a:lnTo>
                        <a:pt x="1158" y="760"/>
                      </a:lnTo>
                      <a:lnTo>
                        <a:pt x="1153" y="760"/>
                      </a:lnTo>
                      <a:lnTo>
                        <a:pt x="1153" y="765"/>
                      </a:lnTo>
                      <a:lnTo>
                        <a:pt x="1148" y="765"/>
                      </a:lnTo>
                      <a:lnTo>
                        <a:pt x="1148" y="770"/>
                      </a:lnTo>
                      <a:lnTo>
                        <a:pt x="1148" y="775"/>
                      </a:lnTo>
                      <a:lnTo>
                        <a:pt x="1142" y="781"/>
                      </a:lnTo>
                      <a:lnTo>
                        <a:pt x="1137" y="786"/>
                      </a:lnTo>
                      <a:lnTo>
                        <a:pt x="1137" y="791"/>
                      </a:lnTo>
                      <a:lnTo>
                        <a:pt x="1132" y="797"/>
                      </a:lnTo>
                      <a:lnTo>
                        <a:pt x="1127" y="797"/>
                      </a:lnTo>
                      <a:lnTo>
                        <a:pt x="1121" y="802"/>
                      </a:lnTo>
                      <a:lnTo>
                        <a:pt x="1121" y="807"/>
                      </a:lnTo>
                      <a:lnTo>
                        <a:pt x="1127" y="807"/>
                      </a:lnTo>
                      <a:lnTo>
                        <a:pt x="1121" y="807"/>
                      </a:lnTo>
                      <a:lnTo>
                        <a:pt x="1121" y="813"/>
                      </a:lnTo>
                      <a:lnTo>
                        <a:pt x="1116" y="813"/>
                      </a:lnTo>
                      <a:lnTo>
                        <a:pt x="1111" y="813"/>
                      </a:lnTo>
                      <a:lnTo>
                        <a:pt x="1111" y="818"/>
                      </a:lnTo>
                      <a:lnTo>
                        <a:pt x="1105" y="818"/>
                      </a:lnTo>
                      <a:lnTo>
                        <a:pt x="1105" y="823"/>
                      </a:lnTo>
                      <a:lnTo>
                        <a:pt x="1100" y="818"/>
                      </a:lnTo>
                      <a:lnTo>
                        <a:pt x="1100" y="823"/>
                      </a:lnTo>
                      <a:lnTo>
                        <a:pt x="1095" y="823"/>
                      </a:lnTo>
                      <a:lnTo>
                        <a:pt x="1089" y="823"/>
                      </a:lnTo>
                      <a:lnTo>
                        <a:pt x="1095" y="818"/>
                      </a:lnTo>
                      <a:lnTo>
                        <a:pt x="1095" y="813"/>
                      </a:lnTo>
                      <a:lnTo>
                        <a:pt x="1100" y="807"/>
                      </a:lnTo>
                      <a:lnTo>
                        <a:pt x="1095" y="807"/>
                      </a:lnTo>
                      <a:lnTo>
                        <a:pt x="1095" y="802"/>
                      </a:lnTo>
                      <a:lnTo>
                        <a:pt x="1089" y="802"/>
                      </a:lnTo>
                      <a:lnTo>
                        <a:pt x="1089" y="797"/>
                      </a:lnTo>
                      <a:lnTo>
                        <a:pt x="1084" y="791"/>
                      </a:lnTo>
                      <a:lnTo>
                        <a:pt x="1079" y="791"/>
                      </a:lnTo>
                      <a:lnTo>
                        <a:pt x="1073" y="797"/>
                      </a:lnTo>
                      <a:lnTo>
                        <a:pt x="1068" y="797"/>
                      </a:lnTo>
                      <a:lnTo>
                        <a:pt x="1057" y="802"/>
                      </a:lnTo>
                      <a:lnTo>
                        <a:pt x="1052" y="802"/>
                      </a:lnTo>
                      <a:lnTo>
                        <a:pt x="1052" y="797"/>
                      </a:lnTo>
                      <a:lnTo>
                        <a:pt x="1047" y="797"/>
                      </a:lnTo>
                      <a:lnTo>
                        <a:pt x="1047" y="802"/>
                      </a:lnTo>
                      <a:lnTo>
                        <a:pt x="1042" y="802"/>
                      </a:lnTo>
                      <a:lnTo>
                        <a:pt x="1036" y="802"/>
                      </a:lnTo>
                      <a:lnTo>
                        <a:pt x="1031" y="802"/>
                      </a:lnTo>
                      <a:lnTo>
                        <a:pt x="1026" y="807"/>
                      </a:lnTo>
                      <a:lnTo>
                        <a:pt x="1020" y="807"/>
                      </a:lnTo>
                      <a:lnTo>
                        <a:pt x="1015" y="807"/>
                      </a:lnTo>
                      <a:lnTo>
                        <a:pt x="1015" y="813"/>
                      </a:lnTo>
                      <a:lnTo>
                        <a:pt x="1010" y="813"/>
                      </a:lnTo>
                      <a:lnTo>
                        <a:pt x="1004" y="818"/>
                      </a:lnTo>
                      <a:lnTo>
                        <a:pt x="999" y="818"/>
                      </a:lnTo>
                      <a:lnTo>
                        <a:pt x="994" y="818"/>
                      </a:lnTo>
                      <a:lnTo>
                        <a:pt x="994" y="813"/>
                      </a:lnTo>
                      <a:lnTo>
                        <a:pt x="988" y="813"/>
                      </a:lnTo>
                      <a:lnTo>
                        <a:pt x="983" y="818"/>
                      </a:lnTo>
                      <a:lnTo>
                        <a:pt x="978" y="818"/>
                      </a:lnTo>
                      <a:lnTo>
                        <a:pt x="978" y="813"/>
                      </a:lnTo>
                      <a:lnTo>
                        <a:pt x="972" y="813"/>
                      </a:lnTo>
                      <a:lnTo>
                        <a:pt x="962" y="813"/>
                      </a:lnTo>
                      <a:lnTo>
                        <a:pt x="956" y="813"/>
                      </a:lnTo>
                      <a:lnTo>
                        <a:pt x="956" y="818"/>
                      </a:lnTo>
                      <a:lnTo>
                        <a:pt x="951" y="818"/>
                      </a:lnTo>
                      <a:lnTo>
                        <a:pt x="946" y="813"/>
                      </a:lnTo>
                      <a:lnTo>
                        <a:pt x="935" y="813"/>
                      </a:lnTo>
                      <a:lnTo>
                        <a:pt x="930" y="813"/>
                      </a:lnTo>
                      <a:lnTo>
                        <a:pt x="925" y="807"/>
                      </a:lnTo>
                      <a:lnTo>
                        <a:pt x="919" y="807"/>
                      </a:lnTo>
                      <a:lnTo>
                        <a:pt x="914" y="802"/>
                      </a:lnTo>
                      <a:lnTo>
                        <a:pt x="909" y="807"/>
                      </a:lnTo>
                      <a:lnTo>
                        <a:pt x="909" y="802"/>
                      </a:lnTo>
                      <a:lnTo>
                        <a:pt x="898" y="797"/>
                      </a:lnTo>
                      <a:lnTo>
                        <a:pt x="893" y="797"/>
                      </a:lnTo>
                      <a:lnTo>
                        <a:pt x="887" y="802"/>
                      </a:lnTo>
                      <a:lnTo>
                        <a:pt x="882" y="802"/>
                      </a:lnTo>
                      <a:lnTo>
                        <a:pt x="877" y="797"/>
                      </a:lnTo>
                      <a:lnTo>
                        <a:pt x="877" y="791"/>
                      </a:lnTo>
                      <a:lnTo>
                        <a:pt x="871" y="791"/>
                      </a:lnTo>
                      <a:lnTo>
                        <a:pt x="866" y="797"/>
                      </a:lnTo>
                      <a:lnTo>
                        <a:pt x="861" y="797"/>
                      </a:lnTo>
                      <a:lnTo>
                        <a:pt x="856" y="797"/>
                      </a:lnTo>
                      <a:lnTo>
                        <a:pt x="856" y="802"/>
                      </a:lnTo>
                      <a:lnTo>
                        <a:pt x="856" y="807"/>
                      </a:lnTo>
                      <a:lnTo>
                        <a:pt x="856" y="823"/>
                      </a:lnTo>
                      <a:lnTo>
                        <a:pt x="856" y="829"/>
                      </a:lnTo>
                      <a:lnTo>
                        <a:pt x="856" y="834"/>
                      </a:lnTo>
                      <a:lnTo>
                        <a:pt x="856" y="839"/>
                      </a:lnTo>
                      <a:lnTo>
                        <a:pt x="850" y="839"/>
                      </a:lnTo>
                      <a:lnTo>
                        <a:pt x="850" y="845"/>
                      </a:lnTo>
                      <a:lnTo>
                        <a:pt x="850" y="850"/>
                      </a:lnTo>
                      <a:lnTo>
                        <a:pt x="850" y="855"/>
                      </a:lnTo>
                      <a:lnTo>
                        <a:pt x="850" y="861"/>
                      </a:lnTo>
                      <a:lnTo>
                        <a:pt x="850" y="866"/>
                      </a:lnTo>
                      <a:lnTo>
                        <a:pt x="850" y="871"/>
                      </a:lnTo>
                      <a:lnTo>
                        <a:pt x="850" y="876"/>
                      </a:lnTo>
                      <a:lnTo>
                        <a:pt x="845" y="887"/>
                      </a:lnTo>
                      <a:lnTo>
                        <a:pt x="845" y="892"/>
                      </a:lnTo>
                      <a:lnTo>
                        <a:pt x="845" y="898"/>
                      </a:lnTo>
                      <a:lnTo>
                        <a:pt x="845" y="908"/>
                      </a:lnTo>
                      <a:lnTo>
                        <a:pt x="845" y="924"/>
                      </a:lnTo>
                      <a:lnTo>
                        <a:pt x="845" y="930"/>
                      </a:lnTo>
                      <a:lnTo>
                        <a:pt x="845" y="935"/>
                      </a:lnTo>
                      <a:lnTo>
                        <a:pt x="845" y="940"/>
                      </a:lnTo>
                      <a:lnTo>
                        <a:pt x="845" y="946"/>
                      </a:lnTo>
                      <a:lnTo>
                        <a:pt x="845" y="951"/>
                      </a:lnTo>
                      <a:lnTo>
                        <a:pt x="840" y="967"/>
                      </a:lnTo>
                      <a:lnTo>
                        <a:pt x="840" y="972"/>
                      </a:lnTo>
                      <a:lnTo>
                        <a:pt x="840" y="977"/>
                      </a:lnTo>
                      <a:lnTo>
                        <a:pt x="834" y="988"/>
                      </a:lnTo>
                      <a:lnTo>
                        <a:pt x="834" y="993"/>
                      </a:lnTo>
                      <a:lnTo>
                        <a:pt x="834" y="999"/>
                      </a:lnTo>
                      <a:lnTo>
                        <a:pt x="829" y="1004"/>
                      </a:lnTo>
                      <a:lnTo>
                        <a:pt x="829" y="1009"/>
                      </a:lnTo>
                      <a:lnTo>
                        <a:pt x="829" y="1015"/>
                      </a:lnTo>
                      <a:lnTo>
                        <a:pt x="829" y="1025"/>
                      </a:lnTo>
                      <a:lnTo>
                        <a:pt x="829" y="1031"/>
                      </a:lnTo>
                      <a:lnTo>
                        <a:pt x="834" y="1036"/>
                      </a:lnTo>
                      <a:lnTo>
                        <a:pt x="834" y="1046"/>
                      </a:lnTo>
                      <a:lnTo>
                        <a:pt x="834" y="1052"/>
                      </a:lnTo>
                      <a:lnTo>
                        <a:pt x="834" y="1057"/>
                      </a:lnTo>
                      <a:lnTo>
                        <a:pt x="834" y="1068"/>
                      </a:lnTo>
                      <a:lnTo>
                        <a:pt x="829" y="1073"/>
                      </a:lnTo>
                      <a:lnTo>
                        <a:pt x="829" y="1084"/>
                      </a:lnTo>
                      <a:lnTo>
                        <a:pt x="829" y="1094"/>
                      </a:lnTo>
                      <a:lnTo>
                        <a:pt x="824" y="1094"/>
                      </a:lnTo>
                      <a:lnTo>
                        <a:pt x="824" y="1100"/>
                      </a:lnTo>
                      <a:lnTo>
                        <a:pt x="824" y="1105"/>
                      </a:lnTo>
                      <a:lnTo>
                        <a:pt x="824" y="1116"/>
                      </a:lnTo>
                      <a:lnTo>
                        <a:pt x="818" y="1121"/>
                      </a:lnTo>
                      <a:lnTo>
                        <a:pt x="818" y="1126"/>
                      </a:lnTo>
                      <a:lnTo>
                        <a:pt x="818" y="1131"/>
                      </a:lnTo>
                      <a:lnTo>
                        <a:pt x="818" y="1142"/>
                      </a:lnTo>
                      <a:lnTo>
                        <a:pt x="818" y="1147"/>
                      </a:lnTo>
                      <a:lnTo>
                        <a:pt x="813" y="1153"/>
                      </a:lnTo>
                      <a:lnTo>
                        <a:pt x="808" y="1153"/>
                      </a:lnTo>
                      <a:lnTo>
                        <a:pt x="802" y="1147"/>
                      </a:lnTo>
                      <a:lnTo>
                        <a:pt x="802" y="1137"/>
                      </a:lnTo>
                      <a:lnTo>
                        <a:pt x="797" y="1131"/>
                      </a:lnTo>
                      <a:lnTo>
                        <a:pt x="797" y="1121"/>
                      </a:lnTo>
                      <a:lnTo>
                        <a:pt x="792" y="1110"/>
                      </a:lnTo>
                      <a:lnTo>
                        <a:pt x="786" y="1105"/>
                      </a:lnTo>
                      <a:lnTo>
                        <a:pt x="776" y="1100"/>
                      </a:lnTo>
                      <a:lnTo>
                        <a:pt x="771" y="1094"/>
                      </a:lnTo>
                      <a:lnTo>
                        <a:pt x="765" y="1089"/>
                      </a:lnTo>
                      <a:lnTo>
                        <a:pt x="755" y="1068"/>
                      </a:lnTo>
                      <a:lnTo>
                        <a:pt x="744" y="1046"/>
                      </a:lnTo>
                      <a:lnTo>
                        <a:pt x="707" y="1025"/>
                      </a:lnTo>
                      <a:lnTo>
                        <a:pt x="691" y="1009"/>
                      </a:lnTo>
                      <a:lnTo>
                        <a:pt x="686" y="1004"/>
                      </a:lnTo>
                      <a:lnTo>
                        <a:pt x="686" y="999"/>
                      </a:lnTo>
                      <a:lnTo>
                        <a:pt x="691" y="999"/>
                      </a:lnTo>
                      <a:lnTo>
                        <a:pt x="691" y="988"/>
                      </a:lnTo>
                      <a:lnTo>
                        <a:pt x="691" y="977"/>
                      </a:lnTo>
                      <a:lnTo>
                        <a:pt x="686" y="983"/>
                      </a:lnTo>
                      <a:lnTo>
                        <a:pt x="675" y="983"/>
                      </a:lnTo>
                      <a:lnTo>
                        <a:pt x="675" y="988"/>
                      </a:lnTo>
                      <a:lnTo>
                        <a:pt x="670" y="988"/>
                      </a:lnTo>
                      <a:lnTo>
                        <a:pt x="670" y="993"/>
                      </a:lnTo>
                      <a:lnTo>
                        <a:pt x="670" y="988"/>
                      </a:lnTo>
                      <a:lnTo>
                        <a:pt x="670" y="983"/>
                      </a:lnTo>
                      <a:lnTo>
                        <a:pt x="670" y="977"/>
                      </a:lnTo>
                      <a:lnTo>
                        <a:pt x="670" y="983"/>
                      </a:lnTo>
                      <a:lnTo>
                        <a:pt x="664" y="988"/>
                      </a:lnTo>
                      <a:lnTo>
                        <a:pt x="664" y="993"/>
                      </a:lnTo>
                      <a:lnTo>
                        <a:pt x="659" y="993"/>
                      </a:lnTo>
                      <a:lnTo>
                        <a:pt x="659" y="988"/>
                      </a:lnTo>
                      <a:lnTo>
                        <a:pt x="654" y="988"/>
                      </a:lnTo>
                      <a:lnTo>
                        <a:pt x="654" y="983"/>
                      </a:lnTo>
                      <a:lnTo>
                        <a:pt x="648" y="988"/>
                      </a:lnTo>
                      <a:lnTo>
                        <a:pt x="643" y="988"/>
                      </a:lnTo>
                      <a:lnTo>
                        <a:pt x="638" y="983"/>
                      </a:lnTo>
                      <a:lnTo>
                        <a:pt x="632" y="983"/>
                      </a:lnTo>
                      <a:lnTo>
                        <a:pt x="627" y="977"/>
                      </a:lnTo>
                      <a:lnTo>
                        <a:pt x="616" y="983"/>
                      </a:lnTo>
                      <a:lnTo>
                        <a:pt x="601" y="983"/>
                      </a:lnTo>
                      <a:lnTo>
                        <a:pt x="500" y="956"/>
                      </a:lnTo>
                      <a:lnTo>
                        <a:pt x="494" y="951"/>
                      </a:lnTo>
                      <a:lnTo>
                        <a:pt x="494" y="940"/>
                      </a:lnTo>
                      <a:lnTo>
                        <a:pt x="484" y="940"/>
                      </a:lnTo>
                      <a:lnTo>
                        <a:pt x="462" y="935"/>
                      </a:lnTo>
                      <a:lnTo>
                        <a:pt x="420" y="961"/>
                      </a:lnTo>
                      <a:lnTo>
                        <a:pt x="415" y="967"/>
                      </a:lnTo>
                      <a:lnTo>
                        <a:pt x="399" y="972"/>
                      </a:lnTo>
                      <a:lnTo>
                        <a:pt x="393" y="967"/>
                      </a:lnTo>
                      <a:lnTo>
                        <a:pt x="388" y="961"/>
                      </a:lnTo>
                      <a:lnTo>
                        <a:pt x="367" y="946"/>
                      </a:lnTo>
                      <a:lnTo>
                        <a:pt x="356" y="935"/>
                      </a:lnTo>
                      <a:lnTo>
                        <a:pt x="340" y="919"/>
                      </a:lnTo>
                      <a:lnTo>
                        <a:pt x="324" y="924"/>
                      </a:lnTo>
                      <a:lnTo>
                        <a:pt x="298" y="935"/>
                      </a:lnTo>
                      <a:lnTo>
                        <a:pt x="287" y="935"/>
                      </a:lnTo>
                      <a:lnTo>
                        <a:pt x="276" y="924"/>
                      </a:lnTo>
                      <a:lnTo>
                        <a:pt x="260" y="919"/>
                      </a:lnTo>
                      <a:lnTo>
                        <a:pt x="245" y="914"/>
                      </a:lnTo>
                      <a:lnTo>
                        <a:pt x="229" y="908"/>
                      </a:lnTo>
                      <a:lnTo>
                        <a:pt x="218" y="903"/>
                      </a:lnTo>
                      <a:lnTo>
                        <a:pt x="213" y="903"/>
                      </a:lnTo>
                      <a:lnTo>
                        <a:pt x="202" y="914"/>
                      </a:lnTo>
                      <a:lnTo>
                        <a:pt x="197" y="924"/>
                      </a:lnTo>
                      <a:lnTo>
                        <a:pt x="191" y="924"/>
                      </a:lnTo>
                      <a:lnTo>
                        <a:pt x="186" y="919"/>
                      </a:lnTo>
                      <a:lnTo>
                        <a:pt x="170" y="919"/>
                      </a:lnTo>
                      <a:lnTo>
                        <a:pt x="160" y="930"/>
                      </a:lnTo>
                      <a:lnTo>
                        <a:pt x="149" y="930"/>
                      </a:lnTo>
                      <a:lnTo>
                        <a:pt x="133" y="930"/>
                      </a:lnTo>
                      <a:lnTo>
                        <a:pt x="122" y="930"/>
                      </a:lnTo>
                      <a:lnTo>
                        <a:pt x="117" y="940"/>
                      </a:lnTo>
                      <a:lnTo>
                        <a:pt x="112" y="940"/>
                      </a:lnTo>
                      <a:lnTo>
                        <a:pt x="106" y="940"/>
                      </a:lnTo>
                      <a:lnTo>
                        <a:pt x="101" y="940"/>
                      </a:lnTo>
                      <a:lnTo>
                        <a:pt x="96" y="940"/>
                      </a:lnTo>
                      <a:lnTo>
                        <a:pt x="85" y="940"/>
                      </a:lnTo>
                      <a:lnTo>
                        <a:pt x="80" y="956"/>
                      </a:lnTo>
                      <a:lnTo>
                        <a:pt x="74" y="961"/>
                      </a:lnTo>
                      <a:lnTo>
                        <a:pt x="37" y="946"/>
                      </a:lnTo>
                      <a:lnTo>
                        <a:pt x="32" y="935"/>
                      </a:lnTo>
                      <a:lnTo>
                        <a:pt x="21" y="935"/>
                      </a:lnTo>
                      <a:lnTo>
                        <a:pt x="32" y="924"/>
                      </a:lnTo>
                      <a:lnTo>
                        <a:pt x="32" y="898"/>
                      </a:lnTo>
                      <a:lnTo>
                        <a:pt x="48" y="898"/>
                      </a:lnTo>
                      <a:lnTo>
                        <a:pt x="59" y="898"/>
                      </a:lnTo>
                      <a:lnTo>
                        <a:pt x="53" y="887"/>
                      </a:lnTo>
                      <a:lnTo>
                        <a:pt x="48" y="866"/>
                      </a:lnTo>
                      <a:lnTo>
                        <a:pt x="43" y="861"/>
                      </a:lnTo>
                      <a:lnTo>
                        <a:pt x="37" y="855"/>
                      </a:lnTo>
                      <a:lnTo>
                        <a:pt x="37" y="839"/>
                      </a:lnTo>
                      <a:lnTo>
                        <a:pt x="43" y="839"/>
                      </a:lnTo>
                      <a:lnTo>
                        <a:pt x="43" y="823"/>
                      </a:lnTo>
                      <a:lnTo>
                        <a:pt x="43" y="807"/>
                      </a:lnTo>
                      <a:lnTo>
                        <a:pt x="53" y="807"/>
                      </a:lnTo>
                      <a:lnTo>
                        <a:pt x="53" y="791"/>
                      </a:lnTo>
                      <a:lnTo>
                        <a:pt x="59" y="781"/>
                      </a:lnTo>
                      <a:lnTo>
                        <a:pt x="53" y="770"/>
                      </a:lnTo>
                      <a:lnTo>
                        <a:pt x="74" y="760"/>
                      </a:lnTo>
                      <a:lnTo>
                        <a:pt x="64" y="754"/>
                      </a:lnTo>
                      <a:lnTo>
                        <a:pt x="53" y="754"/>
                      </a:lnTo>
                      <a:lnTo>
                        <a:pt x="37" y="749"/>
                      </a:lnTo>
                      <a:lnTo>
                        <a:pt x="32" y="738"/>
                      </a:lnTo>
                      <a:lnTo>
                        <a:pt x="32" y="733"/>
                      </a:lnTo>
                      <a:lnTo>
                        <a:pt x="43" y="728"/>
                      </a:lnTo>
                      <a:lnTo>
                        <a:pt x="43" y="722"/>
                      </a:lnTo>
                      <a:lnTo>
                        <a:pt x="27" y="722"/>
                      </a:lnTo>
                      <a:lnTo>
                        <a:pt x="21" y="722"/>
                      </a:lnTo>
                      <a:lnTo>
                        <a:pt x="16" y="722"/>
                      </a:lnTo>
                      <a:lnTo>
                        <a:pt x="11" y="712"/>
                      </a:lnTo>
                      <a:lnTo>
                        <a:pt x="5" y="712"/>
                      </a:lnTo>
                      <a:lnTo>
                        <a:pt x="0" y="706"/>
                      </a:lnTo>
                      <a:lnTo>
                        <a:pt x="0" y="701"/>
                      </a:lnTo>
                      <a:lnTo>
                        <a:pt x="5" y="696"/>
                      </a:lnTo>
                      <a:lnTo>
                        <a:pt x="5" y="685"/>
                      </a:lnTo>
                      <a:lnTo>
                        <a:pt x="11" y="680"/>
                      </a:lnTo>
                      <a:lnTo>
                        <a:pt x="37" y="680"/>
                      </a:lnTo>
                      <a:lnTo>
                        <a:pt x="53" y="653"/>
                      </a:lnTo>
                      <a:lnTo>
                        <a:pt x="53" y="643"/>
                      </a:lnTo>
                      <a:lnTo>
                        <a:pt x="53" y="632"/>
                      </a:lnTo>
                      <a:lnTo>
                        <a:pt x="53" y="627"/>
                      </a:lnTo>
                      <a:lnTo>
                        <a:pt x="53" y="611"/>
                      </a:lnTo>
                      <a:lnTo>
                        <a:pt x="48" y="600"/>
                      </a:lnTo>
                      <a:lnTo>
                        <a:pt x="43" y="590"/>
                      </a:lnTo>
                      <a:lnTo>
                        <a:pt x="37" y="590"/>
                      </a:lnTo>
                      <a:lnTo>
                        <a:pt x="32" y="584"/>
                      </a:lnTo>
                      <a:lnTo>
                        <a:pt x="21" y="579"/>
                      </a:lnTo>
                      <a:lnTo>
                        <a:pt x="11" y="574"/>
                      </a:lnTo>
                      <a:lnTo>
                        <a:pt x="16" y="563"/>
                      </a:lnTo>
                      <a:lnTo>
                        <a:pt x="21" y="558"/>
                      </a:lnTo>
                      <a:lnTo>
                        <a:pt x="32" y="547"/>
                      </a:lnTo>
                      <a:lnTo>
                        <a:pt x="37" y="542"/>
                      </a:lnTo>
                      <a:lnTo>
                        <a:pt x="48" y="536"/>
                      </a:lnTo>
                      <a:lnTo>
                        <a:pt x="43" y="505"/>
                      </a:lnTo>
                      <a:lnTo>
                        <a:pt x="48" y="489"/>
                      </a:lnTo>
                      <a:lnTo>
                        <a:pt x="37" y="489"/>
                      </a:lnTo>
                      <a:lnTo>
                        <a:pt x="27" y="483"/>
                      </a:lnTo>
                      <a:lnTo>
                        <a:pt x="21" y="483"/>
                      </a:lnTo>
                      <a:lnTo>
                        <a:pt x="16" y="483"/>
                      </a:lnTo>
                      <a:lnTo>
                        <a:pt x="11" y="473"/>
                      </a:lnTo>
                      <a:lnTo>
                        <a:pt x="5" y="462"/>
                      </a:lnTo>
                      <a:lnTo>
                        <a:pt x="0" y="457"/>
                      </a:lnTo>
                      <a:lnTo>
                        <a:pt x="11" y="446"/>
                      </a:lnTo>
                      <a:lnTo>
                        <a:pt x="11" y="430"/>
                      </a:lnTo>
                      <a:lnTo>
                        <a:pt x="5" y="425"/>
                      </a:lnTo>
                      <a:lnTo>
                        <a:pt x="5" y="414"/>
                      </a:lnTo>
                      <a:lnTo>
                        <a:pt x="5" y="404"/>
                      </a:lnTo>
                      <a:lnTo>
                        <a:pt x="5" y="398"/>
                      </a:lnTo>
                      <a:lnTo>
                        <a:pt x="5" y="388"/>
                      </a:lnTo>
                      <a:lnTo>
                        <a:pt x="11" y="388"/>
                      </a:lnTo>
                      <a:lnTo>
                        <a:pt x="16" y="382"/>
                      </a:lnTo>
                      <a:lnTo>
                        <a:pt x="32" y="372"/>
                      </a:lnTo>
                      <a:lnTo>
                        <a:pt x="48" y="356"/>
                      </a:lnTo>
                      <a:lnTo>
                        <a:pt x="59" y="345"/>
                      </a:lnTo>
                      <a:lnTo>
                        <a:pt x="64" y="334"/>
                      </a:lnTo>
                      <a:lnTo>
                        <a:pt x="59" y="324"/>
                      </a:lnTo>
                      <a:lnTo>
                        <a:pt x="69" y="319"/>
                      </a:lnTo>
                      <a:lnTo>
                        <a:pt x="74" y="329"/>
                      </a:lnTo>
                      <a:lnTo>
                        <a:pt x="122" y="345"/>
                      </a:lnTo>
                      <a:lnTo>
                        <a:pt x="144" y="350"/>
                      </a:lnTo>
                      <a:lnTo>
                        <a:pt x="160" y="350"/>
                      </a:lnTo>
                      <a:lnTo>
                        <a:pt x="175" y="340"/>
                      </a:lnTo>
                      <a:lnTo>
                        <a:pt x="181" y="329"/>
                      </a:lnTo>
                      <a:lnTo>
                        <a:pt x="186" y="319"/>
                      </a:lnTo>
                      <a:lnTo>
                        <a:pt x="191" y="297"/>
                      </a:lnTo>
                      <a:lnTo>
                        <a:pt x="197" y="287"/>
                      </a:lnTo>
                      <a:lnTo>
                        <a:pt x="186" y="260"/>
                      </a:lnTo>
                      <a:lnTo>
                        <a:pt x="175" y="260"/>
                      </a:lnTo>
                      <a:lnTo>
                        <a:pt x="175" y="239"/>
                      </a:lnTo>
                      <a:lnTo>
                        <a:pt x="170" y="228"/>
                      </a:lnTo>
                      <a:lnTo>
                        <a:pt x="170" y="218"/>
                      </a:lnTo>
                      <a:lnTo>
                        <a:pt x="170" y="212"/>
                      </a:lnTo>
                      <a:lnTo>
                        <a:pt x="170" y="207"/>
                      </a:lnTo>
                      <a:lnTo>
                        <a:pt x="165" y="207"/>
                      </a:lnTo>
                      <a:lnTo>
                        <a:pt x="165" y="202"/>
                      </a:lnTo>
                      <a:lnTo>
                        <a:pt x="160" y="202"/>
                      </a:lnTo>
                      <a:lnTo>
                        <a:pt x="154" y="202"/>
                      </a:lnTo>
                      <a:lnTo>
                        <a:pt x="149" y="202"/>
                      </a:lnTo>
                      <a:lnTo>
                        <a:pt x="149" y="196"/>
                      </a:lnTo>
                      <a:lnTo>
                        <a:pt x="144" y="196"/>
                      </a:lnTo>
                      <a:lnTo>
                        <a:pt x="144" y="191"/>
                      </a:lnTo>
                      <a:lnTo>
                        <a:pt x="138" y="191"/>
                      </a:lnTo>
                      <a:lnTo>
                        <a:pt x="138" y="186"/>
                      </a:lnTo>
                      <a:lnTo>
                        <a:pt x="133" y="186"/>
                      </a:lnTo>
                      <a:lnTo>
                        <a:pt x="128" y="186"/>
                      </a:lnTo>
                      <a:lnTo>
                        <a:pt x="122" y="186"/>
                      </a:lnTo>
                      <a:lnTo>
                        <a:pt x="122" y="180"/>
                      </a:lnTo>
                      <a:lnTo>
                        <a:pt x="117" y="180"/>
                      </a:lnTo>
                      <a:lnTo>
                        <a:pt x="112" y="180"/>
                      </a:lnTo>
                      <a:lnTo>
                        <a:pt x="112" y="175"/>
                      </a:lnTo>
                      <a:lnTo>
                        <a:pt x="112" y="170"/>
                      </a:lnTo>
                      <a:lnTo>
                        <a:pt x="106" y="170"/>
                      </a:lnTo>
                      <a:lnTo>
                        <a:pt x="101" y="164"/>
                      </a:lnTo>
                      <a:lnTo>
                        <a:pt x="101" y="159"/>
                      </a:lnTo>
                      <a:lnTo>
                        <a:pt x="101" y="154"/>
                      </a:lnTo>
                      <a:lnTo>
                        <a:pt x="96" y="154"/>
                      </a:lnTo>
                      <a:lnTo>
                        <a:pt x="90" y="154"/>
                      </a:lnTo>
                      <a:lnTo>
                        <a:pt x="90" y="149"/>
                      </a:lnTo>
                      <a:lnTo>
                        <a:pt x="85" y="149"/>
                      </a:lnTo>
                      <a:lnTo>
                        <a:pt x="85" y="143"/>
                      </a:lnTo>
                      <a:lnTo>
                        <a:pt x="85" y="138"/>
                      </a:lnTo>
                      <a:lnTo>
                        <a:pt x="80" y="138"/>
                      </a:lnTo>
                      <a:lnTo>
                        <a:pt x="80" y="133"/>
                      </a:lnTo>
                      <a:lnTo>
                        <a:pt x="85" y="133"/>
                      </a:lnTo>
                      <a:lnTo>
                        <a:pt x="96" y="127"/>
                      </a:lnTo>
                      <a:lnTo>
                        <a:pt x="106" y="117"/>
                      </a:lnTo>
                      <a:lnTo>
                        <a:pt x="112" y="111"/>
                      </a:lnTo>
                      <a:lnTo>
                        <a:pt x="117" y="117"/>
                      </a:lnTo>
                      <a:lnTo>
                        <a:pt x="133" y="111"/>
                      </a:lnTo>
                      <a:lnTo>
                        <a:pt x="138" y="106"/>
                      </a:lnTo>
                      <a:lnTo>
                        <a:pt x="149" y="101"/>
                      </a:lnTo>
                      <a:lnTo>
                        <a:pt x="149" y="95"/>
                      </a:lnTo>
                      <a:lnTo>
                        <a:pt x="154" y="95"/>
                      </a:lnTo>
                      <a:lnTo>
                        <a:pt x="154" y="90"/>
                      </a:lnTo>
                      <a:lnTo>
                        <a:pt x="165" y="90"/>
                      </a:lnTo>
                      <a:lnTo>
                        <a:pt x="165" y="74"/>
                      </a:lnTo>
                      <a:lnTo>
                        <a:pt x="154" y="74"/>
                      </a:lnTo>
                      <a:lnTo>
                        <a:pt x="154" y="63"/>
                      </a:lnTo>
                      <a:lnTo>
                        <a:pt x="165" y="63"/>
                      </a:lnTo>
                      <a:lnTo>
                        <a:pt x="175" y="58"/>
                      </a:lnTo>
                      <a:lnTo>
                        <a:pt x="186" y="58"/>
                      </a:lnTo>
                      <a:lnTo>
                        <a:pt x="197" y="37"/>
                      </a:lnTo>
                      <a:lnTo>
                        <a:pt x="191" y="32"/>
                      </a:lnTo>
                      <a:lnTo>
                        <a:pt x="197" y="26"/>
                      </a:lnTo>
                      <a:lnTo>
                        <a:pt x="207" y="21"/>
                      </a:lnTo>
                      <a:lnTo>
                        <a:pt x="207" y="16"/>
                      </a:lnTo>
                      <a:lnTo>
                        <a:pt x="207" y="10"/>
                      </a:lnTo>
                      <a:lnTo>
                        <a:pt x="207" y="0"/>
                      </a:lnTo>
                      <a:lnTo>
                        <a:pt x="218" y="0"/>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7" name="Freeform 21"/>
                <p:cNvSpPr>
                  <a:spLocks/>
                </p:cNvSpPr>
                <p:nvPr/>
              </p:nvSpPr>
              <p:spPr bwMode="gray">
                <a:xfrm>
                  <a:off x="6569608" y="4706726"/>
                  <a:ext cx="1521880" cy="1153853"/>
                </a:xfrm>
                <a:custGeom>
                  <a:avLst/>
                  <a:gdLst/>
                  <a:ahLst/>
                  <a:cxnLst>
                    <a:cxn ang="0">
                      <a:pos x="696" y="0"/>
                    </a:cxn>
                    <a:cxn ang="0">
                      <a:pos x="701" y="133"/>
                    </a:cxn>
                    <a:cxn ang="0">
                      <a:pos x="706" y="175"/>
                    </a:cxn>
                    <a:cxn ang="0">
                      <a:pos x="759" y="229"/>
                    </a:cxn>
                    <a:cxn ang="0">
                      <a:pos x="797" y="292"/>
                    </a:cxn>
                    <a:cxn ang="0">
                      <a:pos x="855" y="319"/>
                    </a:cxn>
                    <a:cxn ang="0">
                      <a:pos x="898" y="340"/>
                    </a:cxn>
                    <a:cxn ang="0">
                      <a:pos x="908" y="399"/>
                    </a:cxn>
                    <a:cxn ang="0">
                      <a:pos x="882" y="452"/>
                    </a:cxn>
                    <a:cxn ang="0">
                      <a:pos x="935" y="473"/>
                    </a:cxn>
                    <a:cxn ang="0">
                      <a:pos x="929" y="521"/>
                    </a:cxn>
                    <a:cxn ang="0">
                      <a:pos x="951" y="553"/>
                    </a:cxn>
                    <a:cxn ang="0">
                      <a:pos x="972" y="579"/>
                    </a:cxn>
                    <a:cxn ang="0">
                      <a:pos x="1009" y="590"/>
                    </a:cxn>
                    <a:cxn ang="0">
                      <a:pos x="993" y="611"/>
                    </a:cxn>
                    <a:cxn ang="0">
                      <a:pos x="961" y="611"/>
                    </a:cxn>
                    <a:cxn ang="0">
                      <a:pos x="935" y="611"/>
                    </a:cxn>
                    <a:cxn ang="0">
                      <a:pos x="908" y="606"/>
                    </a:cxn>
                    <a:cxn ang="0">
                      <a:pos x="887" y="595"/>
                    </a:cxn>
                    <a:cxn ang="0">
                      <a:pos x="866" y="590"/>
                    </a:cxn>
                    <a:cxn ang="0">
                      <a:pos x="844" y="574"/>
                    </a:cxn>
                    <a:cxn ang="0">
                      <a:pos x="823" y="558"/>
                    </a:cxn>
                    <a:cxn ang="0">
                      <a:pos x="797" y="553"/>
                    </a:cxn>
                    <a:cxn ang="0">
                      <a:pos x="775" y="542"/>
                    </a:cxn>
                    <a:cxn ang="0">
                      <a:pos x="770" y="558"/>
                    </a:cxn>
                    <a:cxn ang="0">
                      <a:pos x="738" y="558"/>
                    </a:cxn>
                    <a:cxn ang="0">
                      <a:pos x="722" y="579"/>
                    </a:cxn>
                    <a:cxn ang="0">
                      <a:pos x="701" y="590"/>
                    </a:cxn>
                    <a:cxn ang="0">
                      <a:pos x="680" y="606"/>
                    </a:cxn>
                    <a:cxn ang="0">
                      <a:pos x="674" y="643"/>
                    </a:cxn>
                    <a:cxn ang="0">
                      <a:pos x="669" y="675"/>
                    </a:cxn>
                    <a:cxn ang="0">
                      <a:pos x="674" y="701"/>
                    </a:cxn>
                    <a:cxn ang="0">
                      <a:pos x="674" y="723"/>
                    </a:cxn>
                    <a:cxn ang="0">
                      <a:pos x="653" y="707"/>
                    </a:cxn>
                    <a:cxn ang="0">
                      <a:pos x="616" y="701"/>
                    </a:cxn>
                    <a:cxn ang="0">
                      <a:pos x="589" y="701"/>
                    </a:cxn>
                    <a:cxn ang="0">
                      <a:pos x="568" y="686"/>
                    </a:cxn>
                    <a:cxn ang="0">
                      <a:pos x="531" y="680"/>
                    </a:cxn>
                    <a:cxn ang="0">
                      <a:pos x="499" y="670"/>
                    </a:cxn>
                    <a:cxn ang="0">
                      <a:pos x="478" y="670"/>
                    </a:cxn>
                    <a:cxn ang="0">
                      <a:pos x="446" y="659"/>
                    </a:cxn>
                    <a:cxn ang="0">
                      <a:pos x="414" y="664"/>
                    </a:cxn>
                    <a:cxn ang="0">
                      <a:pos x="388" y="664"/>
                    </a:cxn>
                    <a:cxn ang="0">
                      <a:pos x="361" y="670"/>
                    </a:cxn>
                    <a:cxn ang="0">
                      <a:pos x="345" y="691"/>
                    </a:cxn>
                    <a:cxn ang="0">
                      <a:pos x="318" y="707"/>
                    </a:cxn>
                    <a:cxn ang="0">
                      <a:pos x="324" y="728"/>
                    </a:cxn>
                    <a:cxn ang="0">
                      <a:pos x="313" y="728"/>
                    </a:cxn>
                    <a:cxn ang="0">
                      <a:pos x="302" y="755"/>
                    </a:cxn>
                    <a:cxn ang="0">
                      <a:pos x="281" y="755"/>
                    </a:cxn>
                    <a:cxn ang="0">
                      <a:pos x="255" y="723"/>
                    </a:cxn>
                    <a:cxn ang="0">
                      <a:pos x="223" y="696"/>
                    </a:cxn>
                    <a:cxn ang="0">
                      <a:pos x="196" y="680"/>
                    </a:cxn>
                    <a:cxn ang="0">
                      <a:pos x="196" y="648"/>
                    </a:cxn>
                    <a:cxn ang="0">
                      <a:pos x="180" y="616"/>
                    </a:cxn>
                    <a:cxn ang="0">
                      <a:pos x="164" y="601"/>
                    </a:cxn>
                    <a:cxn ang="0">
                      <a:pos x="132" y="590"/>
                    </a:cxn>
                    <a:cxn ang="0">
                      <a:pos x="106" y="585"/>
                    </a:cxn>
                    <a:cxn ang="0">
                      <a:pos x="85" y="553"/>
                    </a:cxn>
                    <a:cxn ang="0">
                      <a:pos x="106" y="484"/>
                    </a:cxn>
                    <a:cxn ang="0">
                      <a:pos x="95" y="266"/>
                    </a:cxn>
                    <a:cxn ang="0">
                      <a:pos x="32" y="85"/>
                    </a:cxn>
                  </a:cxnLst>
                  <a:rect l="0" t="0" r="r" b="b"/>
                  <a:pathLst>
                    <a:path w="1009" h="765">
                      <a:moveTo>
                        <a:pt x="0" y="37"/>
                      </a:moveTo>
                      <a:lnTo>
                        <a:pt x="10" y="37"/>
                      </a:lnTo>
                      <a:lnTo>
                        <a:pt x="324" y="27"/>
                      </a:lnTo>
                      <a:lnTo>
                        <a:pt x="350" y="27"/>
                      </a:lnTo>
                      <a:lnTo>
                        <a:pt x="627" y="5"/>
                      </a:lnTo>
                      <a:lnTo>
                        <a:pt x="696" y="0"/>
                      </a:lnTo>
                      <a:lnTo>
                        <a:pt x="701" y="0"/>
                      </a:lnTo>
                      <a:lnTo>
                        <a:pt x="696" y="16"/>
                      </a:lnTo>
                      <a:lnTo>
                        <a:pt x="696" y="32"/>
                      </a:lnTo>
                      <a:lnTo>
                        <a:pt x="685" y="48"/>
                      </a:lnTo>
                      <a:lnTo>
                        <a:pt x="690" y="80"/>
                      </a:lnTo>
                      <a:lnTo>
                        <a:pt x="701" y="133"/>
                      </a:lnTo>
                      <a:lnTo>
                        <a:pt x="706" y="144"/>
                      </a:lnTo>
                      <a:lnTo>
                        <a:pt x="669" y="144"/>
                      </a:lnTo>
                      <a:lnTo>
                        <a:pt x="669" y="160"/>
                      </a:lnTo>
                      <a:lnTo>
                        <a:pt x="669" y="181"/>
                      </a:lnTo>
                      <a:lnTo>
                        <a:pt x="690" y="175"/>
                      </a:lnTo>
                      <a:lnTo>
                        <a:pt x="706" y="175"/>
                      </a:lnTo>
                      <a:lnTo>
                        <a:pt x="722" y="175"/>
                      </a:lnTo>
                      <a:lnTo>
                        <a:pt x="722" y="191"/>
                      </a:lnTo>
                      <a:lnTo>
                        <a:pt x="728" y="207"/>
                      </a:lnTo>
                      <a:lnTo>
                        <a:pt x="733" y="218"/>
                      </a:lnTo>
                      <a:lnTo>
                        <a:pt x="743" y="223"/>
                      </a:lnTo>
                      <a:lnTo>
                        <a:pt x="759" y="229"/>
                      </a:lnTo>
                      <a:lnTo>
                        <a:pt x="770" y="234"/>
                      </a:lnTo>
                      <a:lnTo>
                        <a:pt x="786" y="250"/>
                      </a:lnTo>
                      <a:lnTo>
                        <a:pt x="791" y="260"/>
                      </a:lnTo>
                      <a:lnTo>
                        <a:pt x="791" y="271"/>
                      </a:lnTo>
                      <a:lnTo>
                        <a:pt x="791" y="282"/>
                      </a:lnTo>
                      <a:lnTo>
                        <a:pt x="797" y="292"/>
                      </a:lnTo>
                      <a:lnTo>
                        <a:pt x="802" y="298"/>
                      </a:lnTo>
                      <a:lnTo>
                        <a:pt x="813" y="303"/>
                      </a:lnTo>
                      <a:lnTo>
                        <a:pt x="823" y="314"/>
                      </a:lnTo>
                      <a:lnTo>
                        <a:pt x="839" y="314"/>
                      </a:lnTo>
                      <a:lnTo>
                        <a:pt x="850" y="314"/>
                      </a:lnTo>
                      <a:lnTo>
                        <a:pt x="855" y="319"/>
                      </a:lnTo>
                      <a:lnTo>
                        <a:pt x="860" y="319"/>
                      </a:lnTo>
                      <a:lnTo>
                        <a:pt x="871" y="319"/>
                      </a:lnTo>
                      <a:lnTo>
                        <a:pt x="876" y="324"/>
                      </a:lnTo>
                      <a:lnTo>
                        <a:pt x="882" y="330"/>
                      </a:lnTo>
                      <a:lnTo>
                        <a:pt x="887" y="330"/>
                      </a:lnTo>
                      <a:lnTo>
                        <a:pt x="898" y="340"/>
                      </a:lnTo>
                      <a:lnTo>
                        <a:pt x="908" y="345"/>
                      </a:lnTo>
                      <a:lnTo>
                        <a:pt x="914" y="356"/>
                      </a:lnTo>
                      <a:lnTo>
                        <a:pt x="919" y="372"/>
                      </a:lnTo>
                      <a:lnTo>
                        <a:pt x="914" y="383"/>
                      </a:lnTo>
                      <a:lnTo>
                        <a:pt x="908" y="388"/>
                      </a:lnTo>
                      <a:lnTo>
                        <a:pt x="908" y="399"/>
                      </a:lnTo>
                      <a:lnTo>
                        <a:pt x="914" y="404"/>
                      </a:lnTo>
                      <a:lnTo>
                        <a:pt x="919" y="415"/>
                      </a:lnTo>
                      <a:lnTo>
                        <a:pt x="914" y="420"/>
                      </a:lnTo>
                      <a:lnTo>
                        <a:pt x="908" y="420"/>
                      </a:lnTo>
                      <a:lnTo>
                        <a:pt x="903" y="431"/>
                      </a:lnTo>
                      <a:lnTo>
                        <a:pt x="882" y="452"/>
                      </a:lnTo>
                      <a:lnTo>
                        <a:pt x="882" y="462"/>
                      </a:lnTo>
                      <a:lnTo>
                        <a:pt x="887" y="468"/>
                      </a:lnTo>
                      <a:lnTo>
                        <a:pt x="898" y="473"/>
                      </a:lnTo>
                      <a:lnTo>
                        <a:pt x="908" y="473"/>
                      </a:lnTo>
                      <a:lnTo>
                        <a:pt x="919" y="473"/>
                      </a:lnTo>
                      <a:lnTo>
                        <a:pt x="935" y="473"/>
                      </a:lnTo>
                      <a:lnTo>
                        <a:pt x="940" y="473"/>
                      </a:lnTo>
                      <a:lnTo>
                        <a:pt x="945" y="484"/>
                      </a:lnTo>
                      <a:lnTo>
                        <a:pt x="929" y="500"/>
                      </a:lnTo>
                      <a:lnTo>
                        <a:pt x="924" y="505"/>
                      </a:lnTo>
                      <a:lnTo>
                        <a:pt x="924" y="521"/>
                      </a:lnTo>
                      <a:lnTo>
                        <a:pt x="929" y="521"/>
                      </a:lnTo>
                      <a:lnTo>
                        <a:pt x="929" y="526"/>
                      </a:lnTo>
                      <a:lnTo>
                        <a:pt x="929" y="531"/>
                      </a:lnTo>
                      <a:lnTo>
                        <a:pt x="935" y="537"/>
                      </a:lnTo>
                      <a:lnTo>
                        <a:pt x="940" y="542"/>
                      </a:lnTo>
                      <a:lnTo>
                        <a:pt x="940" y="553"/>
                      </a:lnTo>
                      <a:lnTo>
                        <a:pt x="951" y="553"/>
                      </a:lnTo>
                      <a:lnTo>
                        <a:pt x="956" y="553"/>
                      </a:lnTo>
                      <a:lnTo>
                        <a:pt x="967" y="558"/>
                      </a:lnTo>
                      <a:lnTo>
                        <a:pt x="972" y="558"/>
                      </a:lnTo>
                      <a:lnTo>
                        <a:pt x="983" y="563"/>
                      </a:lnTo>
                      <a:lnTo>
                        <a:pt x="983" y="569"/>
                      </a:lnTo>
                      <a:lnTo>
                        <a:pt x="972" y="579"/>
                      </a:lnTo>
                      <a:lnTo>
                        <a:pt x="983" y="579"/>
                      </a:lnTo>
                      <a:lnTo>
                        <a:pt x="988" y="579"/>
                      </a:lnTo>
                      <a:lnTo>
                        <a:pt x="999" y="579"/>
                      </a:lnTo>
                      <a:lnTo>
                        <a:pt x="1004" y="579"/>
                      </a:lnTo>
                      <a:lnTo>
                        <a:pt x="1009" y="585"/>
                      </a:lnTo>
                      <a:lnTo>
                        <a:pt x="1009" y="590"/>
                      </a:lnTo>
                      <a:lnTo>
                        <a:pt x="1009" y="601"/>
                      </a:lnTo>
                      <a:lnTo>
                        <a:pt x="1009" y="606"/>
                      </a:lnTo>
                      <a:lnTo>
                        <a:pt x="1004" y="606"/>
                      </a:lnTo>
                      <a:lnTo>
                        <a:pt x="1004" y="611"/>
                      </a:lnTo>
                      <a:lnTo>
                        <a:pt x="999" y="611"/>
                      </a:lnTo>
                      <a:lnTo>
                        <a:pt x="993" y="611"/>
                      </a:lnTo>
                      <a:lnTo>
                        <a:pt x="988" y="611"/>
                      </a:lnTo>
                      <a:lnTo>
                        <a:pt x="983" y="611"/>
                      </a:lnTo>
                      <a:lnTo>
                        <a:pt x="977" y="611"/>
                      </a:lnTo>
                      <a:lnTo>
                        <a:pt x="972" y="611"/>
                      </a:lnTo>
                      <a:lnTo>
                        <a:pt x="967" y="611"/>
                      </a:lnTo>
                      <a:lnTo>
                        <a:pt x="961" y="611"/>
                      </a:lnTo>
                      <a:lnTo>
                        <a:pt x="956" y="611"/>
                      </a:lnTo>
                      <a:lnTo>
                        <a:pt x="951" y="611"/>
                      </a:lnTo>
                      <a:lnTo>
                        <a:pt x="945" y="611"/>
                      </a:lnTo>
                      <a:lnTo>
                        <a:pt x="945" y="606"/>
                      </a:lnTo>
                      <a:lnTo>
                        <a:pt x="940" y="606"/>
                      </a:lnTo>
                      <a:lnTo>
                        <a:pt x="935" y="611"/>
                      </a:lnTo>
                      <a:lnTo>
                        <a:pt x="929" y="611"/>
                      </a:lnTo>
                      <a:lnTo>
                        <a:pt x="924" y="611"/>
                      </a:lnTo>
                      <a:lnTo>
                        <a:pt x="919" y="611"/>
                      </a:lnTo>
                      <a:lnTo>
                        <a:pt x="914" y="611"/>
                      </a:lnTo>
                      <a:lnTo>
                        <a:pt x="914" y="606"/>
                      </a:lnTo>
                      <a:lnTo>
                        <a:pt x="908" y="606"/>
                      </a:lnTo>
                      <a:lnTo>
                        <a:pt x="903" y="606"/>
                      </a:lnTo>
                      <a:lnTo>
                        <a:pt x="903" y="601"/>
                      </a:lnTo>
                      <a:lnTo>
                        <a:pt x="898" y="601"/>
                      </a:lnTo>
                      <a:lnTo>
                        <a:pt x="898" y="595"/>
                      </a:lnTo>
                      <a:lnTo>
                        <a:pt x="892" y="595"/>
                      </a:lnTo>
                      <a:lnTo>
                        <a:pt x="887" y="595"/>
                      </a:lnTo>
                      <a:lnTo>
                        <a:pt x="882" y="595"/>
                      </a:lnTo>
                      <a:lnTo>
                        <a:pt x="882" y="590"/>
                      </a:lnTo>
                      <a:lnTo>
                        <a:pt x="876" y="590"/>
                      </a:lnTo>
                      <a:lnTo>
                        <a:pt x="871" y="585"/>
                      </a:lnTo>
                      <a:lnTo>
                        <a:pt x="866" y="585"/>
                      </a:lnTo>
                      <a:lnTo>
                        <a:pt x="866" y="590"/>
                      </a:lnTo>
                      <a:lnTo>
                        <a:pt x="860" y="590"/>
                      </a:lnTo>
                      <a:lnTo>
                        <a:pt x="855" y="590"/>
                      </a:lnTo>
                      <a:lnTo>
                        <a:pt x="850" y="585"/>
                      </a:lnTo>
                      <a:lnTo>
                        <a:pt x="850" y="579"/>
                      </a:lnTo>
                      <a:lnTo>
                        <a:pt x="844" y="579"/>
                      </a:lnTo>
                      <a:lnTo>
                        <a:pt x="844" y="574"/>
                      </a:lnTo>
                      <a:lnTo>
                        <a:pt x="839" y="574"/>
                      </a:lnTo>
                      <a:lnTo>
                        <a:pt x="834" y="569"/>
                      </a:lnTo>
                      <a:lnTo>
                        <a:pt x="834" y="563"/>
                      </a:lnTo>
                      <a:lnTo>
                        <a:pt x="829" y="563"/>
                      </a:lnTo>
                      <a:lnTo>
                        <a:pt x="823" y="563"/>
                      </a:lnTo>
                      <a:lnTo>
                        <a:pt x="823" y="558"/>
                      </a:lnTo>
                      <a:lnTo>
                        <a:pt x="818" y="558"/>
                      </a:lnTo>
                      <a:lnTo>
                        <a:pt x="813" y="558"/>
                      </a:lnTo>
                      <a:lnTo>
                        <a:pt x="813" y="553"/>
                      </a:lnTo>
                      <a:lnTo>
                        <a:pt x="807" y="553"/>
                      </a:lnTo>
                      <a:lnTo>
                        <a:pt x="802" y="553"/>
                      </a:lnTo>
                      <a:lnTo>
                        <a:pt x="797" y="553"/>
                      </a:lnTo>
                      <a:lnTo>
                        <a:pt x="791" y="553"/>
                      </a:lnTo>
                      <a:lnTo>
                        <a:pt x="786" y="553"/>
                      </a:lnTo>
                      <a:lnTo>
                        <a:pt x="786" y="547"/>
                      </a:lnTo>
                      <a:lnTo>
                        <a:pt x="781" y="547"/>
                      </a:lnTo>
                      <a:lnTo>
                        <a:pt x="775" y="547"/>
                      </a:lnTo>
                      <a:lnTo>
                        <a:pt x="775" y="542"/>
                      </a:lnTo>
                      <a:lnTo>
                        <a:pt x="770" y="542"/>
                      </a:lnTo>
                      <a:lnTo>
                        <a:pt x="770" y="547"/>
                      </a:lnTo>
                      <a:lnTo>
                        <a:pt x="765" y="547"/>
                      </a:lnTo>
                      <a:lnTo>
                        <a:pt x="765" y="553"/>
                      </a:lnTo>
                      <a:lnTo>
                        <a:pt x="770" y="553"/>
                      </a:lnTo>
                      <a:lnTo>
                        <a:pt x="770" y="558"/>
                      </a:lnTo>
                      <a:lnTo>
                        <a:pt x="765" y="558"/>
                      </a:lnTo>
                      <a:lnTo>
                        <a:pt x="759" y="563"/>
                      </a:lnTo>
                      <a:lnTo>
                        <a:pt x="749" y="563"/>
                      </a:lnTo>
                      <a:lnTo>
                        <a:pt x="743" y="563"/>
                      </a:lnTo>
                      <a:lnTo>
                        <a:pt x="738" y="563"/>
                      </a:lnTo>
                      <a:lnTo>
                        <a:pt x="738" y="558"/>
                      </a:lnTo>
                      <a:lnTo>
                        <a:pt x="733" y="563"/>
                      </a:lnTo>
                      <a:lnTo>
                        <a:pt x="733" y="569"/>
                      </a:lnTo>
                      <a:lnTo>
                        <a:pt x="733" y="574"/>
                      </a:lnTo>
                      <a:lnTo>
                        <a:pt x="728" y="574"/>
                      </a:lnTo>
                      <a:lnTo>
                        <a:pt x="728" y="579"/>
                      </a:lnTo>
                      <a:lnTo>
                        <a:pt x="722" y="579"/>
                      </a:lnTo>
                      <a:lnTo>
                        <a:pt x="717" y="579"/>
                      </a:lnTo>
                      <a:lnTo>
                        <a:pt x="712" y="579"/>
                      </a:lnTo>
                      <a:lnTo>
                        <a:pt x="706" y="579"/>
                      </a:lnTo>
                      <a:lnTo>
                        <a:pt x="706" y="585"/>
                      </a:lnTo>
                      <a:lnTo>
                        <a:pt x="701" y="585"/>
                      </a:lnTo>
                      <a:lnTo>
                        <a:pt x="701" y="590"/>
                      </a:lnTo>
                      <a:lnTo>
                        <a:pt x="696" y="590"/>
                      </a:lnTo>
                      <a:lnTo>
                        <a:pt x="690" y="590"/>
                      </a:lnTo>
                      <a:lnTo>
                        <a:pt x="690" y="595"/>
                      </a:lnTo>
                      <a:lnTo>
                        <a:pt x="685" y="595"/>
                      </a:lnTo>
                      <a:lnTo>
                        <a:pt x="680" y="601"/>
                      </a:lnTo>
                      <a:lnTo>
                        <a:pt x="680" y="606"/>
                      </a:lnTo>
                      <a:lnTo>
                        <a:pt x="680" y="611"/>
                      </a:lnTo>
                      <a:lnTo>
                        <a:pt x="674" y="616"/>
                      </a:lnTo>
                      <a:lnTo>
                        <a:pt x="674" y="622"/>
                      </a:lnTo>
                      <a:lnTo>
                        <a:pt x="674" y="632"/>
                      </a:lnTo>
                      <a:lnTo>
                        <a:pt x="674" y="638"/>
                      </a:lnTo>
                      <a:lnTo>
                        <a:pt x="674" y="643"/>
                      </a:lnTo>
                      <a:lnTo>
                        <a:pt x="674" y="648"/>
                      </a:lnTo>
                      <a:lnTo>
                        <a:pt x="674" y="654"/>
                      </a:lnTo>
                      <a:lnTo>
                        <a:pt x="669" y="659"/>
                      </a:lnTo>
                      <a:lnTo>
                        <a:pt x="669" y="664"/>
                      </a:lnTo>
                      <a:lnTo>
                        <a:pt x="669" y="670"/>
                      </a:lnTo>
                      <a:lnTo>
                        <a:pt x="669" y="675"/>
                      </a:lnTo>
                      <a:lnTo>
                        <a:pt x="669" y="680"/>
                      </a:lnTo>
                      <a:lnTo>
                        <a:pt x="669" y="686"/>
                      </a:lnTo>
                      <a:lnTo>
                        <a:pt x="669" y="691"/>
                      </a:lnTo>
                      <a:lnTo>
                        <a:pt x="669" y="696"/>
                      </a:lnTo>
                      <a:lnTo>
                        <a:pt x="669" y="701"/>
                      </a:lnTo>
                      <a:lnTo>
                        <a:pt x="674" y="701"/>
                      </a:lnTo>
                      <a:lnTo>
                        <a:pt x="674" y="707"/>
                      </a:lnTo>
                      <a:lnTo>
                        <a:pt x="680" y="712"/>
                      </a:lnTo>
                      <a:lnTo>
                        <a:pt x="685" y="717"/>
                      </a:lnTo>
                      <a:lnTo>
                        <a:pt x="685" y="723"/>
                      </a:lnTo>
                      <a:lnTo>
                        <a:pt x="680" y="723"/>
                      </a:lnTo>
                      <a:lnTo>
                        <a:pt x="674" y="723"/>
                      </a:lnTo>
                      <a:lnTo>
                        <a:pt x="669" y="723"/>
                      </a:lnTo>
                      <a:lnTo>
                        <a:pt x="664" y="723"/>
                      </a:lnTo>
                      <a:lnTo>
                        <a:pt x="658" y="723"/>
                      </a:lnTo>
                      <a:lnTo>
                        <a:pt x="653" y="717"/>
                      </a:lnTo>
                      <a:lnTo>
                        <a:pt x="653" y="712"/>
                      </a:lnTo>
                      <a:lnTo>
                        <a:pt x="653" y="707"/>
                      </a:lnTo>
                      <a:lnTo>
                        <a:pt x="643" y="707"/>
                      </a:lnTo>
                      <a:lnTo>
                        <a:pt x="637" y="707"/>
                      </a:lnTo>
                      <a:lnTo>
                        <a:pt x="632" y="707"/>
                      </a:lnTo>
                      <a:lnTo>
                        <a:pt x="627" y="701"/>
                      </a:lnTo>
                      <a:lnTo>
                        <a:pt x="621" y="701"/>
                      </a:lnTo>
                      <a:lnTo>
                        <a:pt x="616" y="701"/>
                      </a:lnTo>
                      <a:lnTo>
                        <a:pt x="611" y="701"/>
                      </a:lnTo>
                      <a:lnTo>
                        <a:pt x="605" y="701"/>
                      </a:lnTo>
                      <a:lnTo>
                        <a:pt x="605" y="707"/>
                      </a:lnTo>
                      <a:lnTo>
                        <a:pt x="600" y="707"/>
                      </a:lnTo>
                      <a:lnTo>
                        <a:pt x="595" y="707"/>
                      </a:lnTo>
                      <a:lnTo>
                        <a:pt x="589" y="701"/>
                      </a:lnTo>
                      <a:lnTo>
                        <a:pt x="584" y="701"/>
                      </a:lnTo>
                      <a:lnTo>
                        <a:pt x="579" y="701"/>
                      </a:lnTo>
                      <a:lnTo>
                        <a:pt x="573" y="696"/>
                      </a:lnTo>
                      <a:lnTo>
                        <a:pt x="573" y="691"/>
                      </a:lnTo>
                      <a:lnTo>
                        <a:pt x="568" y="691"/>
                      </a:lnTo>
                      <a:lnTo>
                        <a:pt x="568" y="686"/>
                      </a:lnTo>
                      <a:lnTo>
                        <a:pt x="563" y="686"/>
                      </a:lnTo>
                      <a:lnTo>
                        <a:pt x="558" y="680"/>
                      </a:lnTo>
                      <a:lnTo>
                        <a:pt x="547" y="680"/>
                      </a:lnTo>
                      <a:lnTo>
                        <a:pt x="542" y="680"/>
                      </a:lnTo>
                      <a:lnTo>
                        <a:pt x="536" y="680"/>
                      </a:lnTo>
                      <a:lnTo>
                        <a:pt x="531" y="680"/>
                      </a:lnTo>
                      <a:lnTo>
                        <a:pt x="526" y="675"/>
                      </a:lnTo>
                      <a:lnTo>
                        <a:pt x="520" y="675"/>
                      </a:lnTo>
                      <a:lnTo>
                        <a:pt x="515" y="675"/>
                      </a:lnTo>
                      <a:lnTo>
                        <a:pt x="515" y="670"/>
                      </a:lnTo>
                      <a:lnTo>
                        <a:pt x="504" y="670"/>
                      </a:lnTo>
                      <a:lnTo>
                        <a:pt x="499" y="670"/>
                      </a:lnTo>
                      <a:lnTo>
                        <a:pt x="499" y="664"/>
                      </a:lnTo>
                      <a:lnTo>
                        <a:pt x="494" y="664"/>
                      </a:lnTo>
                      <a:lnTo>
                        <a:pt x="488" y="664"/>
                      </a:lnTo>
                      <a:lnTo>
                        <a:pt x="488" y="670"/>
                      </a:lnTo>
                      <a:lnTo>
                        <a:pt x="483" y="670"/>
                      </a:lnTo>
                      <a:lnTo>
                        <a:pt x="478" y="670"/>
                      </a:lnTo>
                      <a:lnTo>
                        <a:pt x="473" y="675"/>
                      </a:lnTo>
                      <a:lnTo>
                        <a:pt x="467" y="670"/>
                      </a:lnTo>
                      <a:lnTo>
                        <a:pt x="462" y="664"/>
                      </a:lnTo>
                      <a:lnTo>
                        <a:pt x="457" y="664"/>
                      </a:lnTo>
                      <a:lnTo>
                        <a:pt x="451" y="664"/>
                      </a:lnTo>
                      <a:lnTo>
                        <a:pt x="446" y="659"/>
                      </a:lnTo>
                      <a:lnTo>
                        <a:pt x="441" y="659"/>
                      </a:lnTo>
                      <a:lnTo>
                        <a:pt x="435" y="654"/>
                      </a:lnTo>
                      <a:lnTo>
                        <a:pt x="430" y="659"/>
                      </a:lnTo>
                      <a:lnTo>
                        <a:pt x="425" y="659"/>
                      </a:lnTo>
                      <a:lnTo>
                        <a:pt x="419" y="664"/>
                      </a:lnTo>
                      <a:lnTo>
                        <a:pt x="414" y="664"/>
                      </a:lnTo>
                      <a:lnTo>
                        <a:pt x="409" y="664"/>
                      </a:lnTo>
                      <a:lnTo>
                        <a:pt x="409" y="670"/>
                      </a:lnTo>
                      <a:lnTo>
                        <a:pt x="403" y="670"/>
                      </a:lnTo>
                      <a:lnTo>
                        <a:pt x="398" y="670"/>
                      </a:lnTo>
                      <a:lnTo>
                        <a:pt x="393" y="670"/>
                      </a:lnTo>
                      <a:lnTo>
                        <a:pt x="388" y="664"/>
                      </a:lnTo>
                      <a:lnTo>
                        <a:pt x="382" y="664"/>
                      </a:lnTo>
                      <a:lnTo>
                        <a:pt x="377" y="664"/>
                      </a:lnTo>
                      <a:lnTo>
                        <a:pt x="372" y="664"/>
                      </a:lnTo>
                      <a:lnTo>
                        <a:pt x="366" y="664"/>
                      </a:lnTo>
                      <a:lnTo>
                        <a:pt x="366" y="670"/>
                      </a:lnTo>
                      <a:lnTo>
                        <a:pt x="361" y="670"/>
                      </a:lnTo>
                      <a:lnTo>
                        <a:pt x="356" y="670"/>
                      </a:lnTo>
                      <a:lnTo>
                        <a:pt x="350" y="670"/>
                      </a:lnTo>
                      <a:lnTo>
                        <a:pt x="350" y="675"/>
                      </a:lnTo>
                      <a:lnTo>
                        <a:pt x="345" y="680"/>
                      </a:lnTo>
                      <a:lnTo>
                        <a:pt x="345" y="686"/>
                      </a:lnTo>
                      <a:lnTo>
                        <a:pt x="345" y="691"/>
                      </a:lnTo>
                      <a:lnTo>
                        <a:pt x="340" y="691"/>
                      </a:lnTo>
                      <a:lnTo>
                        <a:pt x="334" y="696"/>
                      </a:lnTo>
                      <a:lnTo>
                        <a:pt x="334" y="701"/>
                      </a:lnTo>
                      <a:lnTo>
                        <a:pt x="334" y="707"/>
                      </a:lnTo>
                      <a:lnTo>
                        <a:pt x="329" y="707"/>
                      </a:lnTo>
                      <a:lnTo>
                        <a:pt x="318" y="707"/>
                      </a:lnTo>
                      <a:lnTo>
                        <a:pt x="318" y="712"/>
                      </a:lnTo>
                      <a:lnTo>
                        <a:pt x="313" y="712"/>
                      </a:lnTo>
                      <a:lnTo>
                        <a:pt x="313" y="717"/>
                      </a:lnTo>
                      <a:lnTo>
                        <a:pt x="318" y="723"/>
                      </a:lnTo>
                      <a:lnTo>
                        <a:pt x="324" y="723"/>
                      </a:lnTo>
                      <a:lnTo>
                        <a:pt x="324" y="728"/>
                      </a:lnTo>
                      <a:lnTo>
                        <a:pt x="324" y="733"/>
                      </a:lnTo>
                      <a:lnTo>
                        <a:pt x="324" y="739"/>
                      </a:lnTo>
                      <a:lnTo>
                        <a:pt x="318" y="739"/>
                      </a:lnTo>
                      <a:lnTo>
                        <a:pt x="318" y="733"/>
                      </a:lnTo>
                      <a:lnTo>
                        <a:pt x="313" y="733"/>
                      </a:lnTo>
                      <a:lnTo>
                        <a:pt x="313" y="728"/>
                      </a:lnTo>
                      <a:lnTo>
                        <a:pt x="308" y="733"/>
                      </a:lnTo>
                      <a:lnTo>
                        <a:pt x="308" y="739"/>
                      </a:lnTo>
                      <a:lnTo>
                        <a:pt x="302" y="739"/>
                      </a:lnTo>
                      <a:lnTo>
                        <a:pt x="302" y="744"/>
                      </a:lnTo>
                      <a:lnTo>
                        <a:pt x="302" y="749"/>
                      </a:lnTo>
                      <a:lnTo>
                        <a:pt x="302" y="755"/>
                      </a:lnTo>
                      <a:lnTo>
                        <a:pt x="297" y="760"/>
                      </a:lnTo>
                      <a:lnTo>
                        <a:pt x="297" y="765"/>
                      </a:lnTo>
                      <a:lnTo>
                        <a:pt x="292" y="765"/>
                      </a:lnTo>
                      <a:lnTo>
                        <a:pt x="287" y="765"/>
                      </a:lnTo>
                      <a:lnTo>
                        <a:pt x="287" y="760"/>
                      </a:lnTo>
                      <a:lnTo>
                        <a:pt x="281" y="755"/>
                      </a:lnTo>
                      <a:lnTo>
                        <a:pt x="281" y="749"/>
                      </a:lnTo>
                      <a:lnTo>
                        <a:pt x="281" y="744"/>
                      </a:lnTo>
                      <a:lnTo>
                        <a:pt x="276" y="739"/>
                      </a:lnTo>
                      <a:lnTo>
                        <a:pt x="265" y="744"/>
                      </a:lnTo>
                      <a:lnTo>
                        <a:pt x="265" y="739"/>
                      </a:lnTo>
                      <a:lnTo>
                        <a:pt x="255" y="723"/>
                      </a:lnTo>
                      <a:lnTo>
                        <a:pt x="249" y="723"/>
                      </a:lnTo>
                      <a:lnTo>
                        <a:pt x="244" y="717"/>
                      </a:lnTo>
                      <a:lnTo>
                        <a:pt x="239" y="712"/>
                      </a:lnTo>
                      <a:lnTo>
                        <a:pt x="233" y="707"/>
                      </a:lnTo>
                      <a:lnTo>
                        <a:pt x="223" y="701"/>
                      </a:lnTo>
                      <a:lnTo>
                        <a:pt x="223" y="696"/>
                      </a:lnTo>
                      <a:lnTo>
                        <a:pt x="217" y="696"/>
                      </a:lnTo>
                      <a:lnTo>
                        <a:pt x="212" y="696"/>
                      </a:lnTo>
                      <a:lnTo>
                        <a:pt x="207" y="691"/>
                      </a:lnTo>
                      <a:lnTo>
                        <a:pt x="196" y="691"/>
                      </a:lnTo>
                      <a:lnTo>
                        <a:pt x="191" y="686"/>
                      </a:lnTo>
                      <a:lnTo>
                        <a:pt x="196" y="680"/>
                      </a:lnTo>
                      <a:lnTo>
                        <a:pt x="191" y="675"/>
                      </a:lnTo>
                      <a:lnTo>
                        <a:pt x="196" y="670"/>
                      </a:lnTo>
                      <a:lnTo>
                        <a:pt x="191" y="664"/>
                      </a:lnTo>
                      <a:lnTo>
                        <a:pt x="196" y="659"/>
                      </a:lnTo>
                      <a:lnTo>
                        <a:pt x="191" y="654"/>
                      </a:lnTo>
                      <a:lnTo>
                        <a:pt x="196" y="648"/>
                      </a:lnTo>
                      <a:lnTo>
                        <a:pt x="191" y="643"/>
                      </a:lnTo>
                      <a:lnTo>
                        <a:pt x="191" y="638"/>
                      </a:lnTo>
                      <a:lnTo>
                        <a:pt x="186" y="632"/>
                      </a:lnTo>
                      <a:lnTo>
                        <a:pt x="180" y="627"/>
                      </a:lnTo>
                      <a:lnTo>
                        <a:pt x="186" y="627"/>
                      </a:lnTo>
                      <a:lnTo>
                        <a:pt x="180" y="616"/>
                      </a:lnTo>
                      <a:lnTo>
                        <a:pt x="175" y="622"/>
                      </a:lnTo>
                      <a:lnTo>
                        <a:pt x="175" y="616"/>
                      </a:lnTo>
                      <a:lnTo>
                        <a:pt x="170" y="611"/>
                      </a:lnTo>
                      <a:lnTo>
                        <a:pt x="170" y="606"/>
                      </a:lnTo>
                      <a:lnTo>
                        <a:pt x="170" y="601"/>
                      </a:lnTo>
                      <a:lnTo>
                        <a:pt x="164" y="601"/>
                      </a:lnTo>
                      <a:lnTo>
                        <a:pt x="154" y="595"/>
                      </a:lnTo>
                      <a:lnTo>
                        <a:pt x="148" y="595"/>
                      </a:lnTo>
                      <a:lnTo>
                        <a:pt x="143" y="590"/>
                      </a:lnTo>
                      <a:lnTo>
                        <a:pt x="143" y="585"/>
                      </a:lnTo>
                      <a:lnTo>
                        <a:pt x="138" y="585"/>
                      </a:lnTo>
                      <a:lnTo>
                        <a:pt x="132" y="590"/>
                      </a:lnTo>
                      <a:lnTo>
                        <a:pt x="132" y="595"/>
                      </a:lnTo>
                      <a:lnTo>
                        <a:pt x="127" y="590"/>
                      </a:lnTo>
                      <a:lnTo>
                        <a:pt x="122" y="590"/>
                      </a:lnTo>
                      <a:lnTo>
                        <a:pt x="117" y="585"/>
                      </a:lnTo>
                      <a:lnTo>
                        <a:pt x="111" y="590"/>
                      </a:lnTo>
                      <a:lnTo>
                        <a:pt x="106" y="585"/>
                      </a:lnTo>
                      <a:lnTo>
                        <a:pt x="106" y="579"/>
                      </a:lnTo>
                      <a:lnTo>
                        <a:pt x="101" y="585"/>
                      </a:lnTo>
                      <a:lnTo>
                        <a:pt x="90" y="574"/>
                      </a:lnTo>
                      <a:lnTo>
                        <a:pt x="95" y="569"/>
                      </a:lnTo>
                      <a:lnTo>
                        <a:pt x="95" y="558"/>
                      </a:lnTo>
                      <a:lnTo>
                        <a:pt x="85" y="553"/>
                      </a:lnTo>
                      <a:lnTo>
                        <a:pt x="74" y="553"/>
                      </a:lnTo>
                      <a:lnTo>
                        <a:pt x="74" y="547"/>
                      </a:lnTo>
                      <a:lnTo>
                        <a:pt x="79" y="542"/>
                      </a:lnTo>
                      <a:lnTo>
                        <a:pt x="90" y="526"/>
                      </a:lnTo>
                      <a:lnTo>
                        <a:pt x="106" y="489"/>
                      </a:lnTo>
                      <a:lnTo>
                        <a:pt x="106" y="484"/>
                      </a:lnTo>
                      <a:lnTo>
                        <a:pt x="106" y="462"/>
                      </a:lnTo>
                      <a:lnTo>
                        <a:pt x="111" y="446"/>
                      </a:lnTo>
                      <a:lnTo>
                        <a:pt x="117" y="436"/>
                      </a:lnTo>
                      <a:lnTo>
                        <a:pt x="111" y="431"/>
                      </a:lnTo>
                      <a:lnTo>
                        <a:pt x="127" y="404"/>
                      </a:lnTo>
                      <a:lnTo>
                        <a:pt x="95" y="266"/>
                      </a:lnTo>
                      <a:lnTo>
                        <a:pt x="85" y="250"/>
                      </a:lnTo>
                      <a:lnTo>
                        <a:pt x="74" y="191"/>
                      </a:lnTo>
                      <a:lnTo>
                        <a:pt x="63" y="165"/>
                      </a:lnTo>
                      <a:lnTo>
                        <a:pt x="53" y="144"/>
                      </a:lnTo>
                      <a:lnTo>
                        <a:pt x="47" y="128"/>
                      </a:lnTo>
                      <a:lnTo>
                        <a:pt x="32" y="85"/>
                      </a:lnTo>
                      <a:lnTo>
                        <a:pt x="0" y="37"/>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8" name="Freeform 22"/>
                <p:cNvSpPr>
                  <a:spLocks/>
                </p:cNvSpPr>
                <p:nvPr/>
              </p:nvSpPr>
              <p:spPr bwMode="gray">
                <a:xfrm>
                  <a:off x="4838073" y="2126017"/>
                  <a:ext cx="1521880" cy="1971355"/>
                </a:xfrm>
                <a:custGeom>
                  <a:avLst/>
                  <a:gdLst/>
                  <a:ahLst/>
                  <a:cxnLst>
                    <a:cxn ang="0">
                      <a:pos x="149" y="633"/>
                    </a:cxn>
                    <a:cxn ang="0">
                      <a:pos x="112" y="617"/>
                    </a:cxn>
                    <a:cxn ang="0">
                      <a:pos x="53" y="569"/>
                    </a:cxn>
                    <a:cxn ang="0">
                      <a:pos x="21" y="537"/>
                    </a:cxn>
                    <a:cxn ang="0">
                      <a:pos x="90" y="484"/>
                    </a:cxn>
                    <a:cxn ang="0">
                      <a:pos x="133" y="457"/>
                    </a:cxn>
                    <a:cxn ang="0">
                      <a:pos x="101" y="377"/>
                    </a:cxn>
                    <a:cxn ang="0">
                      <a:pos x="143" y="340"/>
                    </a:cxn>
                    <a:cxn ang="0">
                      <a:pos x="175" y="319"/>
                    </a:cxn>
                    <a:cxn ang="0">
                      <a:pos x="239" y="324"/>
                    </a:cxn>
                    <a:cxn ang="0">
                      <a:pos x="276" y="303"/>
                    </a:cxn>
                    <a:cxn ang="0">
                      <a:pos x="223" y="282"/>
                    </a:cxn>
                    <a:cxn ang="0">
                      <a:pos x="181" y="223"/>
                    </a:cxn>
                    <a:cxn ang="0">
                      <a:pos x="213" y="229"/>
                    </a:cxn>
                    <a:cxn ang="0">
                      <a:pos x="186" y="207"/>
                    </a:cxn>
                    <a:cxn ang="0">
                      <a:pos x="159" y="191"/>
                    </a:cxn>
                    <a:cxn ang="0">
                      <a:pos x="165" y="138"/>
                    </a:cxn>
                    <a:cxn ang="0">
                      <a:pos x="175" y="133"/>
                    </a:cxn>
                    <a:cxn ang="0">
                      <a:pos x="207" y="106"/>
                    </a:cxn>
                    <a:cxn ang="0">
                      <a:pos x="244" y="122"/>
                    </a:cxn>
                    <a:cxn ang="0">
                      <a:pos x="271" y="138"/>
                    </a:cxn>
                    <a:cxn ang="0">
                      <a:pos x="303" y="122"/>
                    </a:cxn>
                    <a:cxn ang="0">
                      <a:pos x="340" y="154"/>
                    </a:cxn>
                    <a:cxn ang="0">
                      <a:pos x="361" y="112"/>
                    </a:cxn>
                    <a:cxn ang="0">
                      <a:pos x="404" y="112"/>
                    </a:cxn>
                    <a:cxn ang="0">
                      <a:pos x="441" y="96"/>
                    </a:cxn>
                    <a:cxn ang="0">
                      <a:pos x="499" y="96"/>
                    </a:cxn>
                    <a:cxn ang="0">
                      <a:pos x="526" y="75"/>
                    </a:cxn>
                    <a:cxn ang="0">
                      <a:pos x="568" y="69"/>
                    </a:cxn>
                    <a:cxn ang="0">
                      <a:pos x="622" y="59"/>
                    </a:cxn>
                    <a:cxn ang="0">
                      <a:pos x="659" y="48"/>
                    </a:cxn>
                    <a:cxn ang="0">
                      <a:pos x="685" y="16"/>
                    </a:cxn>
                    <a:cxn ang="0">
                      <a:pos x="744" y="16"/>
                    </a:cxn>
                    <a:cxn ang="0">
                      <a:pos x="770" y="112"/>
                    </a:cxn>
                    <a:cxn ang="0">
                      <a:pos x="770" y="186"/>
                    </a:cxn>
                    <a:cxn ang="0">
                      <a:pos x="770" y="324"/>
                    </a:cxn>
                    <a:cxn ang="0">
                      <a:pos x="744" y="441"/>
                    </a:cxn>
                    <a:cxn ang="0">
                      <a:pos x="691" y="627"/>
                    </a:cxn>
                    <a:cxn ang="0">
                      <a:pos x="685" y="765"/>
                    </a:cxn>
                    <a:cxn ang="0">
                      <a:pos x="749" y="776"/>
                    </a:cxn>
                    <a:cxn ang="0">
                      <a:pos x="845" y="818"/>
                    </a:cxn>
                    <a:cxn ang="0">
                      <a:pos x="914" y="861"/>
                    </a:cxn>
                    <a:cxn ang="0">
                      <a:pos x="962" y="850"/>
                    </a:cxn>
                    <a:cxn ang="0">
                      <a:pos x="999" y="850"/>
                    </a:cxn>
                    <a:cxn ang="0">
                      <a:pos x="978" y="888"/>
                    </a:cxn>
                    <a:cxn ang="0">
                      <a:pos x="946" y="919"/>
                    </a:cxn>
                    <a:cxn ang="0">
                      <a:pos x="829" y="1052"/>
                    </a:cxn>
                    <a:cxn ang="0">
                      <a:pos x="754" y="1143"/>
                    </a:cxn>
                    <a:cxn ang="0">
                      <a:pos x="558" y="1212"/>
                    </a:cxn>
                    <a:cxn ang="0">
                      <a:pos x="441" y="1259"/>
                    </a:cxn>
                    <a:cxn ang="0">
                      <a:pos x="356" y="1164"/>
                    </a:cxn>
                    <a:cxn ang="0">
                      <a:pos x="282" y="1084"/>
                    </a:cxn>
                    <a:cxn ang="0">
                      <a:pos x="276" y="1004"/>
                    </a:cxn>
                    <a:cxn ang="0">
                      <a:pos x="335" y="957"/>
                    </a:cxn>
                    <a:cxn ang="0">
                      <a:pos x="335" y="919"/>
                    </a:cxn>
                    <a:cxn ang="0">
                      <a:pos x="313" y="872"/>
                    </a:cxn>
                    <a:cxn ang="0">
                      <a:pos x="292" y="829"/>
                    </a:cxn>
                    <a:cxn ang="0">
                      <a:pos x="260" y="765"/>
                    </a:cxn>
                    <a:cxn ang="0">
                      <a:pos x="271" y="712"/>
                    </a:cxn>
                    <a:cxn ang="0">
                      <a:pos x="228" y="686"/>
                    </a:cxn>
                  </a:cxnLst>
                  <a:rect l="0" t="0" r="r" b="b"/>
                  <a:pathLst>
                    <a:path w="1009" h="1307">
                      <a:moveTo>
                        <a:pt x="202" y="675"/>
                      </a:moveTo>
                      <a:lnTo>
                        <a:pt x="181" y="659"/>
                      </a:lnTo>
                      <a:lnTo>
                        <a:pt x="175" y="643"/>
                      </a:lnTo>
                      <a:lnTo>
                        <a:pt x="170" y="643"/>
                      </a:lnTo>
                      <a:lnTo>
                        <a:pt x="170" y="638"/>
                      </a:lnTo>
                      <a:lnTo>
                        <a:pt x="165" y="638"/>
                      </a:lnTo>
                      <a:lnTo>
                        <a:pt x="159" y="638"/>
                      </a:lnTo>
                      <a:lnTo>
                        <a:pt x="159" y="633"/>
                      </a:lnTo>
                      <a:lnTo>
                        <a:pt x="154" y="633"/>
                      </a:lnTo>
                      <a:lnTo>
                        <a:pt x="149" y="633"/>
                      </a:lnTo>
                      <a:lnTo>
                        <a:pt x="143" y="633"/>
                      </a:lnTo>
                      <a:lnTo>
                        <a:pt x="143" y="627"/>
                      </a:lnTo>
                      <a:lnTo>
                        <a:pt x="138" y="627"/>
                      </a:lnTo>
                      <a:lnTo>
                        <a:pt x="133" y="627"/>
                      </a:lnTo>
                      <a:lnTo>
                        <a:pt x="127" y="627"/>
                      </a:lnTo>
                      <a:lnTo>
                        <a:pt x="122" y="627"/>
                      </a:lnTo>
                      <a:lnTo>
                        <a:pt x="117" y="627"/>
                      </a:lnTo>
                      <a:lnTo>
                        <a:pt x="117" y="622"/>
                      </a:lnTo>
                      <a:lnTo>
                        <a:pt x="112" y="622"/>
                      </a:lnTo>
                      <a:lnTo>
                        <a:pt x="112" y="617"/>
                      </a:lnTo>
                      <a:lnTo>
                        <a:pt x="106" y="606"/>
                      </a:lnTo>
                      <a:lnTo>
                        <a:pt x="106" y="601"/>
                      </a:lnTo>
                      <a:lnTo>
                        <a:pt x="112" y="595"/>
                      </a:lnTo>
                      <a:lnTo>
                        <a:pt x="64" y="590"/>
                      </a:lnTo>
                      <a:lnTo>
                        <a:pt x="58" y="585"/>
                      </a:lnTo>
                      <a:lnTo>
                        <a:pt x="48" y="585"/>
                      </a:lnTo>
                      <a:lnTo>
                        <a:pt x="42" y="579"/>
                      </a:lnTo>
                      <a:lnTo>
                        <a:pt x="37" y="574"/>
                      </a:lnTo>
                      <a:lnTo>
                        <a:pt x="42" y="574"/>
                      </a:lnTo>
                      <a:lnTo>
                        <a:pt x="53" y="569"/>
                      </a:lnTo>
                      <a:lnTo>
                        <a:pt x="53" y="563"/>
                      </a:lnTo>
                      <a:lnTo>
                        <a:pt x="58" y="558"/>
                      </a:lnTo>
                      <a:lnTo>
                        <a:pt x="64" y="558"/>
                      </a:lnTo>
                      <a:lnTo>
                        <a:pt x="64" y="553"/>
                      </a:lnTo>
                      <a:lnTo>
                        <a:pt x="53" y="553"/>
                      </a:lnTo>
                      <a:lnTo>
                        <a:pt x="37" y="542"/>
                      </a:lnTo>
                      <a:lnTo>
                        <a:pt x="21" y="526"/>
                      </a:lnTo>
                      <a:lnTo>
                        <a:pt x="16" y="532"/>
                      </a:lnTo>
                      <a:lnTo>
                        <a:pt x="21" y="532"/>
                      </a:lnTo>
                      <a:lnTo>
                        <a:pt x="21" y="537"/>
                      </a:lnTo>
                      <a:lnTo>
                        <a:pt x="5" y="537"/>
                      </a:lnTo>
                      <a:lnTo>
                        <a:pt x="11" y="532"/>
                      </a:lnTo>
                      <a:lnTo>
                        <a:pt x="5" y="526"/>
                      </a:lnTo>
                      <a:lnTo>
                        <a:pt x="5" y="521"/>
                      </a:lnTo>
                      <a:lnTo>
                        <a:pt x="0" y="521"/>
                      </a:lnTo>
                      <a:lnTo>
                        <a:pt x="0" y="516"/>
                      </a:lnTo>
                      <a:lnTo>
                        <a:pt x="0" y="510"/>
                      </a:lnTo>
                      <a:lnTo>
                        <a:pt x="27" y="510"/>
                      </a:lnTo>
                      <a:lnTo>
                        <a:pt x="69" y="484"/>
                      </a:lnTo>
                      <a:lnTo>
                        <a:pt x="90" y="484"/>
                      </a:lnTo>
                      <a:lnTo>
                        <a:pt x="101" y="478"/>
                      </a:lnTo>
                      <a:lnTo>
                        <a:pt x="101" y="468"/>
                      </a:lnTo>
                      <a:lnTo>
                        <a:pt x="106" y="473"/>
                      </a:lnTo>
                      <a:lnTo>
                        <a:pt x="106" y="468"/>
                      </a:lnTo>
                      <a:lnTo>
                        <a:pt x="112" y="468"/>
                      </a:lnTo>
                      <a:lnTo>
                        <a:pt x="117" y="468"/>
                      </a:lnTo>
                      <a:lnTo>
                        <a:pt x="122" y="462"/>
                      </a:lnTo>
                      <a:lnTo>
                        <a:pt x="127" y="462"/>
                      </a:lnTo>
                      <a:lnTo>
                        <a:pt x="127" y="457"/>
                      </a:lnTo>
                      <a:lnTo>
                        <a:pt x="133" y="457"/>
                      </a:lnTo>
                      <a:lnTo>
                        <a:pt x="133" y="452"/>
                      </a:lnTo>
                      <a:lnTo>
                        <a:pt x="138" y="447"/>
                      </a:lnTo>
                      <a:lnTo>
                        <a:pt x="133" y="431"/>
                      </a:lnTo>
                      <a:lnTo>
                        <a:pt x="133" y="415"/>
                      </a:lnTo>
                      <a:lnTo>
                        <a:pt x="112" y="409"/>
                      </a:lnTo>
                      <a:lnTo>
                        <a:pt x="117" y="388"/>
                      </a:lnTo>
                      <a:lnTo>
                        <a:pt x="112" y="388"/>
                      </a:lnTo>
                      <a:lnTo>
                        <a:pt x="106" y="388"/>
                      </a:lnTo>
                      <a:lnTo>
                        <a:pt x="101" y="383"/>
                      </a:lnTo>
                      <a:lnTo>
                        <a:pt x="101" y="377"/>
                      </a:lnTo>
                      <a:lnTo>
                        <a:pt x="101" y="362"/>
                      </a:lnTo>
                      <a:lnTo>
                        <a:pt x="106" y="362"/>
                      </a:lnTo>
                      <a:lnTo>
                        <a:pt x="117" y="362"/>
                      </a:lnTo>
                      <a:lnTo>
                        <a:pt x="122" y="351"/>
                      </a:lnTo>
                      <a:lnTo>
                        <a:pt x="127" y="351"/>
                      </a:lnTo>
                      <a:lnTo>
                        <a:pt x="127" y="346"/>
                      </a:lnTo>
                      <a:lnTo>
                        <a:pt x="133" y="346"/>
                      </a:lnTo>
                      <a:lnTo>
                        <a:pt x="138" y="346"/>
                      </a:lnTo>
                      <a:lnTo>
                        <a:pt x="138" y="340"/>
                      </a:lnTo>
                      <a:lnTo>
                        <a:pt x="143" y="340"/>
                      </a:lnTo>
                      <a:lnTo>
                        <a:pt x="143" y="335"/>
                      </a:lnTo>
                      <a:lnTo>
                        <a:pt x="149" y="335"/>
                      </a:lnTo>
                      <a:lnTo>
                        <a:pt x="143" y="330"/>
                      </a:lnTo>
                      <a:lnTo>
                        <a:pt x="143" y="324"/>
                      </a:lnTo>
                      <a:lnTo>
                        <a:pt x="149" y="324"/>
                      </a:lnTo>
                      <a:lnTo>
                        <a:pt x="154" y="324"/>
                      </a:lnTo>
                      <a:lnTo>
                        <a:pt x="159" y="319"/>
                      </a:lnTo>
                      <a:lnTo>
                        <a:pt x="165" y="319"/>
                      </a:lnTo>
                      <a:lnTo>
                        <a:pt x="170" y="314"/>
                      </a:lnTo>
                      <a:lnTo>
                        <a:pt x="175" y="319"/>
                      </a:lnTo>
                      <a:lnTo>
                        <a:pt x="186" y="324"/>
                      </a:lnTo>
                      <a:lnTo>
                        <a:pt x="197" y="314"/>
                      </a:lnTo>
                      <a:lnTo>
                        <a:pt x="202" y="319"/>
                      </a:lnTo>
                      <a:lnTo>
                        <a:pt x="207" y="319"/>
                      </a:lnTo>
                      <a:lnTo>
                        <a:pt x="218" y="335"/>
                      </a:lnTo>
                      <a:lnTo>
                        <a:pt x="218" y="330"/>
                      </a:lnTo>
                      <a:lnTo>
                        <a:pt x="223" y="330"/>
                      </a:lnTo>
                      <a:lnTo>
                        <a:pt x="228" y="324"/>
                      </a:lnTo>
                      <a:lnTo>
                        <a:pt x="234" y="324"/>
                      </a:lnTo>
                      <a:lnTo>
                        <a:pt x="239" y="324"/>
                      </a:lnTo>
                      <a:lnTo>
                        <a:pt x="239" y="330"/>
                      </a:lnTo>
                      <a:lnTo>
                        <a:pt x="244" y="324"/>
                      </a:lnTo>
                      <a:lnTo>
                        <a:pt x="255" y="335"/>
                      </a:lnTo>
                      <a:lnTo>
                        <a:pt x="260" y="335"/>
                      </a:lnTo>
                      <a:lnTo>
                        <a:pt x="266" y="335"/>
                      </a:lnTo>
                      <a:lnTo>
                        <a:pt x="276" y="330"/>
                      </a:lnTo>
                      <a:lnTo>
                        <a:pt x="282" y="324"/>
                      </a:lnTo>
                      <a:lnTo>
                        <a:pt x="282" y="319"/>
                      </a:lnTo>
                      <a:lnTo>
                        <a:pt x="282" y="314"/>
                      </a:lnTo>
                      <a:lnTo>
                        <a:pt x="276" y="303"/>
                      </a:lnTo>
                      <a:lnTo>
                        <a:pt x="266" y="298"/>
                      </a:lnTo>
                      <a:lnTo>
                        <a:pt x="255" y="298"/>
                      </a:lnTo>
                      <a:lnTo>
                        <a:pt x="239" y="287"/>
                      </a:lnTo>
                      <a:lnTo>
                        <a:pt x="234" y="287"/>
                      </a:lnTo>
                      <a:lnTo>
                        <a:pt x="234" y="277"/>
                      </a:lnTo>
                      <a:lnTo>
                        <a:pt x="228" y="277"/>
                      </a:lnTo>
                      <a:lnTo>
                        <a:pt x="228" y="271"/>
                      </a:lnTo>
                      <a:lnTo>
                        <a:pt x="223" y="271"/>
                      </a:lnTo>
                      <a:lnTo>
                        <a:pt x="223" y="277"/>
                      </a:lnTo>
                      <a:lnTo>
                        <a:pt x="223" y="282"/>
                      </a:lnTo>
                      <a:lnTo>
                        <a:pt x="207" y="282"/>
                      </a:lnTo>
                      <a:lnTo>
                        <a:pt x="202" y="277"/>
                      </a:lnTo>
                      <a:lnTo>
                        <a:pt x="197" y="266"/>
                      </a:lnTo>
                      <a:lnTo>
                        <a:pt x="191" y="266"/>
                      </a:lnTo>
                      <a:lnTo>
                        <a:pt x="175" y="266"/>
                      </a:lnTo>
                      <a:lnTo>
                        <a:pt x="170" y="255"/>
                      </a:lnTo>
                      <a:lnTo>
                        <a:pt x="165" y="239"/>
                      </a:lnTo>
                      <a:lnTo>
                        <a:pt x="175" y="234"/>
                      </a:lnTo>
                      <a:lnTo>
                        <a:pt x="175" y="223"/>
                      </a:lnTo>
                      <a:lnTo>
                        <a:pt x="181" y="223"/>
                      </a:lnTo>
                      <a:lnTo>
                        <a:pt x="181" y="218"/>
                      </a:lnTo>
                      <a:lnTo>
                        <a:pt x="186" y="218"/>
                      </a:lnTo>
                      <a:lnTo>
                        <a:pt x="191" y="218"/>
                      </a:lnTo>
                      <a:lnTo>
                        <a:pt x="186" y="218"/>
                      </a:lnTo>
                      <a:lnTo>
                        <a:pt x="191" y="223"/>
                      </a:lnTo>
                      <a:lnTo>
                        <a:pt x="191" y="229"/>
                      </a:lnTo>
                      <a:lnTo>
                        <a:pt x="197" y="229"/>
                      </a:lnTo>
                      <a:lnTo>
                        <a:pt x="202" y="229"/>
                      </a:lnTo>
                      <a:lnTo>
                        <a:pt x="207" y="229"/>
                      </a:lnTo>
                      <a:lnTo>
                        <a:pt x="213" y="229"/>
                      </a:lnTo>
                      <a:lnTo>
                        <a:pt x="213" y="223"/>
                      </a:lnTo>
                      <a:lnTo>
                        <a:pt x="218" y="223"/>
                      </a:lnTo>
                      <a:lnTo>
                        <a:pt x="223" y="218"/>
                      </a:lnTo>
                      <a:lnTo>
                        <a:pt x="218" y="218"/>
                      </a:lnTo>
                      <a:lnTo>
                        <a:pt x="218" y="207"/>
                      </a:lnTo>
                      <a:lnTo>
                        <a:pt x="213" y="207"/>
                      </a:lnTo>
                      <a:lnTo>
                        <a:pt x="213" y="202"/>
                      </a:lnTo>
                      <a:lnTo>
                        <a:pt x="197" y="202"/>
                      </a:lnTo>
                      <a:lnTo>
                        <a:pt x="191" y="207"/>
                      </a:lnTo>
                      <a:lnTo>
                        <a:pt x="186" y="207"/>
                      </a:lnTo>
                      <a:lnTo>
                        <a:pt x="181" y="207"/>
                      </a:lnTo>
                      <a:lnTo>
                        <a:pt x="175" y="207"/>
                      </a:lnTo>
                      <a:lnTo>
                        <a:pt x="170" y="207"/>
                      </a:lnTo>
                      <a:lnTo>
                        <a:pt x="165" y="202"/>
                      </a:lnTo>
                      <a:lnTo>
                        <a:pt x="165" y="197"/>
                      </a:lnTo>
                      <a:lnTo>
                        <a:pt x="138" y="191"/>
                      </a:lnTo>
                      <a:lnTo>
                        <a:pt x="138" y="186"/>
                      </a:lnTo>
                      <a:lnTo>
                        <a:pt x="154" y="186"/>
                      </a:lnTo>
                      <a:lnTo>
                        <a:pt x="154" y="191"/>
                      </a:lnTo>
                      <a:lnTo>
                        <a:pt x="159" y="191"/>
                      </a:lnTo>
                      <a:lnTo>
                        <a:pt x="159" y="176"/>
                      </a:lnTo>
                      <a:lnTo>
                        <a:pt x="170" y="176"/>
                      </a:lnTo>
                      <a:lnTo>
                        <a:pt x="175" y="165"/>
                      </a:lnTo>
                      <a:lnTo>
                        <a:pt x="181" y="160"/>
                      </a:lnTo>
                      <a:lnTo>
                        <a:pt x="186" y="154"/>
                      </a:lnTo>
                      <a:lnTo>
                        <a:pt x="181" y="154"/>
                      </a:lnTo>
                      <a:lnTo>
                        <a:pt x="181" y="149"/>
                      </a:lnTo>
                      <a:lnTo>
                        <a:pt x="175" y="149"/>
                      </a:lnTo>
                      <a:lnTo>
                        <a:pt x="175" y="138"/>
                      </a:lnTo>
                      <a:lnTo>
                        <a:pt x="165" y="138"/>
                      </a:lnTo>
                      <a:lnTo>
                        <a:pt x="159" y="138"/>
                      </a:lnTo>
                      <a:lnTo>
                        <a:pt x="154" y="138"/>
                      </a:lnTo>
                      <a:lnTo>
                        <a:pt x="154" y="133"/>
                      </a:lnTo>
                      <a:lnTo>
                        <a:pt x="159" y="133"/>
                      </a:lnTo>
                      <a:lnTo>
                        <a:pt x="159" y="128"/>
                      </a:lnTo>
                      <a:lnTo>
                        <a:pt x="165" y="128"/>
                      </a:lnTo>
                      <a:lnTo>
                        <a:pt x="170" y="128"/>
                      </a:lnTo>
                      <a:lnTo>
                        <a:pt x="170" y="122"/>
                      </a:lnTo>
                      <a:lnTo>
                        <a:pt x="181" y="128"/>
                      </a:lnTo>
                      <a:lnTo>
                        <a:pt x="175" y="133"/>
                      </a:lnTo>
                      <a:lnTo>
                        <a:pt x="181" y="138"/>
                      </a:lnTo>
                      <a:lnTo>
                        <a:pt x="191" y="133"/>
                      </a:lnTo>
                      <a:lnTo>
                        <a:pt x="191" y="128"/>
                      </a:lnTo>
                      <a:lnTo>
                        <a:pt x="191" y="122"/>
                      </a:lnTo>
                      <a:lnTo>
                        <a:pt x="191" y="117"/>
                      </a:lnTo>
                      <a:lnTo>
                        <a:pt x="186" y="112"/>
                      </a:lnTo>
                      <a:lnTo>
                        <a:pt x="191" y="112"/>
                      </a:lnTo>
                      <a:lnTo>
                        <a:pt x="197" y="106"/>
                      </a:lnTo>
                      <a:lnTo>
                        <a:pt x="202" y="106"/>
                      </a:lnTo>
                      <a:lnTo>
                        <a:pt x="207" y="106"/>
                      </a:lnTo>
                      <a:lnTo>
                        <a:pt x="218" y="106"/>
                      </a:lnTo>
                      <a:lnTo>
                        <a:pt x="218" y="117"/>
                      </a:lnTo>
                      <a:lnTo>
                        <a:pt x="223" y="122"/>
                      </a:lnTo>
                      <a:lnTo>
                        <a:pt x="228" y="128"/>
                      </a:lnTo>
                      <a:lnTo>
                        <a:pt x="234" y="122"/>
                      </a:lnTo>
                      <a:lnTo>
                        <a:pt x="234" y="117"/>
                      </a:lnTo>
                      <a:lnTo>
                        <a:pt x="239" y="117"/>
                      </a:lnTo>
                      <a:lnTo>
                        <a:pt x="239" y="122"/>
                      </a:lnTo>
                      <a:lnTo>
                        <a:pt x="244" y="117"/>
                      </a:lnTo>
                      <a:lnTo>
                        <a:pt x="244" y="122"/>
                      </a:lnTo>
                      <a:lnTo>
                        <a:pt x="250" y="128"/>
                      </a:lnTo>
                      <a:lnTo>
                        <a:pt x="255" y="122"/>
                      </a:lnTo>
                      <a:lnTo>
                        <a:pt x="255" y="117"/>
                      </a:lnTo>
                      <a:lnTo>
                        <a:pt x="260" y="117"/>
                      </a:lnTo>
                      <a:lnTo>
                        <a:pt x="260" y="122"/>
                      </a:lnTo>
                      <a:lnTo>
                        <a:pt x="255" y="122"/>
                      </a:lnTo>
                      <a:lnTo>
                        <a:pt x="260" y="122"/>
                      </a:lnTo>
                      <a:lnTo>
                        <a:pt x="266" y="122"/>
                      </a:lnTo>
                      <a:lnTo>
                        <a:pt x="260" y="133"/>
                      </a:lnTo>
                      <a:lnTo>
                        <a:pt x="271" y="138"/>
                      </a:lnTo>
                      <a:lnTo>
                        <a:pt x="282" y="138"/>
                      </a:lnTo>
                      <a:lnTo>
                        <a:pt x="282" y="133"/>
                      </a:lnTo>
                      <a:lnTo>
                        <a:pt x="276" y="128"/>
                      </a:lnTo>
                      <a:lnTo>
                        <a:pt x="276" y="122"/>
                      </a:lnTo>
                      <a:lnTo>
                        <a:pt x="276" y="117"/>
                      </a:lnTo>
                      <a:lnTo>
                        <a:pt x="282" y="117"/>
                      </a:lnTo>
                      <a:lnTo>
                        <a:pt x="287" y="117"/>
                      </a:lnTo>
                      <a:lnTo>
                        <a:pt x="292" y="117"/>
                      </a:lnTo>
                      <a:lnTo>
                        <a:pt x="298" y="122"/>
                      </a:lnTo>
                      <a:lnTo>
                        <a:pt x="303" y="122"/>
                      </a:lnTo>
                      <a:lnTo>
                        <a:pt x="308" y="122"/>
                      </a:lnTo>
                      <a:lnTo>
                        <a:pt x="313" y="122"/>
                      </a:lnTo>
                      <a:lnTo>
                        <a:pt x="319" y="122"/>
                      </a:lnTo>
                      <a:lnTo>
                        <a:pt x="324" y="117"/>
                      </a:lnTo>
                      <a:lnTo>
                        <a:pt x="335" y="122"/>
                      </a:lnTo>
                      <a:lnTo>
                        <a:pt x="329" y="128"/>
                      </a:lnTo>
                      <a:lnTo>
                        <a:pt x="324" y="128"/>
                      </a:lnTo>
                      <a:lnTo>
                        <a:pt x="329" y="144"/>
                      </a:lnTo>
                      <a:lnTo>
                        <a:pt x="335" y="144"/>
                      </a:lnTo>
                      <a:lnTo>
                        <a:pt x="340" y="154"/>
                      </a:lnTo>
                      <a:lnTo>
                        <a:pt x="340" y="149"/>
                      </a:lnTo>
                      <a:lnTo>
                        <a:pt x="340" y="144"/>
                      </a:lnTo>
                      <a:lnTo>
                        <a:pt x="345" y="138"/>
                      </a:lnTo>
                      <a:lnTo>
                        <a:pt x="345" y="133"/>
                      </a:lnTo>
                      <a:lnTo>
                        <a:pt x="345" y="128"/>
                      </a:lnTo>
                      <a:lnTo>
                        <a:pt x="345" y="122"/>
                      </a:lnTo>
                      <a:lnTo>
                        <a:pt x="345" y="117"/>
                      </a:lnTo>
                      <a:lnTo>
                        <a:pt x="351" y="117"/>
                      </a:lnTo>
                      <a:lnTo>
                        <a:pt x="356" y="112"/>
                      </a:lnTo>
                      <a:lnTo>
                        <a:pt x="361" y="112"/>
                      </a:lnTo>
                      <a:lnTo>
                        <a:pt x="367" y="112"/>
                      </a:lnTo>
                      <a:lnTo>
                        <a:pt x="372" y="112"/>
                      </a:lnTo>
                      <a:lnTo>
                        <a:pt x="377" y="112"/>
                      </a:lnTo>
                      <a:lnTo>
                        <a:pt x="383" y="112"/>
                      </a:lnTo>
                      <a:lnTo>
                        <a:pt x="383" y="106"/>
                      </a:lnTo>
                      <a:lnTo>
                        <a:pt x="388" y="106"/>
                      </a:lnTo>
                      <a:lnTo>
                        <a:pt x="388" y="112"/>
                      </a:lnTo>
                      <a:lnTo>
                        <a:pt x="393" y="112"/>
                      </a:lnTo>
                      <a:lnTo>
                        <a:pt x="398" y="112"/>
                      </a:lnTo>
                      <a:lnTo>
                        <a:pt x="404" y="112"/>
                      </a:lnTo>
                      <a:lnTo>
                        <a:pt x="409" y="112"/>
                      </a:lnTo>
                      <a:lnTo>
                        <a:pt x="414" y="112"/>
                      </a:lnTo>
                      <a:lnTo>
                        <a:pt x="414" y="106"/>
                      </a:lnTo>
                      <a:lnTo>
                        <a:pt x="414" y="101"/>
                      </a:lnTo>
                      <a:lnTo>
                        <a:pt x="414" y="96"/>
                      </a:lnTo>
                      <a:lnTo>
                        <a:pt x="420" y="96"/>
                      </a:lnTo>
                      <a:lnTo>
                        <a:pt x="425" y="96"/>
                      </a:lnTo>
                      <a:lnTo>
                        <a:pt x="430" y="96"/>
                      </a:lnTo>
                      <a:lnTo>
                        <a:pt x="436" y="96"/>
                      </a:lnTo>
                      <a:lnTo>
                        <a:pt x="441" y="96"/>
                      </a:lnTo>
                      <a:lnTo>
                        <a:pt x="446" y="96"/>
                      </a:lnTo>
                      <a:lnTo>
                        <a:pt x="452" y="96"/>
                      </a:lnTo>
                      <a:lnTo>
                        <a:pt x="457" y="96"/>
                      </a:lnTo>
                      <a:lnTo>
                        <a:pt x="468" y="91"/>
                      </a:lnTo>
                      <a:lnTo>
                        <a:pt x="473" y="91"/>
                      </a:lnTo>
                      <a:lnTo>
                        <a:pt x="478" y="85"/>
                      </a:lnTo>
                      <a:lnTo>
                        <a:pt x="483" y="85"/>
                      </a:lnTo>
                      <a:lnTo>
                        <a:pt x="489" y="85"/>
                      </a:lnTo>
                      <a:lnTo>
                        <a:pt x="494" y="91"/>
                      </a:lnTo>
                      <a:lnTo>
                        <a:pt x="499" y="96"/>
                      </a:lnTo>
                      <a:lnTo>
                        <a:pt x="505" y="96"/>
                      </a:lnTo>
                      <a:lnTo>
                        <a:pt x="510" y="96"/>
                      </a:lnTo>
                      <a:lnTo>
                        <a:pt x="515" y="96"/>
                      </a:lnTo>
                      <a:lnTo>
                        <a:pt x="515" y="91"/>
                      </a:lnTo>
                      <a:lnTo>
                        <a:pt x="510" y="85"/>
                      </a:lnTo>
                      <a:lnTo>
                        <a:pt x="510" y="80"/>
                      </a:lnTo>
                      <a:lnTo>
                        <a:pt x="515" y="80"/>
                      </a:lnTo>
                      <a:lnTo>
                        <a:pt x="521" y="80"/>
                      </a:lnTo>
                      <a:lnTo>
                        <a:pt x="521" y="75"/>
                      </a:lnTo>
                      <a:lnTo>
                        <a:pt x="526" y="75"/>
                      </a:lnTo>
                      <a:lnTo>
                        <a:pt x="531" y="80"/>
                      </a:lnTo>
                      <a:lnTo>
                        <a:pt x="537" y="80"/>
                      </a:lnTo>
                      <a:lnTo>
                        <a:pt x="537" y="75"/>
                      </a:lnTo>
                      <a:lnTo>
                        <a:pt x="542" y="75"/>
                      </a:lnTo>
                      <a:lnTo>
                        <a:pt x="547" y="75"/>
                      </a:lnTo>
                      <a:lnTo>
                        <a:pt x="553" y="75"/>
                      </a:lnTo>
                      <a:lnTo>
                        <a:pt x="558" y="75"/>
                      </a:lnTo>
                      <a:lnTo>
                        <a:pt x="563" y="75"/>
                      </a:lnTo>
                      <a:lnTo>
                        <a:pt x="568" y="75"/>
                      </a:lnTo>
                      <a:lnTo>
                        <a:pt x="568" y="69"/>
                      </a:lnTo>
                      <a:lnTo>
                        <a:pt x="574" y="69"/>
                      </a:lnTo>
                      <a:lnTo>
                        <a:pt x="579" y="69"/>
                      </a:lnTo>
                      <a:lnTo>
                        <a:pt x="584" y="69"/>
                      </a:lnTo>
                      <a:lnTo>
                        <a:pt x="584" y="64"/>
                      </a:lnTo>
                      <a:lnTo>
                        <a:pt x="590" y="64"/>
                      </a:lnTo>
                      <a:lnTo>
                        <a:pt x="590" y="69"/>
                      </a:lnTo>
                      <a:lnTo>
                        <a:pt x="595" y="69"/>
                      </a:lnTo>
                      <a:lnTo>
                        <a:pt x="600" y="69"/>
                      </a:lnTo>
                      <a:lnTo>
                        <a:pt x="622" y="64"/>
                      </a:lnTo>
                      <a:lnTo>
                        <a:pt x="622" y="59"/>
                      </a:lnTo>
                      <a:lnTo>
                        <a:pt x="627" y="59"/>
                      </a:lnTo>
                      <a:lnTo>
                        <a:pt x="638" y="69"/>
                      </a:lnTo>
                      <a:lnTo>
                        <a:pt x="643" y="75"/>
                      </a:lnTo>
                      <a:lnTo>
                        <a:pt x="654" y="75"/>
                      </a:lnTo>
                      <a:lnTo>
                        <a:pt x="659" y="75"/>
                      </a:lnTo>
                      <a:lnTo>
                        <a:pt x="659" y="69"/>
                      </a:lnTo>
                      <a:lnTo>
                        <a:pt x="659" y="59"/>
                      </a:lnTo>
                      <a:lnTo>
                        <a:pt x="654" y="53"/>
                      </a:lnTo>
                      <a:lnTo>
                        <a:pt x="654" y="48"/>
                      </a:lnTo>
                      <a:lnTo>
                        <a:pt x="659" y="48"/>
                      </a:lnTo>
                      <a:lnTo>
                        <a:pt x="659" y="37"/>
                      </a:lnTo>
                      <a:lnTo>
                        <a:pt x="659" y="32"/>
                      </a:lnTo>
                      <a:lnTo>
                        <a:pt x="669" y="32"/>
                      </a:lnTo>
                      <a:lnTo>
                        <a:pt x="675" y="27"/>
                      </a:lnTo>
                      <a:lnTo>
                        <a:pt x="680" y="32"/>
                      </a:lnTo>
                      <a:lnTo>
                        <a:pt x="685" y="27"/>
                      </a:lnTo>
                      <a:lnTo>
                        <a:pt x="691" y="32"/>
                      </a:lnTo>
                      <a:lnTo>
                        <a:pt x="691" y="27"/>
                      </a:lnTo>
                      <a:lnTo>
                        <a:pt x="685" y="21"/>
                      </a:lnTo>
                      <a:lnTo>
                        <a:pt x="685" y="16"/>
                      </a:lnTo>
                      <a:lnTo>
                        <a:pt x="691" y="16"/>
                      </a:lnTo>
                      <a:lnTo>
                        <a:pt x="696" y="16"/>
                      </a:lnTo>
                      <a:lnTo>
                        <a:pt x="701" y="16"/>
                      </a:lnTo>
                      <a:lnTo>
                        <a:pt x="707" y="16"/>
                      </a:lnTo>
                      <a:lnTo>
                        <a:pt x="723" y="21"/>
                      </a:lnTo>
                      <a:lnTo>
                        <a:pt x="728" y="21"/>
                      </a:lnTo>
                      <a:lnTo>
                        <a:pt x="733" y="16"/>
                      </a:lnTo>
                      <a:lnTo>
                        <a:pt x="733" y="6"/>
                      </a:lnTo>
                      <a:lnTo>
                        <a:pt x="749" y="0"/>
                      </a:lnTo>
                      <a:lnTo>
                        <a:pt x="744" y="16"/>
                      </a:lnTo>
                      <a:lnTo>
                        <a:pt x="749" y="21"/>
                      </a:lnTo>
                      <a:lnTo>
                        <a:pt x="760" y="16"/>
                      </a:lnTo>
                      <a:lnTo>
                        <a:pt x="760" y="32"/>
                      </a:lnTo>
                      <a:lnTo>
                        <a:pt x="765" y="48"/>
                      </a:lnTo>
                      <a:lnTo>
                        <a:pt x="760" y="53"/>
                      </a:lnTo>
                      <a:lnTo>
                        <a:pt x="765" y="75"/>
                      </a:lnTo>
                      <a:lnTo>
                        <a:pt x="770" y="85"/>
                      </a:lnTo>
                      <a:lnTo>
                        <a:pt x="765" y="91"/>
                      </a:lnTo>
                      <a:lnTo>
                        <a:pt x="754" y="96"/>
                      </a:lnTo>
                      <a:lnTo>
                        <a:pt x="770" y="112"/>
                      </a:lnTo>
                      <a:lnTo>
                        <a:pt x="781" y="112"/>
                      </a:lnTo>
                      <a:lnTo>
                        <a:pt x="786" y="128"/>
                      </a:lnTo>
                      <a:lnTo>
                        <a:pt x="781" y="128"/>
                      </a:lnTo>
                      <a:lnTo>
                        <a:pt x="765" y="133"/>
                      </a:lnTo>
                      <a:lnTo>
                        <a:pt x="739" y="149"/>
                      </a:lnTo>
                      <a:lnTo>
                        <a:pt x="749" y="154"/>
                      </a:lnTo>
                      <a:lnTo>
                        <a:pt x="754" y="160"/>
                      </a:lnTo>
                      <a:lnTo>
                        <a:pt x="754" y="176"/>
                      </a:lnTo>
                      <a:lnTo>
                        <a:pt x="754" y="186"/>
                      </a:lnTo>
                      <a:lnTo>
                        <a:pt x="770" y="186"/>
                      </a:lnTo>
                      <a:lnTo>
                        <a:pt x="770" y="213"/>
                      </a:lnTo>
                      <a:lnTo>
                        <a:pt x="765" y="213"/>
                      </a:lnTo>
                      <a:lnTo>
                        <a:pt x="760" y="223"/>
                      </a:lnTo>
                      <a:lnTo>
                        <a:pt x="760" y="245"/>
                      </a:lnTo>
                      <a:lnTo>
                        <a:pt x="776" y="245"/>
                      </a:lnTo>
                      <a:lnTo>
                        <a:pt x="776" y="298"/>
                      </a:lnTo>
                      <a:lnTo>
                        <a:pt x="776" y="308"/>
                      </a:lnTo>
                      <a:lnTo>
                        <a:pt x="792" y="319"/>
                      </a:lnTo>
                      <a:lnTo>
                        <a:pt x="797" y="330"/>
                      </a:lnTo>
                      <a:lnTo>
                        <a:pt x="770" y="324"/>
                      </a:lnTo>
                      <a:lnTo>
                        <a:pt x="754" y="335"/>
                      </a:lnTo>
                      <a:lnTo>
                        <a:pt x="754" y="340"/>
                      </a:lnTo>
                      <a:lnTo>
                        <a:pt x="754" y="351"/>
                      </a:lnTo>
                      <a:lnTo>
                        <a:pt x="770" y="351"/>
                      </a:lnTo>
                      <a:lnTo>
                        <a:pt x="786" y="356"/>
                      </a:lnTo>
                      <a:lnTo>
                        <a:pt x="781" y="367"/>
                      </a:lnTo>
                      <a:lnTo>
                        <a:pt x="760" y="367"/>
                      </a:lnTo>
                      <a:lnTo>
                        <a:pt x="760" y="393"/>
                      </a:lnTo>
                      <a:lnTo>
                        <a:pt x="749" y="393"/>
                      </a:lnTo>
                      <a:lnTo>
                        <a:pt x="744" y="441"/>
                      </a:lnTo>
                      <a:lnTo>
                        <a:pt x="744" y="457"/>
                      </a:lnTo>
                      <a:lnTo>
                        <a:pt x="744" y="500"/>
                      </a:lnTo>
                      <a:lnTo>
                        <a:pt x="728" y="516"/>
                      </a:lnTo>
                      <a:lnTo>
                        <a:pt x="712" y="569"/>
                      </a:lnTo>
                      <a:lnTo>
                        <a:pt x="696" y="579"/>
                      </a:lnTo>
                      <a:lnTo>
                        <a:pt x="680" y="590"/>
                      </a:lnTo>
                      <a:lnTo>
                        <a:pt x="659" y="590"/>
                      </a:lnTo>
                      <a:lnTo>
                        <a:pt x="664" y="606"/>
                      </a:lnTo>
                      <a:lnTo>
                        <a:pt x="680" y="611"/>
                      </a:lnTo>
                      <a:lnTo>
                        <a:pt x="691" y="627"/>
                      </a:lnTo>
                      <a:lnTo>
                        <a:pt x="685" y="643"/>
                      </a:lnTo>
                      <a:lnTo>
                        <a:pt x="675" y="659"/>
                      </a:lnTo>
                      <a:lnTo>
                        <a:pt x="680" y="664"/>
                      </a:lnTo>
                      <a:lnTo>
                        <a:pt x="664" y="680"/>
                      </a:lnTo>
                      <a:lnTo>
                        <a:pt x="680" y="696"/>
                      </a:lnTo>
                      <a:lnTo>
                        <a:pt x="669" y="707"/>
                      </a:lnTo>
                      <a:lnTo>
                        <a:pt x="685" y="718"/>
                      </a:lnTo>
                      <a:lnTo>
                        <a:pt x="696" y="733"/>
                      </a:lnTo>
                      <a:lnTo>
                        <a:pt x="691" y="749"/>
                      </a:lnTo>
                      <a:lnTo>
                        <a:pt x="685" y="765"/>
                      </a:lnTo>
                      <a:lnTo>
                        <a:pt x="685" y="776"/>
                      </a:lnTo>
                      <a:lnTo>
                        <a:pt x="701" y="776"/>
                      </a:lnTo>
                      <a:lnTo>
                        <a:pt x="707" y="776"/>
                      </a:lnTo>
                      <a:lnTo>
                        <a:pt x="712" y="776"/>
                      </a:lnTo>
                      <a:lnTo>
                        <a:pt x="717" y="776"/>
                      </a:lnTo>
                      <a:lnTo>
                        <a:pt x="723" y="755"/>
                      </a:lnTo>
                      <a:lnTo>
                        <a:pt x="728" y="760"/>
                      </a:lnTo>
                      <a:lnTo>
                        <a:pt x="739" y="760"/>
                      </a:lnTo>
                      <a:lnTo>
                        <a:pt x="744" y="765"/>
                      </a:lnTo>
                      <a:lnTo>
                        <a:pt x="749" y="776"/>
                      </a:lnTo>
                      <a:lnTo>
                        <a:pt x="754" y="787"/>
                      </a:lnTo>
                      <a:lnTo>
                        <a:pt x="760" y="787"/>
                      </a:lnTo>
                      <a:lnTo>
                        <a:pt x="770" y="787"/>
                      </a:lnTo>
                      <a:lnTo>
                        <a:pt x="776" y="797"/>
                      </a:lnTo>
                      <a:lnTo>
                        <a:pt x="781" y="808"/>
                      </a:lnTo>
                      <a:lnTo>
                        <a:pt x="792" y="808"/>
                      </a:lnTo>
                      <a:lnTo>
                        <a:pt x="802" y="813"/>
                      </a:lnTo>
                      <a:lnTo>
                        <a:pt x="824" y="824"/>
                      </a:lnTo>
                      <a:lnTo>
                        <a:pt x="829" y="829"/>
                      </a:lnTo>
                      <a:lnTo>
                        <a:pt x="845" y="818"/>
                      </a:lnTo>
                      <a:lnTo>
                        <a:pt x="855" y="818"/>
                      </a:lnTo>
                      <a:lnTo>
                        <a:pt x="866" y="813"/>
                      </a:lnTo>
                      <a:lnTo>
                        <a:pt x="877" y="824"/>
                      </a:lnTo>
                      <a:lnTo>
                        <a:pt x="877" y="834"/>
                      </a:lnTo>
                      <a:lnTo>
                        <a:pt x="877" y="840"/>
                      </a:lnTo>
                      <a:lnTo>
                        <a:pt x="861" y="850"/>
                      </a:lnTo>
                      <a:lnTo>
                        <a:pt x="882" y="877"/>
                      </a:lnTo>
                      <a:lnTo>
                        <a:pt x="893" y="872"/>
                      </a:lnTo>
                      <a:lnTo>
                        <a:pt x="898" y="866"/>
                      </a:lnTo>
                      <a:lnTo>
                        <a:pt x="914" y="861"/>
                      </a:lnTo>
                      <a:lnTo>
                        <a:pt x="919" y="861"/>
                      </a:lnTo>
                      <a:lnTo>
                        <a:pt x="924" y="856"/>
                      </a:lnTo>
                      <a:lnTo>
                        <a:pt x="930" y="856"/>
                      </a:lnTo>
                      <a:lnTo>
                        <a:pt x="930" y="850"/>
                      </a:lnTo>
                      <a:lnTo>
                        <a:pt x="935" y="850"/>
                      </a:lnTo>
                      <a:lnTo>
                        <a:pt x="940" y="850"/>
                      </a:lnTo>
                      <a:lnTo>
                        <a:pt x="946" y="850"/>
                      </a:lnTo>
                      <a:lnTo>
                        <a:pt x="951" y="850"/>
                      </a:lnTo>
                      <a:lnTo>
                        <a:pt x="956" y="850"/>
                      </a:lnTo>
                      <a:lnTo>
                        <a:pt x="962" y="850"/>
                      </a:lnTo>
                      <a:lnTo>
                        <a:pt x="967" y="850"/>
                      </a:lnTo>
                      <a:lnTo>
                        <a:pt x="972" y="850"/>
                      </a:lnTo>
                      <a:lnTo>
                        <a:pt x="978" y="845"/>
                      </a:lnTo>
                      <a:lnTo>
                        <a:pt x="978" y="840"/>
                      </a:lnTo>
                      <a:lnTo>
                        <a:pt x="983" y="840"/>
                      </a:lnTo>
                      <a:lnTo>
                        <a:pt x="988" y="834"/>
                      </a:lnTo>
                      <a:lnTo>
                        <a:pt x="988" y="840"/>
                      </a:lnTo>
                      <a:lnTo>
                        <a:pt x="994" y="840"/>
                      </a:lnTo>
                      <a:lnTo>
                        <a:pt x="994" y="845"/>
                      </a:lnTo>
                      <a:lnTo>
                        <a:pt x="999" y="850"/>
                      </a:lnTo>
                      <a:lnTo>
                        <a:pt x="1004" y="850"/>
                      </a:lnTo>
                      <a:lnTo>
                        <a:pt x="1004" y="856"/>
                      </a:lnTo>
                      <a:lnTo>
                        <a:pt x="1009" y="856"/>
                      </a:lnTo>
                      <a:lnTo>
                        <a:pt x="1004" y="861"/>
                      </a:lnTo>
                      <a:lnTo>
                        <a:pt x="1004" y="866"/>
                      </a:lnTo>
                      <a:lnTo>
                        <a:pt x="999" y="866"/>
                      </a:lnTo>
                      <a:lnTo>
                        <a:pt x="999" y="872"/>
                      </a:lnTo>
                      <a:lnTo>
                        <a:pt x="988" y="882"/>
                      </a:lnTo>
                      <a:lnTo>
                        <a:pt x="983" y="888"/>
                      </a:lnTo>
                      <a:lnTo>
                        <a:pt x="978" y="888"/>
                      </a:lnTo>
                      <a:lnTo>
                        <a:pt x="972" y="893"/>
                      </a:lnTo>
                      <a:lnTo>
                        <a:pt x="967" y="893"/>
                      </a:lnTo>
                      <a:lnTo>
                        <a:pt x="962" y="898"/>
                      </a:lnTo>
                      <a:lnTo>
                        <a:pt x="951" y="898"/>
                      </a:lnTo>
                      <a:lnTo>
                        <a:pt x="946" y="898"/>
                      </a:lnTo>
                      <a:lnTo>
                        <a:pt x="940" y="903"/>
                      </a:lnTo>
                      <a:lnTo>
                        <a:pt x="946" y="909"/>
                      </a:lnTo>
                      <a:lnTo>
                        <a:pt x="940" y="914"/>
                      </a:lnTo>
                      <a:lnTo>
                        <a:pt x="940" y="919"/>
                      </a:lnTo>
                      <a:lnTo>
                        <a:pt x="946" y="919"/>
                      </a:lnTo>
                      <a:lnTo>
                        <a:pt x="940" y="925"/>
                      </a:lnTo>
                      <a:lnTo>
                        <a:pt x="946" y="930"/>
                      </a:lnTo>
                      <a:lnTo>
                        <a:pt x="919" y="967"/>
                      </a:lnTo>
                      <a:lnTo>
                        <a:pt x="914" y="962"/>
                      </a:lnTo>
                      <a:lnTo>
                        <a:pt x="871" y="1020"/>
                      </a:lnTo>
                      <a:lnTo>
                        <a:pt x="855" y="1026"/>
                      </a:lnTo>
                      <a:lnTo>
                        <a:pt x="845" y="1031"/>
                      </a:lnTo>
                      <a:lnTo>
                        <a:pt x="839" y="1036"/>
                      </a:lnTo>
                      <a:lnTo>
                        <a:pt x="834" y="1047"/>
                      </a:lnTo>
                      <a:lnTo>
                        <a:pt x="829" y="1052"/>
                      </a:lnTo>
                      <a:lnTo>
                        <a:pt x="818" y="1058"/>
                      </a:lnTo>
                      <a:lnTo>
                        <a:pt x="818" y="1068"/>
                      </a:lnTo>
                      <a:lnTo>
                        <a:pt x="813" y="1079"/>
                      </a:lnTo>
                      <a:lnTo>
                        <a:pt x="813" y="1089"/>
                      </a:lnTo>
                      <a:lnTo>
                        <a:pt x="808" y="1095"/>
                      </a:lnTo>
                      <a:lnTo>
                        <a:pt x="792" y="1100"/>
                      </a:lnTo>
                      <a:lnTo>
                        <a:pt x="786" y="1100"/>
                      </a:lnTo>
                      <a:lnTo>
                        <a:pt x="770" y="1116"/>
                      </a:lnTo>
                      <a:lnTo>
                        <a:pt x="760" y="1132"/>
                      </a:lnTo>
                      <a:lnTo>
                        <a:pt x="754" y="1143"/>
                      </a:lnTo>
                      <a:lnTo>
                        <a:pt x="744" y="1148"/>
                      </a:lnTo>
                      <a:lnTo>
                        <a:pt x="707" y="1153"/>
                      </a:lnTo>
                      <a:lnTo>
                        <a:pt x="701" y="1169"/>
                      </a:lnTo>
                      <a:lnTo>
                        <a:pt x="701" y="1174"/>
                      </a:lnTo>
                      <a:lnTo>
                        <a:pt x="696" y="1174"/>
                      </a:lnTo>
                      <a:lnTo>
                        <a:pt x="691" y="1174"/>
                      </a:lnTo>
                      <a:lnTo>
                        <a:pt x="685" y="1174"/>
                      </a:lnTo>
                      <a:lnTo>
                        <a:pt x="664" y="1185"/>
                      </a:lnTo>
                      <a:lnTo>
                        <a:pt x="568" y="1159"/>
                      </a:lnTo>
                      <a:lnTo>
                        <a:pt x="558" y="1212"/>
                      </a:lnTo>
                      <a:lnTo>
                        <a:pt x="531" y="1212"/>
                      </a:lnTo>
                      <a:lnTo>
                        <a:pt x="542" y="1222"/>
                      </a:lnTo>
                      <a:lnTo>
                        <a:pt x="537" y="1233"/>
                      </a:lnTo>
                      <a:lnTo>
                        <a:pt x="537" y="1238"/>
                      </a:lnTo>
                      <a:lnTo>
                        <a:pt x="547" y="1244"/>
                      </a:lnTo>
                      <a:lnTo>
                        <a:pt x="494" y="1254"/>
                      </a:lnTo>
                      <a:lnTo>
                        <a:pt x="505" y="1275"/>
                      </a:lnTo>
                      <a:lnTo>
                        <a:pt x="468" y="1307"/>
                      </a:lnTo>
                      <a:lnTo>
                        <a:pt x="452" y="1281"/>
                      </a:lnTo>
                      <a:lnTo>
                        <a:pt x="441" y="1259"/>
                      </a:lnTo>
                      <a:lnTo>
                        <a:pt x="436" y="1249"/>
                      </a:lnTo>
                      <a:lnTo>
                        <a:pt x="425" y="1238"/>
                      </a:lnTo>
                      <a:lnTo>
                        <a:pt x="404" y="1228"/>
                      </a:lnTo>
                      <a:lnTo>
                        <a:pt x="398" y="1228"/>
                      </a:lnTo>
                      <a:lnTo>
                        <a:pt x="393" y="1217"/>
                      </a:lnTo>
                      <a:lnTo>
                        <a:pt x="377" y="1212"/>
                      </a:lnTo>
                      <a:lnTo>
                        <a:pt x="345" y="1201"/>
                      </a:lnTo>
                      <a:lnTo>
                        <a:pt x="345" y="1185"/>
                      </a:lnTo>
                      <a:lnTo>
                        <a:pt x="351" y="1174"/>
                      </a:lnTo>
                      <a:lnTo>
                        <a:pt x="356" y="1164"/>
                      </a:lnTo>
                      <a:lnTo>
                        <a:pt x="351" y="1159"/>
                      </a:lnTo>
                      <a:lnTo>
                        <a:pt x="340" y="1148"/>
                      </a:lnTo>
                      <a:lnTo>
                        <a:pt x="319" y="1164"/>
                      </a:lnTo>
                      <a:lnTo>
                        <a:pt x="287" y="1137"/>
                      </a:lnTo>
                      <a:lnTo>
                        <a:pt x="276" y="1121"/>
                      </a:lnTo>
                      <a:lnTo>
                        <a:pt x="271" y="1095"/>
                      </a:lnTo>
                      <a:lnTo>
                        <a:pt x="260" y="1089"/>
                      </a:lnTo>
                      <a:lnTo>
                        <a:pt x="260" y="1084"/>
                      </a:lnTo>
                      <a:lnTo>
                        <a:pt x="271" y="1084"/>
                      </a:lnTo>
                      <a:lnTo>
                        <a:pt x="282" y="1084"/>
                      </a:lnTo>
                      <a:lnTo>
                        <a:pt x="276" y="1074"/>
                      </a:lnTo>
                      <a:lnTo>
                        <a:pt x="271" y="1058"/>
                      </a:lnTo>
                      <a:lnTo>
                        <a:pt x="260" y="1042"/>
                      </a:lnTo>
                      <a:lnTo>
                        <a:pt x="260" y="1036"/>
                      </a:lnTo>
                      <a:lnTo>
                        <a:pt x="255" y="1031"/>
                      </a:lnTo>
                      <a:lnTo>
                        <a:pt x="266" y="1015"/>
                      </a:lnTo>
                      <a:lnTo>
                        <a:pt x="271" y="1020"/>
                      </a:lnTo>
                      <a:lnTo>
                        <a:pt x="276" y="1015"/>
                      </a:lnTo>
                      <a:lnTo>
                        <a:pt x="276" y="1010"/>
                      </a:lnTo>
                      <a:lnTo>
                        <a:pt x="276" y="1004"/>
                      </a:lnTo>
                      <a:lnTo>
                        <a:pt x="276" y="994"/>
                      </a:lnTo>
                      <a:lnTo>
                        <a:pt x="282" y="994"/>
                      </a:lnTo>
                      <a:lnTo>
                        <a:pt x="292" y="983"/>
                      </a:lnTo>
                      <a:lnTo>
                        <a:pt x="298" y="967"/>
                      </a:lnTo>
                      <a:lnTo>
                        <a:pt x="298" y="962"/>
                      </a:lnTo>
                      <a:lnTo>
                        <a:pt x="303" y="957"/>
                      </a:lnTo>
                      <a:lnTo>
                        <a:pt x="308" y="951"/>
                      </a:lnTo>
                      <a:lnTo>
                        <a:pt x="319" y="946"/>
                      </a:lnTo>
                      <a:lnTo>
                        <a:pt x="324" y="951"/>
                      </a:lnTo>
                      <a:lnTo>
                        <a:pt x="335" y="957"/>
                      </a:lnTo>
                      <a:lnTo>
                        <a:pt x="340" y="957"/>
                      </a:lnTo>
                      <a:lnTo>
                        <a:pt x="340" y="951"/>
                      </a:lnTo>
                      <a:lnTo>
                        <a:pt x="340" y="946"/>
                      </a:lnTo>
                      <a:lnTo>
                        <a:pt x="345" y="946"/>
                      </a:lnTo>
                      <a:lnTo>
                        <a:pt x="345" y="941"/>
                      </a:lnTo>
                      <a:lnTo>
                        <a:pt x="345" y="935"/>
                      </a:lnTo>
                      <a:lnTo>
                        <a:pt x="340" y="935"/>
                      </a:lnTo>
                      <a:lnTo>
                        <a:pt x="340" y="925"/>
                      </a:lnTo>
                      <a:lnTo>
                        <a:pt x="335" y="925"/>
                      </a:lnTo>
                      <a:lnTo>
                        <a:pt x="335" y="919"/>
                      </a:lnTo>
                      <a:lnTo>
                        <a:pt x="335" y="914"/>
                      </a:lnTo>
                      <a:lnTo>
                        <a:pt x="329" y="914"/>
                      </a:lnTo>
                      <a:lnTo>
                        <a:pt x="329" y="909"/>
                      </a:lnTo>
                      <a:lnTo>
                        <a:pt x="329" y="903"/>
                      </a:lnTo>
                      <a:lnTo>
                        <a:pt x="324" y="898"/>
                      </a:lnTo>
                      <a:lnTo>
                        <a:pt x="319" y="893"/>
                      </a:lnTo>
                      <a:lnTo>
                        <a:pt x="319" y="888"/>
                      </a:lnTo>
                      <a:lnTo>
                        <a:pt x="319" y="882"/>
                      </a:lnTo>
                      <a:lnTo>
                        <a:pt x="319" y="877"/>
                      </a:lnTo>
                      <a:lnTo>
                        <a:pt x="313" y="872"/>
                      </a:lnTo>
                      <a:lnTo>
                        <a:pt x="313" y="866"/>
                      </a:lnTo>
                      <a:lnTo>
                        <a:pt x="308" y="861"/>
                      </a:lnTo>
                      <a:lnTo>
                        <a:pt x="303" y="861"/>
                      </a:lnTo>
                      <a:lnTo>
                        <a:pt x="303" y="856"/>
                      </a:lnTo>
                      <a:lnTo>
                        <a:pt x="303" y="850"/>
                      </a:lnTo>
                      <a:lnTo>
                        <a:pt x="298" y="845"/>
                      </a:lnTo>
                      <a:lnTo>
                        <a:pt x="298" y="840"/>
                      </a:lnTo>
                      <a:lnTo>
                        <a:pt x="292" y="840"/>
                      </a:lnTo>
                      <a:lnTo>
                        <a:pt x="292" y="834"/>
                      </a:lnTo>
                      <a:lnTo>
                        <a:pt x="292" y="829"/>
                      </a:lnTo>
                      <a:lnTo>
                        <a:pt x="298" y="829"/>
                      </a:lnTo>
                      <a:lnTo>
                        <a:pt x="292" y="818"/>
                      </a:lnTo>
                      <a:lnTo>
                        <a:pt x="292" y="813"/>
                      </a:lnTo>
                      <a:lnTo>
                        <a:pt x="287" y="792"/>
                      </a:lnTo>
                      <a:lnTo>
                        <a:pt x="276" y="797"/>
                      </a:lnTo>
                      <a:lnTo>
                        <a:pt x="260" y="803"/>
                      </a:lnTo>
                      <a:lnTo>
                        <a:pt x="255" y="797"/>
                      </a:lnTo>
                      <a:lnTo>
                        <a:pt x="260" y="792"/>
                      </a:lnTo>
                      <a:lnTo>
                        <a:pt x="266" y="787"/>
                      </a:lnTo>
                      <a:lnTo>
                        <a:pt x="260" y="765"/>
                      </a:lnTo>
                      <a:lnTo>
                        <a:pt x="266" y="771"/>
                      </a:lnTo>
                      <a:lnTo>
                        <a:pt x="271" y="765"/>
                      </a:lnTo>
                      <a:lnTo>
                        <a:pt x="287" y="760"/>
                      </a:lnTo>
                      <a:lnTo>
                        <a:pt x="282" y="755"/>
                      </a:lnTo>
                      <a:lnTo>
                        <a:pt x="266" y="733"/>
                      </a:lnTo>
                      <a:lnTo>
                        <a:pt x="260" y="728"/>
                      </a:lnTo>
                      <a:lnTo>
                        <a:pt x="266" y="723"/>
                      </a:lnTo>
                      <a:lnTo>
                        <a:pt x="271" y="723"/>
                      </a:lnTo>
                      <a:lnTo>
                        <a:pt x="271" y="718"/>
                      </a:lnTo>
                      <a:lnTo>
                        <a:pt x="271" y="712"/>
                      </a:lnTo>
                      <a:lnTo>
                        <a:pt x="266" y="707"/>
                      </a:lnTo>
                      <a:lnTo>
                        <a:pt x="255" y="702"/>
                      </a:lnTo>
                      <a:lnTo>
                        <a:pt x="250" y="702"/>
                      </a:lnTo>
                      <a:lnTo>
                        <a:pt x="244" y="707"/>
                      </a:lnTo>
                      <a:lnTo>
                        <a:pt x="244" y="712"/>
                      </a:lnTo>
                      <a:lnTo>
                        <a:pt x="234" y="712"/>
                      </a:lnTo>
                      <a:lnTo>
                        <a:pt x="234" y="707"/>
                      </a:lnTo>
                      <a:lnTo>
                        <a:pt x="228" y="702"/>
                      </a:lnTo>
                      <a:lnTo>
                        <a:pt x="228" y="696"/>
                      </a:lnTo>
                      <a:lnTo>
                        <a:pt x="228" y="686"/>
                      </a:lnTo>
                      <a:lnTo>
                        <a:pt x="228" y="675"/>
                      </a:lnTo>
                      <a:lnTo>
                        <a:pt x="228" y="664"/>
                      </a:lnTo>
                      <a:lnTo>
                        <a:pt x="223" y="664"/>
                      </a:lnTo>
                      <a:lnTo>
                        <a:pt x="218" y="664"/>
                      </a:lnTo>
                      <a:lnTo>
                        <a:pt x="213" y="670"/>
                      </a:lnTo>
                      <a:lnTo>
                        <a:pt x="202" y="675"/>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69" name="Freeform 23"/>
                <p:cNvSpPr>
                  <a:spLocks/>
                </p:cNvSpPr>
                <p:nvPr/>
              </p:nvSpPr>
              <p:spPr bwMode="gray">
                <a:xfrm>
                  <a:off x="5952711" y="1910329"/>
                  <a:ext cx="1481156" cy="977381"/>
                </a:xfrm>
                <a:custGeom>
                  <a:avLst/>
                  <a:gdLst/>
                  <a:ahLst/>
                  <a:cxnLst>
                    <a:cxn ang="0">
                      <a:pos x="111" y="133"/>
                    </a:cxn>
                    <a:cxn ang="0">
                      <a:pos x="175" y="117"/>
                    </a:cxn>
                    <a:cxn ang="0">
                      <a:pos x="233" y="90"/>
                    </a:cxn>
                    <a:cxn ang="0">
                      <a:pos x="270" y="69"/>
                    </a:cxn>
                    <a:cxn ang="0">
                      <a:pos x="281" y="53"/>
                    </a:cxn>
                    <a:cxn ang="0">
                      <a:pos x="318" y="42"/>
                    </a:cxn>
                    <a:cxn ang="0">
                      <a:pos x="356" y="26"/>
                    </a:cxn>
                    <a:cxn ang="0">
                      <a:pos x="393" y="16"/>
                    </a:cxn>
                    <a:cxn ang="0">
                      <a:pos x="446" y="16"/>
                    </a:cxn>
                    <a:cxn ang="0">
                      <a:pos x="510" y="42"/>
                    </a:cxn>
                    <a:cxn ang="0">
                      <a:pos x="568" y="26"/>
                    </a:cxn>
                    <a:cxn ang="0">
                      <a:pos x="584" y="74"/>
                    </a:cxn>
                    <a:cxn ang="0">
                      <a:pos x="589" y="106"/>
                    </a:cxn>
                    <a:cxn ang="0">
                      <a:pos x="616" y="138"/>
                    </a:cxn>
                    <a:cxn ang="0">
                      <a:pos x="616" y="164"/>
                    </a:cxn>
                    <a:cxn ang="0">
                      <a:pos x="611" y="207"/>
                    </a:cxn>
                    <a:cxn ang="0">
                      <a:pos x="616" y="244"/>
                    </a:cxn>
                    <a:cxn ang="0">
                      <a:pos x="658" y="249"/>
                    </a:cxn>
                    <a:cxn ang="0">
                      <a:pos x="722" y="228"/>
                    </a:cxn>
                    <a:cxn ang="0">
                      <a:pos x="727" y="212"/>
                    </a:cxn>
                    <a:cxn ang="0">
                      <a:pos x="749" y="207"/>
                    </a:cxn>
                    <a:cxn ang="0">
                      <a:pos x="765" y="244"/>
                    </a:cxn>
                    <a:cxn ang="0">
                      <a:pos x="770" y="281"/>
                    </a:cxn>
                    <a:cxn ang="0">
                      <a:pos x="781" y="239"/>
                    </a:cxn>
                    <a:cxn ang="0">
                      <a:pos x="839" y="255"/>
                    </a:cxn>
                    <a:cxn ang="0">
                      <a:pos x="887" y="265"/>
                    </a:cxn>
                    <a:cxn ang="0">
                      <a:pos x="908" y="239"/>
                    </a:cxn>
                    <a:cxn ang="0">
                      <a:pos x="892" y="292"/>
                    </a:cxn>
                    <a:cxn ang="0">
                      <a:pos x="871" y="345"/>
                    </a:cxn>
                    <a:cxn ang="0">
                      <a:pos x="913" y="404"/>
                    </a:cxn>
                    <a:cxn ang="0">
                      <a:pos x="935" y="414"/>
                    </a:cxn>
                    <a:cxn ang="0">
                      <a:pos x="919" y="462"/>
                    </a:cxn>
                    <a:cxn ang="0">
                      <a:pos x="929" y="483"/>
                    </a:cxn>
                    <a:cxn ang="0">
                      <a:pos x="956" y="473"/>
                    </a:cxn>
                    <a:cxn ang="0">
                      <a:pos x="967" y="499"/>
                    </a:cxn>
                    <a:cxn ang="0">
                      <a:pos x="951" y="526"/>
                    </a:cxn>
                    <a:cxn ang="0">
                      <a:pos x="892" y="520"/>
                    </a:cxn>
                    <a:cxn ang="0">
                      <a:pos x="797" y="574"/>
                    </a:cxn>
                    <a:cxn ang="0">
                      <a:pos x="738" y="563"/>
                    </a:cxn>
                    <a:cxn ang="0">
                      <a:pos x="642" y="590"/>
                    </a:cxn>
                    <a:cxn ang="0">
                      <a:pos x="605" y="605"/>
                    </a:cxn>
                    <a:cxn ang="0">
                      <a:pos x="557" y="584"/>
                    </a:cxn>
                    <a:cxn ang="0">
                      <a:pos x="547" y="552"/>
                    </a:cxn>
                    <a:cxn ang="0">
                      <a:pos x="526" y="558"/>
                    </a:cxn>
                    <a:cxn ang="0">
                      <a:pos x="504" y="595"/>
                    </a:cxn>
                    <a:cxn ang="0">
                      <a:pos x="462" y="584"/>
                    </a:cxn>
                    <a:cxn ang="0">
                      <a:pos x="430" y="600"/>
                    </a:cxn>
                    <a:cxn ang="0">
                      <a:pos x="414" y="574"/>
                    </a:cxn>
                    <a:cxn ang="0">
                      <a:pos x="382" y="558"/>
                    </a:cxn>
                    <a:cxn ang="0">
                      <a:pos x="350" y="531"/>
                    </a:cxn>
                    <a:cxn ang="0">
                      <a:pos x="313" y="542"/>
                    </a:cxn>
                    <a:cxn ang="0">
                      <a:pos x="276" y="574"/>
                    </a:cxn>
                    <a:cxn ang="0">
                      <a:pos x="255" y="600"/>
                    </a:cxn>
                    <a:cxn ang="0">
                      <a:pos x="228" y="632"/>
                    </a:cxn>
                    <a:cxn ang="0">
                      <a:pos x="164" y="648"/>
                    </a:cxn>
                    <a:cxn ang="0">
                      <a:pos x="85" y="637"/>
                    </a:cxn>
                    <a:cxn ang="0">
                      <a:pos x="5" y="584"/>
                    </a:cxn>
                    <a:cxn ang="0">
                      <a:pos x="15" y="483"/>
                    </a:cxn>
                    <a:cxn ang="0">
                      <a:pos x="21" y="388"/>
                    </a:cxn>
                    <a:cxn ang="0">
                      <a:pos x="10" y="297"/>
                    </a:cxn>
                    <a:cxn ang="0">
                      <a:pos x="26" y="234"/>
                    </a:cxn>
                  </a:cxnLst>
                  <a:rect l="0" t="0" r="r" b="b"/>
                  <a:pathLst>
                    <a:path w="982" h="648">
                      <a:moveTo>
                        <a:pt x="21" y="159"/>
                      </a:moveTo>
                      <a:lnTo>
                        <a:pt x="37" y="154"/>
                      </a:lnTo>
                      <a:lnTo>
                        <a:pt x="53" y="149"/>
                      </a:lnTo>
                      <a:lnTo>
                        <a:pt x="90" y="138"/>
                      </a:lnTo>
                      <a:lnTo>
                        <a:pt x="95" y="143"/>
                      </a:lnTo>
                      <a:lnTo>
                        <a:pt x="100" y="138"/>
                      </a:lnTo>
                      <a:lnTo>
                        <a:pt x="106" y="138"/>
                      </a:lnTo>
                      <a:lnTo>
                        <a:pt x="111" y="133"/>
                      </a:lnTo>
                      <a:lnTo>
                        <a:pt x="127" y="133"/>
                      </a:lnTo>
                      <a:lnTo>
                        <a:pt x="132" y="133"/>
                      </a:lnTo>
                      <a:lnTo>
                        <a:pt x="138" y="133"/>
                      </a:lnTo>
                      <a:lnTo>
                        <a:pt x="138" y="127"/>
                      </a:lnTo>
                      <a:lnTo>
                        <a:pt x="148" y="127"/>
                      </a:lnTo>
                      <a:lnTo>
                        <a:pt x="159" y="122"/>
                      </a:lnTo>
                      <a:lnTo>
                        <a:pt x="164" y="117"/>
                      </a:lnTo>
                      <a:lnTo>
                        <a:pt x="175" y="117"/>
                      </a:lnTo>
                      <a:lnTo>
                        <a:pt x="180" y="117"/>
                      </a:lnTo>
                      <a:lnTo>
                        <a:pt x="191" y="117"/>
                      </a:lnTo>
                      <a:lnTo>
                        <a:pt x="191" y="122"/>
                      </a:lnTo>
                      <a:lnTo>
                        <a:pt x="201" y="117"/>
                      </a:lnTo>
                      <a:lnTo>
                        <a:pt x="207" y="117"/>
                      </a:lnTo>
                      <a:lnTo>
                        <a:pt x="217" y="111"/>
                      </a:lnTo>
                      <a:lnTo>
                        <a:pt x="223" y="95"/>
                      </a:lnTo>
                      <a:lnTo>
                        <a:pt x="233" y="90"/>
                      </a:lnTo>
                      <a:lnTo>
                        <a:pt x="249" y="101"/>
                      </a:lnTo>
                      <a:lnTo>
                        <a:pt x="270" y="95"/>
                      </a:lnTo>
                      <a:lnTo>
                        <a:pt x="265" y="90"/>
                      </a:lnTo>
                      <a:lnTo>
                        <a:pt x="270" y="85"/>
                      </a:lnTo>
                      <a:lnTo>
                        <a:pt x="270" y="79"/>
                      </a:lnTo>
                      <a:lnTo>
                        <a:pt x="281" y="74"/>
                      </a:lnTo>
                      <a:lnTo>
                        <a:pt x="276" y="74"/>
                      </a:lnTo>
                      <a:lnTo>
                        <a:pt x="270" y="69"/>
                      </a:lnTo>
                      <a:lnTo>
                        <a:pt x="270" y="64"/>
                      </a:lnTo>
                      <a:lnTo>
                        <a:pt x="265" y="58"/>
                      </a:lnTo>
                      <a:lnTo>
                        <a:pt x="265" y="53"/>
                      </a:lnTo>
                      <a:lnTo>
                        <a:pt x="265" y="48"/>
                      </a:lnTo>
                      <a:lnTo>
                        <a:pt x="270" y="53"/>
                      </a:lnTo>
                      <a:lnTo>
                        <a:pt x="276" y="48"/>
                      </a:lnTo>
                      <a:lnTo>
                        <a:pt x="281" y="48"/>
                      </a:lnTo>
                      <a:lnTo>
                        <a:pt x="281" y="53"/>
                      </a:lnTo>
                      <a:lnTo>
                        <a:pt x="286" y="48"/>
                      </a:lnTo>
                      <a:lnTo>
                        <a:pt x="297" y="48"/>
                      </a:lnTo>
                      <a:lnTo>
                        <a:pt x="308" y="48"/>
                      </a:lnTo>
                      <a:lnTo>
                        <a:pt x="313" y="42"/>
                      </a:lnTo>
                      <a:lnTo>
                        <a:pt x="313" y="48"/>
                      </a:lnTo>
                      <a:lnTo>
                        <a:pt x="318" y="48"/>
                      </a:lnTo>
                      <a:lnTo>
                        <a:pt x="313" y="48"/>
                      </a:lnTo>
                      <a:lnTo>
                        <a:pt x="318" y="42"/>
                      </a:lnTo>
                      <a:lnTo>
                        <a:pt x="318" y="37"/>
                      </a:lnTo>
                      <a:lnTo>
                        <a:pt x="324" y="32"/>
                      </a:lnTo>
                      <a:lnTo>
                        <a:pt x="324" y="26"/>
                      </a:lnTo>
                      <a:lnTo>
                        <a:pt x="324" y="21"/>
                      </a:lnTo>
                      <a:lnTo>
                        <a:pt x="324" y="16"/>
                      </a:lnTo>
                      <a:lnTo>
                        <a:pt x="329" y="10"/>
                      </a:lnTo>
                      <a:lnTo>
                        <a:pt x="350" y="21"/>
                      </a:lnTo>
                      <a:lnTo>
                        <a:pt x="356" y="26"/>
                      </a:lnTo>
                      <a:lnTo>
                        <a:pt x="356" y="16"/>
                      </a:lnTo>
                      <a:lnTo>
                        <a:pt x="350" y="16"/>
                      </a:lnTo>
                      <a:lnTo>
                        <a:pt x="350" y="0"/>
                      </a:lnTo>
                      <a:lnTo>
                        <a:pt x="356" y="0"/>
                      </a:lnTo>
                      <a:lnTo>
                        <a:pt x="361" y="0"/>
                      </a:lnTo>
                      <a:lnTo>
                        <a:pt x="377" y="10"/>
                      </a:lnTo>
                      <a:lnTo>
                        <a:pt x="382" y="21"/>
                      </a:lnTo>
                      <a:lnTo>
                        <a:pt x="393" y="16"/>
                      </a:lnTo>
                      <a:lnTo>
                        <a:pt x="398" y="10"/>
                      </a:lnTo>
                      <a:lnTo>
                        <a:pt x="398" y="16"/>
                      </a:lnTo>
                      <a:lnTo>
                        <a:pt x="403" y="16"/>
                      </a:lnTo>
                      <a:lnTo>
                        <a:pt x="409" y="16"/>
                      </a:lnTo>
                      <a:lnTo>
                        <a:pt x="419" y="16"/>
                      </a:lnTo>
                      <a:lnTo>
                        <a:pt x="430" y="16"/>
                      </a:lnTo>
                      <a:lnTo>
                        <a:pt x="441" y="16"/>
                      </a:lnTo>
                      <a:lnTo>
                        <a:pt x="446" y="16"/>
                      </a:lnTo>
                      <a:lnTo>
                        <a:pt x="451" y="21"/>
                      </a:lnTo>
                      <a:lnTo>
                        <a:pt x="456" y="21"/>
                      </a:lnTo>
                      <a:lnTo>
                        <a:pt x="467" y="42"/>
                      </a:lnTo>
                      <a:lnTo>
                        <a:pt x="478" y="42"/>
                      </a:lnTo>
                      <a:lnTo>
                        <a:pt x="483" y="48"/>
                      </a:lnTo>
                      <a:lnTo>
                        <a:pt x="494" y="48"/>
                      </a:lnTo>
                      <a:lnTo>
                        <a:pt x="494" y="53"/>
                      </a:lnTo>
                      <a:lnTo>
                        <a:pt x="510" y="42"/>
                      </a:lnTo>
                      <a:lnTo>
                        <a:pt x="515" y="37"/>
                      </a:lnTo>
                      <a:lnTo>
                        <a:pt x="520" y="37"/>
                      </a:lnTo>
                      <a:lnTo>
                        <a:pt x="520" y="32"/>
                      </a:lnTo>
                      <a:lnTo>
                        <a:pt x="526" y="26"/>
                      </a:lnTo>
                      <a:lnTo>
                        <a:pt x="541" y="26"/>
                      </a:lnTo>
                      <a:lnTo>
                        <a:pt x="552" y="21"/>
                      </a:lnTo>
                      <a:lnTo>
                        <a:pt x="563" y="21"/>
                      </a:lnTo>
                      <a:lnTo>
                        <a:pt x="568" y="26"/>
                      </a:lnTo>
                      <a:lnTo>
                        <a:pt x="568" y="32"/>
                      </a:lnTo>
                      <a:lnTo>
                        <a:pt x="573" y="42"/>
                      </a:lnTo>
                      <a:lnTo>
                        <a:pt x="579" y="42"/>
                      </a:lnTo>
                      <a:lnTo>
                        <a:pt x="579" y="53"/>
                      </a:lnTo>
                      <a:lnTo>
                        <a:pt x="589" y="58"/>
                      </a:lnTo>
                      <a:lnTo>
                        <a:pt x="584" y="64"/>
                      </a:lnTo>
                      <a:lnTo>
                        <a:pt x="589" y="74"/>
                      </a:lnTo>
                      <a:lnTo>
                        <a:pt x="584" y="74"/>
                      </a:lnTo>
                      <a:lnTo>
                        <a:pt x="589" y="79"/>
                      </a:lnTo>
                      <a:lnTo>
                        <a:pt x="584" y="79"/>
                      </a:lnTo>
                      <a:lnTo>
                        <a:pt x="589" y="85"/>
                      </a:lnTo>
                      <a:lnTo>
                        <a:pt x="589" y="90"/>
                      </a:lnTo>
                      <a:lnTo>
                        <a:pt x="584" y="101"/>
                      </a:lnTo>
                      <a:lnTo>
                        <a:pt x="589" y="101"/>
                      </a:lnTo>
                      <a:lnTo>
                        <a:pt x="584" y="101"/>
                      </a:lnTo>
                      <a:lnTo>
                        <a:pt x="589" y="106"/>
                      </a:lnTo>
                      <a:lnTo>
                        <a:pt x="595" y="111"/>
                      </a:lnTo>
                      <a:lnTo>
                        <a:pt x="595" y="117"/>
                      </a:lnTo>
                      <a:lnTo>
                        <a:pt x="595" y="122"/>
                      </a:lnTo>
                      <a:lnTo>
                        <a:pt x="600" y="127"/>
                      </a:lnTo>
                      <a:lnTo>
                        <a:pt x="600" y="133"/>
                      </a:lnTo>
                      <a:lnTo>
                        <a:pt x="605" y="138"/>
                      </a:lnTo>
                      <a:lnTo>
                        <a:pt x="616" y="133"/>
                      </a:lnTo>
                      <a:lnTo>
                        <a:pt x="616" y="138"/>
                      </a:lnTo>
                      <a:lnTo>
                        <a:pt x="621" y="138"/>
                      </a:lnTo>
                      <a:lnTo>
                        <a:pt x="621" y="143"/>
                      </a:lnTo>
                      <a:lnTo>
                        <a:pt x="626" y="143"/>
                      </a:lnTo>
                      <a:lnTo>
                        <a:pt x="626" y="154"/>
                      </a:lnTo>
                      <a:lnTo>
                        <a:pt x="621" y="154"/>
                      </a:lnTo>
                      <a:lnTo>
                        <a:pt x="616" y="154"/>
                      </a:lnTo>
                      <a:lnTo>
                        <a:pt x="611" y="164"/>
                      </a:lnTo>
                      <a:lnTo>
                        <a:pt x="616" y="164"/>
                      </a:lnTo>
                      <a:lnTo>
                        <a:pt x="616" y="180"/>
                      </a:lnTo>
                      <a:lnTo>
                        <a:pt x="616" y="186"/>
                      </a:lnTo>
                      <a:lnTo>
                        <a:pt x="621" y="191"/>
                      </a:lnTo>
                      <a:lnTo>
                        <a:pt x="621" y="202"/>
                      </a:lnTo>
                      <a:lnTo>
                        <a:pt x="621" y="207"/>
                      </a:lnTo>
                      <a:lnTo>
                        <a:pt x="621" y="212"/>
                      </a:lnTo>
                      <a:lnTo>
                        <a:pt x="611" y="212"/>
                      </a:lnTo>
                      <a:lnTo>
                        <a:pt x="611" y="207"/>
                      </a:lnTo>
                      <a:lnTo>
                        <a:pt x="595" y="207"/>
                      </a:lnTo>
                      <a:lnTo>
                        <a:pt x="595" y="223"/>
                      </a:lnTo>
                      <a:lnTo>
                        <a:pt x="605" y="223"/>
                      </a:lnTo>
                      <a:lnTo>
                        <a:pt x="605" y="234"/>
                      </a:lnTo>
                      <a:lnTo>
                        <a:pt x="605" y="239"/>
                      </a:lnTo>
                      <a:lnTo>
                        <a:pt x="611" y="239"/>
                      </a:lnTo>
                      <a:lnTo>
                        <a:pt x="611" y="244"/>
                      </a:lnTo>
                      <a:lnTo>
                        <a:pt x="616" y="244"/>
                      </a:lnTo>
                      <a:lnTo>
                        <a:pt x="611" y="249"/>
                      </a:lnTo>
                      <a:lnTo>
                        <a:pt x="621" y="255"/>
                      </a:lnTo>
                      <a:lnTo>
                        <a:pt x="626" y="249"/>
                      </a:lnTo>
                      <a:lnTo>
                        <a:pt x="632" y="244"/>
                      </a:lnTo>
                      <a:lnTo>
                        <a:pt x="632" y="239"/>
                      </a:lnTo>
                      <a:lnTo>
                        <a:pt x="642" y="239"/>
                      </a:lnTo>
                      <a:lnTo>
                        <a:pt x="658" y="239"/>
                      </a:lnTo>
                      <a:lnTo>
                        <a:pt x="658" y="249"/>
                      </a:lnTo>
                      <a:lnTo>
                        <a:pt x="669" y="249"/>
                      </a:lnTo>
                      <a:lnTo>
                        <a:pt x="680" y="249"/>
                      </a:lnTo>
                      <a:lnTo>
                        <a:pt x="685" y="249"/>
                      </a:lnTo>
                      <a:lnTo>
                        <a:pt x="690" y="239"/>
                      </a:lnTo>
                      <a:lnTo>
                        <a:pt x="685" y="234"/>
                      </a:lnTo>
                      <a:lnTo>
                        <a:pt x="685" y="223"/>
                      </a:lnTo>
                      <a:lnTo>
                        <a:pt x="706" y="223"/>
                      </a:lnTo>
                      <a:lnTo>
                        <a:pt x="722" y="228"/>
                      </a:lnTo>
                      <a:lnTo>
                        <a:pt x="722" y="234"/>
                      </a:lnTo>
                      <a:lnTo>
                        <a:pt x="727" y="234"/>
                      </a:lnTo>
                      <a:lnTo>
                        <a:pt x="727" y="239"/>
                      </a:lnTo>
                      <a:lnTo>
                        <a:pt x="738" y="244"/>
                      </a:lnTo>
                      <a:lnTo>
                        <a:pt x="738" y="234"/>
                      </a:lnTo>
                      <a:lnTo>
                        <a:pt x="738" y="228"/>
                      </a:lnTo>
                      <a:lnTo>
                        <a:pt x="722" y="223"/>
                      </a:lnTo>
                      <a:lnTo>
                        <a:pt x="727" y="212"/>
                      </a:lnTo>
                      <a:lnTo>
                        <a:pt x="727" y="207"/>
                      </a:lnTo>
                      <a:lnTo>
                        <a:pt x="722" y="207"/>
                      </a:lnTo>
                      <a:lnTo>
                        <a:pt x="722" y="202"/>
                      </a:lnTo>
                      <a:lnTo>
                        <a:pt x="717" y="202"/>
                      </a:lnTo>
                      <a:lnTo>
                        <a:pt x="717" y="196"/>
                      </a:lnTo>
                      <a:lnTo>
                        <a:pt x="733" y="196"/>
                      </a:lnTo>
                      <a:lnTo>
                        <a:pt x="743" y="202"/>
                      </a:lnTo>
                      <a:lnTo>
                        <a:pt x="749" y="207"/>
                      </a:lnTo>
                      <a:lnTo>
                        <a:pt x="749" y="218"/>
                      </a:lnTo>
                      <a:lnTo>
                        <a:pt x="754" y="218"/>
                      </a:lnTo>
                      <a:lnTo>
                        <a:pt x="749" y="228"/>
                      </a:lnTo>
                      <a:lnTo>
                        <a:pt x="754" y="234"/>
                      </a:lnTo>
                      <a:lnTo>
                        <a:pt x="765" y="239"/>
                      </a:lnTo>
                      <a:lnTo>
                        <a:pt x="775" y="239"/>
                      </a:lnTo>
                      <a:lnTo>
                        <a:pt x="775" y="244"/>
                      </a:lnTo>
                      <a:lnTo>
                        <a:pt x="765" y="244"/>
                      </a:lnTo>
                      <a:lnTo>
                        <a:pt x="759" y="244"/>
                      </a:lnTo>
                      <a:lnTo>
                        <a:pt x="759" y="249"/>
                      </a:lnTo>
                      <a:lnTo>
                        <a:pt x="765" y="249"/>
                      </a:lnTo>
                      <a:lnTo>
                        <a:pt x="765" y="255"/>
                      </a:lnTo>
                      <a:lnTo>
                        <a:pt x="770" y="255"/>
                      </a:lnTo>
                      <a:lnTo>
                        <a:pt x="765" y="265"/>
                      </a:lnTo>
                      <a:lnTo>
                        <a:pt x="759" y="276"/>
                      </a:lnTo>
                      <a:lnTo>
                        <a:pt x="770" y="281"/>
                      </a:lnTo>
                      <a:lnTo>
                        <a:pt x="775" y="287"/>
                      </a:lnTo>
                      <a:lnTo>
                        <a:pt x="781" y="271"/>
                      </a:lnTo>
                      <a:lnTo>
                        <a:pt x="802" y="271"/>
                      </a:lnTo>
                      <a:lnTo>
                        <a:pt x="802" y="260"/>
                      </a:lnTo>
                      <a:lnTo>
                        <a:pt x="797" y="255"/>
                      </a:lnTo>
                      <a:lnTo>
                        <a:pt x="786" y="255"/>
                      </a:lnTo>
                      <a:lnTo>
                        <a:pt x="781" y="255"/>
                      </a:lnTo>
                      <a:lnTo>
                        <a:pt x="781" y="239"/>
                      </a:lnTo>
                      <a:lnTo>
                        <a:pt x="786" y="239"/>
                      </a:lnTo>
                      <a:lnTo>
                        <a:pt x="802" y="239"/>
                      </a:lnTo>
                      <a:lnTo>
                        <a:pt x="812" y="239"/>
                      </a:lnTo>
                      <a:lnTo>
                        <a:pt x="812" y="244"/>
                      </a:lnTo>
                      <a:lnTo>
                        <a:pt x="834" y="244"/>
                      </a:lnTo>
                      <a:lnTo>
                        <a:pt x="834" y="249"/>
                      </a:lnTo>
                      <a:lnTo>
                        <a:pt x="839" y="249"/>
                      </a:lnTo>
                      <a:lnTo>
                        <a:pt x="839" y="255"/>
                      </a:lnTo>
                      <a:lnTo>
                        <a:pt x="844" y="255"/>
                      </a:lnTo>
                      <a:lnTo>
                        <a:pt x="844" y="260"/>
                      </a:lnTo>
                      <a:lnTo>
                        <a:pt x="850" y="265"/>
                      </a:lnTo>
                      <a:lnTo>
                        <a:pt x="871" y="265"/>
                      </a:lnTo>
                      <a:lnTo>
                        <a:pt x="871" y="271"/>
                      </a:lnTo>
                      <a:lnTo>
                        <a:pt x="882" y="265"/>
                      </a:lnTo>
                      <a:lnTo>
                        <a:pt x="882" y="260"/>
                      </a:lnTo>
                      <a:lnTo>
                        <a:pt x="887" y="265"/>
                      </a:lnTo>
                      <a:lnTo>
                        <a:pt x="892" y="265"/>
                      </a:lnTo>
                      <a:lnTo>
                        <a:pt x="897" y="265"/>
                      </a:lnTo>
                      <a:lnTo>
                        <a:pt x="897" y="260"/>
                      </a:lnTo>
                      <a:lnTo>
                        <a:pt x="897" y="255"/>
                      </a:lnTo>
                      <a:lnTo>
                        <a:pt x="903" y="249"/>
                      </a:lnTo>
                      <a:lnTo>
                        <a:pt x="908" y="255"/>
                      </a:lnTo>
                      <a:lnTo>
                        <a:pt x="913" y="244"/>
                      </a:lnTo>
                      <a:lnTo>
                        <a:pt x="908" y="239"/>
                      </a:lnTo>
                      <a:lnTo>
                        <a:pt x="919" y="239"/>
                      </a:lnTo>
                      <a:lnTo>
                        <a:pt x="919" y="244"/>
                      </a:lnTo>
                      <a:lnTo>
                        <a:pt x="924" y="244"/>
                      </a:lnTo>
                      <a:lnTo>
                        <a:pt x="919" y="281"/>
                      </a:lnTo>
                      <a:lnTo>
                        <a:pt x="892" y="281"/>
                      </a:lnTo>
                      <a:lnTo>
                        <a:pt x="887" y="287"/>
                      </a:lnTo>
                      <a:lnTo>
                        <a:pt x="887" y="292"/>
                      </a:lnTo>
                      <a:lnTo>
                        <a:pt x="892" y="292"/>
                      </a:lnTo>
                      <a:lnTo>
                        <a:pt x="887" y="297"/>
                      </a:lnTo>
                      <a:lnTo>
                        <a:pt x="882" y="297"/>
                      </a:lnTo>
                      <a:lnTo>
                        <a:pt x="882" y="303"/>
                      </a:lnTo>
                      <a:lnTo>
                        <a:pt x="876" y="324"/>
                      </a:lnTo>
                      <a:lnTo>
                        <a:pt x="871" y="324"/>
                      </a:lnTo>
                      <a:lnTo>
                        <a:pt x="871" y="329"/>
                      </a:lnTo>
                      <a:lnTo>
                        <a:pt x="876" y="329"/>
                      </a:lnTo>
                      <a:lnTo>
                        <a:pt x="871" y="345"/>
                      </a:lnTo>
                      <a:lnTo>
                        <a:pt x="887" y="350"/>
                      </a:lnTo>
                      <a:lnTo>
                        <a:pt x="892" y="350"/>
                      </a:lnTo>
                      <a:lnTo>
                        <a:pt x="892" y="361"/>
                      </a:lnTo>
                      <a:lnTo>
                        <a:pt x="887" y="361"/>
                      </a:lnTo>
                      <a:lnTo>
                        <a:pt x="897" y="366"/>
                      </a:lnTo>
                      <a:lnTo>
                        <a:pt x="919" y="398"/>
                      </a:lnTo>
                      <a:lnTo>
                        <a:pt x="919" y="404"/>
                      </a:lnTo>
                      <a:lnTo>
                        <a:pt x="913" y="404"/>
                      </a:lnTo>
                      <a:lnTo>
                        <a:pt x="908" y="404"/>
                      </a:lnTo>
                      <a:lnTo>
                        <a:pt x="897" y="398"/>
                      </a:lnTo>
                      <a:lnTo>
                        <a:pt x="897" y="409"/>
                      </a:lnTo>
                      <a:lnTo>
                        <a:pt x="897" y="420"/>
                      </a:lnTo>
                      <a:lnTo>
                        <a:pt x="903" y="435"/>
                      </a:lnTo>
                      <a:lnTo>
                        <a:pt x="908" y="430"/>
                      </a:lnTo>
                      <a:lnTo>
                        <a:pt x="929" y="414"/>
                      </a:lnTo>
                      <a:lnTo>
                        <a:pt x="935" y="414"/>
                      </a:lnTo>
                      <a:lnTo>
                        <a:pt x="945" y="420"/>
                      </a:lnTo>
                      <a:lnTo>
                        <a:pt x="940" y="425"/>
                      </a:lnTo>
                      <a:lnTo>
                        <a:pt x="935" y="430"/>
                      </a:lnTo>
                      <a:lnTo>
                        <a:pt x="929" y="435"/>
                      </a:lnTo>
                      <a:lnTo>
                        <a:pt x="929" y="441"/>
                      </a:lnTo>
                      <a:lnTo>
                        <a:pt x="924" y="451"/>
                      </a:lnTo>
                      <a:lnTo>
                        <a:pt x="919" y="457"/>
                      </a:lnTo>
                      <a:lnTo>
                        <a:pt x="919" y="462"/>
                      </a:lnTo>
                      <a:lnTo>
                        <a:pt x="913" y="467"/>
                      </a:lnTo>
                      <a:lnTo>
                        <a:pt x="919" y="467"/>
                      </a:lnTo>
                      <a:lnTo>
                        <a:pt x="924" y="462"/>
                      </a:lnTo>
                      <a:lnTo>
                        <a:pt x="929" y="462"/>
                      </a:lnTo>
                      <a:lnTo>
                        <a:pt x="935" y="467"/>
                      </a:lnTo>
                      <a:lnTo>
                        <a:pt x="929" y="473"/>
                      </a:lnTo>
                      <a:lnTo>
                        <a:pt x="929" y="478"/>
                      </a:lnTo>
                      <a:lnTo>
                        <a:pt x="929" y="483"/>
                      </a:lnTo>
                      <a:lnTo>
                        <a:pt x="929" y="489"/>
                      </a:lnTo>
                      <a:lnTo>
                        <a:pt x="929" y="494"/>
                      </a:lnTo>
                      <a:lnTo>
                        <a:pt x="935" y="494"/>
                      </a:lnTo>
                      <a:lnTo>
                        <a:pt x="940" y="494"/>
                      </a:lnTo>
                      <a:lnTo>
                        <a:pt x="945" y="494"/>
                      </a:lnTo>
                      <a:lnTo>
                        <a:pt x="951" y="489"/>
                      </a:lnTo>
                      <a:lnTo>
                        <a:pt x="956" y="478"/>
                      </a:lnTo>
                      <a:lnTo>
                        <a:pt x="956" y="473"/>
                      </a:lnTo>
                      <a:lnTo>
                        <a:pt x="967" y="473"/>
                      </a:lnTo>
                      <a:lnTo>
                        <a:pt x="972" y="467"/>
                      </a:lnTo>
                      <a:lnTo>
                        <a:pt x="972" y="473"/>
                      </a:lnTo>
                      <a:lnTo>
                        <a:pt x="977" y="478"/>
                      </a:lnTo>
                      <a:lnTo>
                        <a:pt x="982" y="483"/>
                      </a:lnTo>
                      <a:lnTo>
                        <a:pt x="977" y="483"/>
                      </a:lnTo>
                      <a:lnTo>
                        <a:pt x="977" y="499"/>
                      </a:lnTo>
                      <a:lnTo>
                        <a:pt x="967" y="499"/>
                      </a:lnTo>
                      <a:lnTo>
                        <a:pt x="967" y="520"/>
                      </a:lnTo>
                      <a:lnTo>
                        <a:pt x="961" y="520"/>
                      </a:lnTo>
                      <a:lnTo>
                        <a:pt x="956" y="515"/>
                      </a:lnTo>
                      <a:lnTo>
                        <a:pt x="951" y="515"/>
                      </a:lnTo>
                      <a:lnTo>
                        <a:pt x="945" y="510"/>
                      </a:lnTo>
                      <a:lnTo>
                        <a:pt x="940" y="515"/>
                      </a:lnTo>
                      <a:lnTo>
                        <a:pt x="940" y="520"/>
                      </a:lnTo>
                      <a:lnTo>
                        <a:pt x="951" y="526"/>
                      </a:lnTo>
                      <a:lnTo>
                        <a:pt x="967" y="526"/>
                      </a:lnTo>
                      <a:lnTo>
                        <a:pt x="967" y="531"/>
                      </a:lnTo>
                      <a:lnTo>
                        <a:pt x="924" y="536"/>
                      </a:lnTo>
                      <a:lnTo>
                        <a:pt x="919" y="526"/>
                      </a:lnTo>
                      <a:lnTo>
                        <a:pt x="908" y="526"/>
                      </a:lnTo>
                      <a:lnTo>
                        <a:pt x="903" y="520"/>
                      </a:lnTo>
                      <a:lnTo>
                        <a:pt x="897" y="520"/>
                      </a:lnTo>
                      <a:lnTo>
                        <a:pt x="892" y="520"/>
                      </a:lnTo>
                      <a:lnTo>
                        <a:pt x="882" y="515"/>
                      </a:lnTo>
                      <a:lnTo>
                        <a:pt x="871" y="515"/>
                      </a:lnTo>
                      <a:lnTo>
                        <a:pt x="860" y="510"/>
                      </a:lnTo>
                      <a:lnTo>
                        <a:pt x="839" y="526"/>
                      </a:lnTo>
                      <a:lnTo>
                        <a:pt x="834" y="542"/>
                      </a:lnTo>
                      <a:lnTo>
                        <a:pt x="812" y="590"/>
                      </a:lnTo>
                      <a:lnTo>
                        <a:pt x="802" y="579"/>
                      </a:lnTo>
                      <a:lnTo>
                        <a:pt x="797" y="574"/>
                      </a:lnTo>
                      <a:lnTo>
                        <a:pt x="797" y="568"/>
                      </a:lnTo>
                      <a:lnTo>
                        <a:pt x="791" y="563"/>
                      </a:lnTo>
                      <a:lnTo>
                        <a:pt x="781" y="568"/>
                      </a:lnTo>
                      <a:lnTo>
                        <a:pt x="775" y="574"/>
                      </a:lnTo>
                      <a:lnTo>
                        <a:pt x="759" y="574"/>
                      </a:lnTo>
                      <a:lnTo>
                        <a:pt x="754" y="574"/>
                      </a:lnTo>
                      <a:lnTo>
                        <a:pt x="749" y="568"/>
                      </a:lnTo>
                      <a:lnTo>
                        <a:pt x="738" y="563"/>
                      </a:lnTo>
                      <a:lnTo>
                        <a:pt x="727" y="574"/>
                      </a:lnTo>
                      <a:lnTo>
                        <a:pt x="722" y="574"/>
                      </a:lnTo>
                      <a:lnTo>
                        <a:pt x="669" y="536"/>
                      </a:lnTo>
                      <a:lnTo>
                        <a:pt x="653" y="547"/>
                      </a:lnTo>
                      <a:lnTo>
                        <a:pt x="648" y="558"/>
                      </a:lnTo>
                      <a:lnTo>
                        <a:pt x="642" y="574"/>
                      </a:lnTo>
                      <a:lnTo>
                        <a:pt x="642" y="579"/>
                      </a:lnTo>
                      <a:lnTo>
                        <a:pt x="642" y="590"/>
                      </a:lnTo>
                      <a:lnTo>
                        <a:pt x="637" y="590"/>
                      </a:lnTo>
                      <a:lnTo>
                        <a:pt x="632" y="595"/>
                      </a:lnTo>
                      <a:lnTo>
                        <a:pt x="632" y="600"/>
                      </a:lnTo>
                      <a:lnTo>
                        <a:pt x="626" y="605"/>
                      </a:lnTo>
                      <a:lnTo>
                        <a:pt x="616" y="605"/>
                      </a:lnTo>
                      <a:lnTo>
                        <a:pt x="616" y="611"/>
                      </a:lnTo>
                      <a:lnTo>
                        <a:pt x="611" y="616"/>
                      </a:lnTo>
                      <a:lnTo>
                        <a:pt x="605" y="605"/>
                      </a:lnTo>
                      <a:lnTo>
                        <a:pt x="600" y="600"/>
                      </a:lnTo>
                      <a:lnTo>
                        <a:pt x="595" y="600"/>
                      </a:lnTo>
                      <a:lnTo>
                        <a:pt x="589" y="600"/>
                      </a:lnTo>
                      <a:lnTo>
                        <a:pt x="579" y="605"/>
                      </a:lnTo>
                      <a:lnTo>
                        <a:pt x="573" y="595"/>
                      </a:lnTo>
                      <a:lnTo>
                        <a:pt x="563" y="595"/>
                      </a:lnTo>
                      <a:lnTo>
                        <a:pt x="563" y="584"/>
                      </a:lnTo>
                      <a:lnTo>
                        <a:pt x="557" y="584"/>
                      </a:lnTo>
                      <a:lnTo>
                        <a:pt x="552" y="584"/>
                      </a:lnTo>
                      <a:lnTo>
                        <a:pt x="547" y="579"/>
                      </a:lnTo>
                      <a:lnTo>
                        <a:pt x="547" y="574"/>
                      </a:lnTo>
                      <a:lnTo>
                        <a:pt x="547" y="568"/>
                      </a:lnTo>
                      <a:lnTo>
                        <a:pt x="552" y="568"/>
                      </a:lnTo>
                      <a:lnTo>
                        <a:pt x="552" y="563"/>
                      </a:lnTo>
                      <a:lnTo>
                        <a:pt x="552" y="558"/>
                      </a:lnTo>
                      <a:lnTo>
                        <a:pt x="547" y="552"/>
                      </a:lnTo>
                      <a:lnTo>
                        <a:pt x="547" y="547"/>
                      </a:lnTo>
                      <a:lnTo>
                        <a:pt x="541" y="547"/>
                      </a:lnTo>
                      <a:lnTo>
                        <a:pt x="536" y="542"/>
                      </a:lnTo>
                      <a:lnTo>
                        <a:pt x="531" y="542"/>
                      </a:lnTo>
                      <a:lnTo>
                        <a:pt x="536" y="547"/>
                      </a:lnTo>
                      <a:lnTo>
                        <a:pt x="536" y="552"/>
                      </a:lnTo>
                      <a:lnTo>
                        <a:pt x="531" y="552"/>
                      </a:lnTo>
                      <a:lnTo>
                        <a:pt x="526" y="558"/>
                      </a:lnTo>
                      <a:lnTo>
                        <a:pt x="515" y="563"/>
                      </a:lnTo>
                      <a:lnTo>
                        <a:pt x="515" y="568"/>
                      </a:lnTo>
                      <a:lnTo>
                        <a:pt x="504" y="579"/>
                      </a:lnTo>
                      <a:lnTo>
                        <a:pt x="515" y="584"/>
                      </a:lnTo>
                      <a:lnTo>
                        <a:pt x="510" y="590"/>
                      </a:lnTo>
                      <a:lnTo>
                        <a:pt x="504" y="590"/>
                      </a:lnTo>
                      <a:lnTo>
                        <a:pt x="510" y="595"/>
                      </a:lnTo>
                      <a:lnTo>
                        <a:pt x="504" y="595"/>
                      </a:lnTo>
                      <a:lnTo>
                        <a:pt x="499" y="590"/>
                      </a:lnTo>
                      <a:lnTo>
                        <a:pt x="499" y="584"/>
                      </a:lnTo>
                      <a:lnTo>
                        <a:pt x="494" y="579"/>
                      </a:lnTo>
                      <a:lnTo>
                        <a:pt x="488" y="579"/>
                      </a:lnTo>
                      <a:lnTo>
                        <a:pt x="483" y="579"/>
                      </a:lnTo>
                      <a:lnTo>
                        <a:pt x="478" y="579"/>
                      </a:lnTo>
                      <a:lnTo>
                        <a:pt x="472" y="584"/>
                      </a:lnTo>
                      <a:lnTo>
                        <a:pt x="462" y="584"/>
                      </a:lnTo>
                      <a:lnTo>
                        <a:pt x="462" y="590"/>
                      </a:lnTo>
                      <a:lnTo>
                        <a:pt x="462" y="595"/>
                      </a:lnTo>
                      <a:lnTo>
                        <a:pt x="456" y="595"/>
                      </a:lnTo>
                      <a:lnTo>
                        <a:pt x="451" y="595"/>
                      </a:lnTo>
                      <a:lnTo>
                        <a:pt x="446" y="600"/>
                      </a:lnTo>
                      <a:lnTo>
                        <a:pt x="441" y="605"/>
                      </a:lnTo>
                      <a:lnTo>
                        <a:pt x="435" y="595"/>
                      </a:lnTo>
                      <a:lnTo>
                        <a:pt x="430" y="600"/>
                      </a:lnTo>
                      <a:lnTo>
                        <a:pt x="425" y="600"/>
                      </a:lnTo>
                      <a:lnTo>
                        <a:pt x="419" y="600"/>
                      </a:lnTo>
                      <a:lnTo>
                        <a:pt x="419" y="605"/>
                      </a:lnTo>
                      <a:lnTo>
                        <a:pt x="409" y="595"/>
                      </a:lnTo>
                      <a:lnTo>
                        <a:pt x="409" y="590"/>
                      </a:lnTo>
                      <a:lnTo>
                        <a:pt x="414" y="584"/>
                      </a:lnTo>
                      <a:lnTo>
                        <a:pt x="409" y="579"/>
                      </a:lnTo>
                      <a:lnTo>
                        <a:pt x="414" y="574"/>
                      </a:lnTo>
                      <a:lnTo>
                        <a:pt x="409" y="568"/>
                      </a:lnTo>
                      <a:lnTo>
                        <a:pt x="409" y="558"/>
                      </a:lnTo>
                      <a:lnTo>
                        <a:pt x="403" y="558"/>
                      </a:lnTo>
                      <a:lnTo>
                        <a:pt x="393" y="558"/>
                      </a:lnTo>
                      <a:lnTo>
                        <a:pt x="393" y="563"/>
                      </a:lnTo>
                      <a:lnTo>
                        <a:pt x="387" y="563"/>
                      </a:lnTo>
                      <a:lnTo>
                        <a:pt x="387" y="558"/>
                      </a:lnTo>
                      <a:lnTo>
                        <a:pt x="382" y="558"/>
                      </a:lnTo>
                      <a:lnTo>
                        <a:pt x="377" y="558"/>
                      </a:lnTo>
                      <a:lnTo>
                        <a:pt x="377" y="563"/>
                      </a:lnTo>
                      <a:lnTo>
                        <a:pt x="371" y="568"/>
                      </a:lnTo>
                      <a:lnTo>
                        <a:pt x="366" y="563"/>
                      </a:lnTo>
                      <a:lnTo>
                        <a:pt x="350" y="542"/>
                      </a:lnTo>
                      <a:lnTo>
                        <a:pt x="356" y="542"/>
                      </a:lnTo>
                      <a:lnTo>
                        <a:pt x="350" y="536"/>
                      </a:lnTo>
                      <a:lnTo>
                        <a:pt x="350" y="531"/>
                      </a:lnTo>
                      <a:lnTo>
                        <a:pt x="345" y="526"/>
                      </a:lnTo>
                      <a:lnTo>
                        <a:pt x="340" y="526"/>
                      </a:lnTo>
                      <a:lnTo>
                        <a:pt x="334" y="531"/>
                      </a:lnTo>
                      <a:lnTo>
                        <a:pt x="329" y="531"/>
                      </a:lnTo>
                      <a:lnTo>
                        <a:pt x="324" y="531"/>
                      </a:lnTo>
                      <a:lnTo>
                        <a:pt x="318" y="531"/>
                      </a:lnTo>
                      <a:lnTo>
                        <a:pt x="318" y="542"/>
                      </a:lnTo>
                      <a:lnTo>
                        <a:pt x="313" y="542"/>
                      </a:lnTo>
                      <a:lnTo>
                        <a:pt x="308" y="536"/>
                      </a:lnTo>
                      <a:lnTo>
                        <a:pt x="302" y="547"/>
                      </a:lnTo>
                      <a:lnTo>
                        <a:pt x="297" y="552"/>
                      </a:lnTo>
                      <a:lnTo>
                        <a:pt x="297" y="558"/>
                      </a:lnTo>
                      <a:lnTo>
                        <a:pt x="292" y="558"/>
                      </a:lnTo>
                      <a:lnTo>
                        <a:pt x="292" y="568"/>
                      </a:lnTo>
                      <a:lnTo>
                        <a:pt x="281" y="568"/>
                      </a:lnTo>
                      <a:lnTo>
                        <a:pt x="276" y="574"/>
                      </a:lnTo>
                      <a:lnTo>
                        <a:pt x="270" y="574"/>
                      </a:lnTo>
                      <a:lnTo>
                        <a:pt x="270" y="579"/>
                      </a:lnTo>
                      <a:lnTo>
                        <a:pt x="265" y="579"/>
                      </a:lnTo>
                      <a:lnTo>
                        <a:pt x="249" y="579"/>
                      </a:lnTo>
                      <a:lnTo>
                        <a:pt x="249" y="584"/>
                      </a:lnTo>
                      <a:lnTo>
                        <a:pt x="249" y="595"/>
                      </a:lnTo>
                      <a:lnTo>
                        <a:pt x="255" y="595"/>
                      </a:lnTo>
                      <a:lnTo>
                        <a:pt x="255" y="600"/>
                      </a:lnTo>
                      <a:lnTo>
                        <a:pt x="249" y="611"/>
                      </a:lnTo>
                      <a:lnTo>
                        <a:pt x="249" y="616"/>
                      </a:lnTo>
                      <a:lnTo>
                        <a:pt x="249" y="621"/>
                      </a:lnTo>
                      <a:lnTo>
                        <a:pt x="239" y="616"/>
                      </a:lnTo>
                      <a:lnTo>
                        <a:pt x="239" y="621"/>
                      </a:lnTo>
                      <a:lnTo>
                        <a:pt x="239" y="627"/>
                      </a:lnTo>
                      <a:lnTo>
                        <a:pt x="233" y="637"/>
                      </a:lnTo>
                      <a:lnTo>
                        <a:pt x="228" y="632"/>
                      </a:lnTo>
                      <a:lnTo>
                        <a:pt x="223" y="621"/>
                      </a:lnTo>
                      <a:lnTo>
                        <a:pt x="212" y="616"/>
                      </a:lnTo>
                      <a:lnTo>
                        <a:pt x="207" y="616"/>
                      </a:lnTo>
                      <a:lnTo>
                        <a:pt x="201" y="611"/>
                      </a:lnTo>
                      <a:lnTo>
                        <a:pt x="196" y="605"/>
                      </a:lnTo>
                      <a:lnTo>
                        <a:pt x="185" y="605"/>
                      </a:lnTo>
                      <a:lnTo>
                        <a:pt x="164" y="605"/>
                      </a:lnTo>
                      <a:lnTo>
                        <a:pt x="164" y="648"/>
                      </a:lnTo>
                      <a:lnTo>
                        <a:pt x="143" y="637"/>
                      </a:lnTo>
                      <a:lnTo>
                        <a:pt x="138" y="643"/>
                      </a:lnTo>
                      <a:lnTo>
                        <a:pt x="132" y="643"/>
                      </a:lnTo>
                      <a:lnTo>
                        <a:pt x="127" y="643"/>
                      </a:lnTo>
                      <a:lnTo>
                        <a:pt x="116" y="643"/>
                      </a:lnTo>
                      <a:lnTo>
                        <a:pt x="106" y="637"/>
                      </a:lnTo>
                      <a:lnTo>
                        <a:pt x="100" y="637"/>
                      </a:lnTo>
                      <a:lnTo>
                        <a:pt x="85" y="637"/>
                      </a:lnTo>
                      <a:lnTo>
                        <a:pt x="74" y="637"/>
                      </a:lnTo>
                      <a:lnTo>
                        <a:pt x="74" y="616"/>
                      </a:lnTo>
                      <a:lnTo>
                        <a:pt x="63" y="616"/>
                      </a:lnTo>
                      <a:lnTo>
                        <a:pt x="53" y="616"/>
                      </a:lnTo>
                      <a:lnTo>
                        <a:pt x="31" y="627"/>
                      </a:lnTo>
                      <a:lnTo>
                        <a:pt x="15" y="600"/>
                      </a:lnTo>
                      <a:lnTo>
                        <a:pt x="5" y="600"/>
                      </a:lnTo>
                      <a:lnTo>
                        <a:pt x="5" y="584"/>
                      </a:lnTo>
                      <a:lnTo>
                        <a:pt x="10" y="536"/>
                      </a:lnTo>
                      <a:lnTo>
                        <a:pt x="21" y="536"/>
                      </a:lnTo>
                      <a:lnTo>
                        <a:pt x="21" y="510"/>
                      </a:lnTo>
                      <a:lnTo>
                        <a:pt x="42" y="510"/>
                      </a:lnTo>
                      <a:lnTo>
                        <a:pt x="47" y="499"/>
                      </a:lnTo>
                      <a:lnTo>
                        <a:pt x="31" y="494"/>
                      </a:lnTo>
                      <a:lnTo>
                        <a:pt x="15" y="494"/>
                      </a:lnTo>
                      <a:lnTo>
                        <a:pt x="15" y="483"/>
                      </a:lnTo>
                      <a:lnTo>
                        <a:pt x="15" y="478"/>
                      </a:lnTo>
                      <a:lnTo>
                        <a:pt x="31" y="467"/>
                      </a:lnTo>
                      <a:lnTo>
                        <a:pt x="58" y="473"/>
                      </a:lnTo>
                      <a:lnTo>
                        <a:pt x="53" y="462"/>
                      </a:lnTo>
                      <a:lnTo>
                        <a:pt x="37" y="451"/>
                      </a:lnTo>
                      <a:lnTo>
                        <a:pt x="37" y="441"/>
                      </a:lnTo>
                      <a:lnTo>
                        <a:pt x="37" y="388"/>
                      </a:lnTo>
                      <a:lnTo>
                        <a:pt x="21" y="388"/>
                      </a:lnTo>
                      <a:lnTo>
                        <a:pt x="21" y="366"/>
                      </a:lnTo>
                      <a:lnTo>
                        <a:pt x="26" y="356"/>
                      </a:lnTo>
                      <a:lnTo>
                        <a:pt x="31" y="356"/>
                      </a:lnTo>
                      <a:lnTo>
                        <a:pt x="31" y="329"/>
                      </a:lnTo>
                      <a:lnTo>
                        <a:pt x="15" y="329"/>
                      </a:lnTo>
                      <a:lnTo>
                        <a:pt x="15" y="319"/>
                      </a:lnTo>
                      <a:lnTo>
                        <a:pt x="15" y="303"/>
                      </a:lnTo>
                      <a:lnTo>
                        <a:pt x="10" y="297"/>
                      </a:lnTo>
                      <a:lnTo>
                        <a:pt x="0" y="292"/>
                      </a:lnTo>
                      <a:lnTo>
                        <a:pt x="26" y="276"/>
                      </a:lnTo>
                      <a:lnTo>
                        <a:pt x="42" y="271"/>
                      </a:lnTo>
                      <a:lnTo>
                        <a:pt x="47" y="271"/>
                      </a:lnTo>
                      <a:lnTo>
                        <a:pt x="42" y="255"/>
                      </a:lnTo>
                      <a:lnTo>
                        <a:pt x="31" y="255"/>
                      </a:lnTo>
                      <a:lnTo>
                        <a:pt x="15" y="239"/>
                      </a:lnTo>
                      <a:lnTo>
                        <a:pt x="26" y="234"/>
                      </a:lnTo>
                      <a:lnTo>
                        <a:pt x="31" y="228"/>
                      </a:lnTo>
                      <a:lnTo>
                        <a:pt x="26" y="218"/>
                      </a:lnTo>
                      <a:lnTo>
                        <a:pt x="21" y="196"/>
                      </a:lnTo>
                      <a:lnTo>
                        <a:pt x="26" y="191"/>
                      </a:lnTo>
                      <a:lnTo>
                        <a:pt x="21" y="175"/>
                      </a:lnTo>
                      <a:lnTo>
                        <a:pt x="21" y="159"/>
                      </a:lnTo>
                      <a:close/>
                    </a:path>
                  </a:pathLst>
                </a:custGeom>
                <a:solidFill>
                  <a:srgbClr val="FFFFFF"/>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sp>
              <p:nvSpPr>
                <p:cNvPr id="70" name="Freeform 24"/>
                <p:cNvSpPr>
                  <a:spLocks/>
                </p:cNvSpPr>
                <p:nvPr/>
              </p:nvSpPr>
              <p:spPr bwMode="gray">
                <a:xfrm>
                  <a:off x="5919528" y="4762533"/>
                  <a:ext cx="1105588" cy="1644052"/>
                </a:xfrm>
                <a:custGeom>
                  <a:avLst/>
                  <a:gdLst/>
                  <a:ahLst/>
                  <a:cxnLst>
                    <a:cxn ang="0">
                      <a:pos x="733" y="744"/>
                    </a:cxn>
                    <a:cxn ang="0">
                      <a:pos x="712" y="755"/>
                    </a:cxn>
                    <a:cxn ang="0">
                      <a:pos x="696" y="787"/>
                    </a:cxn>
                    <a:cxn ang="0">
                      <a:pos x="670" y="776"/>
                    </a:cxn>
                    <a:cxn ang="0">
                      <a:pos x="643" y="792"/>
                    </a:cxn>
                    <a:cxn ang="0">
                      <a:pos x="627" y="819"/>
                    </a:cxn>
                    <a:cxn ang="0">
                      <a:pos x="601" y="840"/>
                    </a:cxn>
                    <a:cxn ang="0">
                      <a:pos x="579" y="856"/>
                    </a:cxn>
                    <a:cxn ang="0">
                      <a:pos x="542" y="872"/>
                    </a:cxn>
                    <a:cxn ang="0">
                      <a:pos x="505" y="898"/>
                    </a:cxn>
                    <a:cxn ang="0">
                      <a:pos x="505" y="909"/>
                    </a:cxn>
                    <a:cxn ang="0">
                      <a:pos x="473" y="914"/>
                    </a:cxn>
                    <a:cxn ang="0">
                      <a:pos x="452" y="930"/>
                    </a:cxn>
                    <a:cxn ang="0">
                      <a:pos x="452" y="957"/>
                    </a:cxn>
                    <a:cxn ang="0">
                      <a:pos x="415" y="989"/>
                    </a:cxn>
                    <a:cxn ang="0">
                      <a:pos x="409" y="1015"/>
                    </a:cxn>
                    <a:cxn ang="0">
                      <a:pos x="399" y="1005"/>
                    </a:cxn>
                    <a:cxn ang="0">
                      <a:pos x="383" y="999"/>
                    </a:cxn>
                    <a:cxn ang="0">
                      <a:pos x="388" y="1020"/>
                    </a:cxn>
                    <a:cxn ang="0">
                      <a:pos x="388" y="1047"/>
                    </a:cxn>
                    <a:cxn ang="0">
                      <a:pos x="404" y="1074"/>
                    </a:cxn>
                    <a:cxn ang="0">
                      <a:pos x="404" y="1084"/>
                    </a:cxn>
                    <a:cxn ang="0">
                      <a:pos x="372" y="1084"/>
                    </a:cxn>
                    <a:cxn ang="0">
                      <a:pos x="330" y="1063"/>
                    </a:cxn>
                    <a:cxn ang="0">
                      <a:pos x="298" y="1042"/>
                    </a:cxn>
                    <a:cxn ang="0">
                      <a:pos x="308" y="1026"/>
                    </a:cxn>
                    <a:cxn ang="0">
                      <a:pos x="308" y="999"/>
                    </a:cxn>
                    <a:cxn ang="0">
                      <a:pos x="314" y="989"/>
                    </a:cxn>
                    <a:cxn ang="0">
                      <a:pos x="298" y="983"/>
                    </a:cxn>
                    <a:cxn ang="0">
                      <a:pos x="239" y="973"/>
                    </a:cxn>
                    <a:cxn ang="0">
                      <a:pos x="0" y="819"/>
                    </a:cxn>
                    <a:cxn ang="0">
                      <a:pos x="277" y="569"/>
                    </a:cxn>
                    <a:cxn ang="0">
                      <a:pos x="266" y="558"/>
                    </a:cxn>
                    <a:cxn ang="0">
                      <a:pos x="261" y="542"/>
                    </a:cxn>
                    <a:cxn ang="0">
                      <a:pos x="250" y="537"/>
                    </a:cxn>
                    <a:cxn ang="0">
                      <a:pos x="255" y="526"/>
                    </a:cxn>
                    <a:cxn ang="0">
                      <a:pos x="277" y="457"/>
                    </a:cxn>
                    <a:cxn ang="0">
                      <a:pos x="282" y="431"/>
                    </a:cxn>
                    <a:cxn ang="0">
                      <a:pos x="298" y="399"/>
                    </a:cxn>
                    <a:cxn ang="0">
                      <a:pos x="255" y="362"/>
                    </a:cxn>
                    <a:cxn ang="0">
                      <a:pos x="213" y="335"/>
                    </a:cxn>
                    <a:cxn ang="0">
                      <a:pos x="218" y="202"/>
                    </a:cxn>
                    <a:cxn ang="0">
                      <a:pos x="176" y="144"/>
                    </a:cxn>
                    <a:cxn ang="0">
                      <a:pos x="186" y="107"/>
                    </a:cxn>
                    <a:cxn ang="0">
                      <a:pos x="192" y="69"/>
                    </a:cxn>
                    <a:cxn ang="0">
                      <a:pos x="192" y="32"/>
                    </a:cxn>
                    <a:cxn ang="0">
                      <a:pos x="176" y="6"/>
                    </a:cxn>
                    <a:cxn ang="0">
                      <a:pos x="505" y="154"/>
                    </a:cxn>
                    <a:cxn ang="0">
                      <a:pos x="542" y="409"/>
                    </a:cxn>
                    <a:cxn ang="0">
                      <a:pos x="505" y="510"/>
                    </a:cxn>
                    <a:cxn ang="0">
                      <a:pos x="532" y="548"/>
                    </a:cxn>
                    <a:cxn ang="0">
                      <a:pos x="558" y="553"/>
                    </a:cxn>
                    <a:cxn ang="0">
                      <a:pos x="579" y="558"/>
                    </a:cxn>
                    <a:cxn ang="0">
                      <a:pos x="606" y="579"/>
                    </a:cxn>
                    <a:cxn ang="0">
                      <a:pos x="622" y="601"/>
                    </a:cxn>
                    <a:cxn ang="0">
                      <a:pos x="627" y="633"/>
                    </a:cxn>
                    <a:cxn ang="0">
                      <a:pos x="643" y="659"/>
                    </a:cxn>
                    <a:cxn ang="0">
                      <a:pos x="675" y="680"/>
                    </a:cxn>
                    <a:cxn ang="0">
                      <a:pos x="712" y="707"/>
                    </a:cxn>
                  </a:cxnLst>
                  <a:rect l="0" t="0" r="r" b="b"/>
                  <a:pathLst>
                    <a:path w="733" h="1090">
                      <a:moveTo>
                        <a:pt x="723" y="728"/>
                      </a:moveTo>
                      <a:lnTo>
                        <a:pt x="723" y="734"/>
                      </a:lnTo>
                      <a:lnTo>
                        <a:pt x="728" y="739"/>
                      </a:lnTo>
                      <a:lnTo>
                        <a:pt x="728" y="744"/>
                      </a:lnTo>
                      <a:lnTo>
                        <a:pt x="733" y="739"/>
                      </a:lnTo>
                      <a:lnTo>
                        <a:pt x="733" y="744"/>
                      </a:lnTo>
                      <a:lnTo>
                        <a:pt x="728" y="750"/>
                      </a:lnTo>
                      <a:lnTo>
                        <a:pt x="723" y="750"/>
                      </a:lnTo>
                      <a:lnTo>
                        <a:pt x="723" y="755"/>
                      </a:lnTo>
                      <a:lnTo>
                        <a:pt x="718" y="755"/>
                      </a:lnTo>
                      <a:lnTo>
                        <a:pt x="718" y="750"/>
                      </a:lnTo>
                      <a:lnTo>
                        <a:pt x="712" y="755"/>
                      </a:lnTo>
                      <a:lnTo>
                        <a:pt x="707" y="755"/>
                      </a:lnTo>
                      <a:lnTo>
                        <a:pt x="707" y="760"/>
                      </a:lnTo>
                      <a:lnTo>
                        <a:pt x="702" y="765"/>
                      </a:lnTo>
                      <a:lnTo>
                        <a:pt x="696" y="771"/>
                      </a:lnTo>
                      <a:lnTo>
                        <a:pt x="696" y="776"/>
                      </a:lnTo>
                      <a:lnTo>
                        <a:pt x="696" y="787"/>
                      </a:lnTo>
                      <a:lnTo>
                        <a:pt x="691" y="787"/>
                      </a:lnTo>
                      <a:lnTo>
                        <a:pt x="686" y="792"/>
                      </a:lnTo>
                      <a:lnTo>
                        <a:pt x="680" y="787"/>
                      </a:lnTo>
                      <a:lnTo>
                        <a:pt x="680" y="781"/>
                      </a:lnTo>
                      <a:lnTo>
                        <a:pt x="675" y="776"/>
                      </a:lnTo>
                      <a:lnTo>
                        <a:pt x="670" y="776"/>
                      </a:lnTo>
                      <a:lnTo>
                        <a:pt x="664" y="776"/>
                      </a:lnTo>
                      <a:lnTo>
                        <a:pt x="659" y="781"/>
                      </a:lnTo>
                      <a:lnTo>
                        <a:pt x="654" y="781"/>
                      </a:lnTo>
                      <a:lnTo>
                        <a:pt x="648" y="781"/>
                      </a:lnTo>
                      <a:lnTo>
                        <a:pt x="643" y="787"/>
                      </a:lnTo>
                      <a:lnTo>
                        <a:pt x="643" y="792"/>
                      </a:lnTo>
                      <a:lnTo>
                        <a:pt x="643" y="797"/>
                      </a:lnTo>
                      <a:lnTo>
                        <a:pt x="643" y="803"/>
                      </a:lnTo>
                      <a:lnTo>
                        <a:pt x="638" y="803"/>
                      </a:lnTo>
                      <a:lnTo>
                        <a:pt x="633" y="808"/>
                      </a:lnTo>
                      <a:lnTo>
                        <a:pt x="627" y="813"/>
                      </a:lnTo>
                      <a:lnTo>
                        <a:pt x="627" y="819"/>
                      </a:lnTo>
                      <a:lnTo>
                        <a:pt x="622" y="829"/>
                      </a:lnTo>
                      <a:lnTo>
                        <a:pt x="617" y="829"/>
                      </a:lnTo>
                      <a:lnTo>
                        <a:pt x="611" y="835"/>
                      </a:lnTo>
                      <a:lnTo>
                        <a:pt x="606" y="835"/>
                      </a:lnTo>
                      <a:lnTo>
                        <a:pt x="606" y="840"/>
                      </a:lnTo>
                      <a:lnTo>
                        <a:pt x="601" y="840"/>
                      </a:lnTo>
                      <a:lnTo>
                        <a:pt x="601" y="835"/>
                      </a:lnTo>
                      <a:lnTo>
                        <a:pt x="595" y="840"/>
                      </a:lnTo>
                      <a:lnTo>
                        <a:pt x="590" y="850"/>
                      </a:lnTo>
                      <a:lnTo>
                        <a:pt x="590" y="856"/>
                      </a:lnTo>
                      <a:lnTo>
                        <a:pt x="585" y="861"/>
                      </a:lnTo>
                      <a:lnTo>
                        <a:pt x="579" y="856"/>
                      </a:lnTo>
                      <a:lnTo>
                        <a:pt x="574" y="856"/>
                      </a:lnTo>
                      <a:lnTo>
                        <a:pt x="563" y="861"/>
                      </a:lnTo>
                      <a:lnTo>
                        <a:pt x="558" y="861"/>
                      </a:lnTo>
                      <a:lnTo>
                        <a:pt x="553" y="866"/>
                      </a:lnTo>
                      <a:lnTo>
                        <a:pt x="542" y="866"/>
                      </a:lnTo>
                      <a:lnTo>
                        <a:pt x="542" y="872"/>
                      </a:lnTo>
                      <a:lnTo>
                        <a:pt x="537" y="877"/>
                      </a:lnTo>
                      <a:lnTo>
                        <a:pt x="532" y="882"/>
                      </a:lnTo>
                      <a:lnTo>
                        <a:pt x="526" y="888"/>
                      </a:lnTo>
                      <a:lnTo>
                        <a:pt x="516" y="888"/>
                      </a:lnTo>
                      <a:lnTo>
                        <a:pt x="510" y="893"/>
                      </a:lnTo>
                      <a:lnTo>
                        <a:pt x="505" y="898"/>
                      </a:lnTo>
                      <a:lnTo>
                        <a:pt x="516" y="904"/>
                      </a:lnTo>
                      <a:lnTo>
                        <a:pt x="516" y="898"/>
                      </a:lnTo>
                      <a:lnTo>
                        <a:pt x="521" y="909"/>
                      </a:lnTo>
                      <a:lnTo>
                        <a:pt x="516" y="909"/>
                      </a:lnTo>
                      <a:lnTo>
                        <a:pt x="510" y="909"/>
                      </a:lnTo>
                      <a:lnTo>
                        <a:pt x="505" y="909"/>
                      </a:lnTo>
                      <a:lnTo>
                        <a:pt x="500" y="909"/>
                      </a:lnTo>
                      <a:lnTo>
                        <a:pt x="500" y="914"/>
                      </a:lnTo>
                      <a:lnTo>
                        <a:pt x="494" y="914"/>
                      </a:lnTo>
                      <a:lnTo>
                        <a:pt x="489" y="909"/>
                      </a:lnTo>
                      <a:lnTo>
                        <a:pt x="478" y="914"/>
                      </a:lnTo>
                      <a:lnTo>
                        <a:pt x="473" y="914"/>
                      </a:lnTo>
                      <a:lnTo>
                        <a:pt x="473" y="920"/>
                      </a:lnTo>
                      <a:lnTo>
                        <a:pt x="473" y="925"/>
                      </a:lnTo>
                      <a:lnTo>
                        <a:pt x="468" y="925"/>
                      </a:lnTo>
                      <a:lnTo>
                        <a:pt x="463" y="930"/>
                      </a:lnTo>
                      <a:lnTo>
                        <a:pt x="463" y="925"/>
                      </a:lnTo>
                      <a:lnTo>
                        <a:pt x="452" y="930"/>
                      </a:lnTo>
                      <a:lnTo>
                        <a:pt x="452" y="935"/>
                      </a:lnTo>
                      <a:lnTo>
                        <a:pt x="457" y="935"/>
                      </a:lnTo>
                      <a:lnTo>
                        <a:pt x="457" y="941"/>
                      </a:lnTo>
                      <a:lnTo>
                        <a:pt x="452" y="946"/>
                      </a:lnTo>
                      <a:lnTo>
                        <a:pt x="457" y="951"/>
                      </a:lnTo>
                      <a:lnTo>
                        <a:pt x="452" y="957"/>
                      </a:lnTo>
                      <a:lnTo>
                        <a:pt x="447" y="962"/>
                      </a:lnTo>
                      <a:lnTo>
                        <a:pt x="441" y="967"/>
                      </a:lnTo>
                      <a:lnTo>
                        <a:pt x="436" y="967"/>
                      </a:lnTo>
                      <a:lnTo>
                        <a:pt x="431" y="973"/>
                      </a:lnTo>
                      <a:lnTo>
                        <a:pt x="425" y="978"/>
                      </a:lnTo>
                      <a:lnTo>
                        <a:pt x="415" y="989"/>
                      </a:lnTo>
                      <a:lnTo>
                        <a:pt x="409" y="994"/>
                      </a:lnTo>
                      <a:lnTo>
                        <a:pt x="409" y="999"/>
                      </a:lnTo>
                      <a:lnTo>
                        <a:pt x="415" y="999"/>
                      </a:lnTo>
                      <a:lnTo>
                        <a:pt x="415" y="1005"/>
                      </a:lnTo>
                      <a:lnTo>
                        <a:pt x="415" y="1010"/>
                      </a:lnTo>
                      <a:lnTo>
                        <a:pt x="409" y="1015"/>
                      </a:lnTo>
                      <a:lnTo>
                        <a:pt x="404" y="1015"/>
                      </a:lnTo>
                      <a:lnTo>
                        <a:pt x="399" y="1020"/>
                      </a:lnTo>
                      <a:lnTo>
                        <a:pt x="399" y="1015"/>
                      </a:lnTo>
                      <a:lnTo>
                        <a:pt x="399" y="1010"/>
                      </a:lnTo>
                      <a:lnTo>
                        <a:pt x="404" y="1010"/>
                      </a:lnTo>
                      <a:lnTo>
                        <a:pt x="399" y="1005"/>
                      </a:lnTo>
                      <a:lnTo>
                        <a:pt x="393" y="1005"/>
                      </a:lnTo>
                      <a:lnTo>
                        <a:pt x="393" y="999"/>
                      </a:lnTo>
                      <a:lnTo>
                        <a:pt x="388" y="999"/>
                      </a:lnTo>
                      <a:lnTo>
                        <a:pt x="388" y="1005"/>
                      </a:lnTo>
                      <a:lnTo>
                        <a:pt x="383" y="1005"/>
                      </a:lnTo>
                      <a:lnTo>
                        <a:pt x="383" y="999"/>
                      </a:lnTo>
                      <a:lnTo>
                        <a:pt x="378" y="1010"/>
                      </a:lnTo>
                      <a:lnTo>
                        <a:pt x="372" y="1015"/>
                      </a:lnTo>
                      <a:lnTo>
                        <a:pt x="378" y="1015"/>
                      </a:lnTo>
                      <a:lnTo>
                        <a:pt x="383" y="1010"/>
                      </a:lnTo>
                      <a:lnTo>
                        <a:pt x="383" y="1015"/>
                      </a:lnTo>
                      <a:lnTo>
                        <a:pt x="388" y="1020"/>
                      </a:lnTo>
                      <a:lnTo>
                        <a:pt x="393" y="1026"/>
                      </a:lnTo>
                      <a:lnTo>
                        <a:pt x="393" y="1031"/>
                      </a:lnTo>
                      <a:lnTo>
                        <a:pt x="393" y="1036"/>
                      </a:lnTo>
                      <a:lnTo>
                        <a:pt x="388" y="1036"/>
                      </a:lnTo>
                      <a:lnTo>
                        <a:pt x="388" y="1042"/>
                      </a:lnTo>
                      <a:lnTo>
                        <a:pt x="388" y="1047"/>
                      </a:lnTo>
                      <a:lnTo>
                        <a:pt x="393" y="1047"/>
                      </a:lnTo>
                      <a:lnTo>
                        <a:pt x="393" y="1058"/>
                      </a:lnTo>
                      <a:lnTo>
                        <a:pt x="393" y="1063"/>
                      </a:lnTo>
                      <a:lnTo>
                        <a:pt x="399" y="1063"/>
                      </a:lnTo>
                      <a:lnTo>
                        <a:pt x="404" y="1063"/>
                      </a:lnTo>
                      <a:lnTo>
                        <a:pt x="404" y="1074"/>
                      </a:lnTo>
                      <a:lnTo>
                        <a:pt x="399" y="1079"/>
                      </a:lnTo>
                      <a:lnTo>
                        <a:pt x="404" y="1079"/>
                      </a:lnTo>
                      <a:lnTo>
                        <a:pt x="404" y="1084"/>
                      </a:lnTo>
                      <a:lnTo>
                        <a:pt x="409" y="1084"/>
                      </a:lnTo>
                      <a:lnTo>
                        <a:pt x="404" y="1090"/>
                      </a:lnTo>
                      <a:lnTo>
                        <a:pt x="404" y="1084"/>
                      </a:lnTo>
                      <a:lnTo>
                        <a:pt x="399" y="1090"/>
                      </a:lnTo>
                      <a:lnTo>
                        <a:pt x="388" y="1090"/>
                      </a:lnTo>
                      <a:lnTo>
                        <a:pt x="383" y="1090"/>
                      </a:lnTo>
                      <a:lnTo>
                        <a:pt x="378" y="1090"/>
                      </a:lnTo>
                      <a:lnTo>
                        <a:pt x="372" y="1090"/>
                      </a:lnTo>
                      <a:lnTo>
                        <a:pt x="372" y="1084"/>
                      </a:lnTo>
                      <a:lnTo>
                        <a:pt x="367" y="1079"/>
                      </a:lnTo>
                      <a:lnTo>
                        <a:pt x="356" y="1079"/>
                      </a:lnTo>
                      <a:lnTo>
                        <a:pt x="351" y="1074"/>
                      </a:lnTo>
                      <a:lnTo>
                        <a:pt x="340" y="1068"/>
                      </a:lnTo>
                      <a:lnTo>
                        <a:pt x="335" y="1068"/>
                      </a:lnTo>
                      <a:lnTo>
                        <a:pt x="330" y="1063"/>
                      </a:lnTo>
                      <a:lnTo>
                        <a:pt x="324" y="1058"/>
                      </a:lnTo>
                      <a:lnTo>
                        <a:pt x="314" y="1047"/>
                      </a:lnTo>
                      <a:lnTo>
                        <a:pt x="308" y="1047"/>
                      </a:lnTo>
                      <a:lnTo>
                        <a:pt x="308" y="1042"/>
                      </a:lnTo>
                      <a:lnTo>
                        <a:pt x="303" y="1042"/>
                      </a:lnTo>
                      <a:lnTo>
                        <a:pt x="298" y="1042"/>
                      </a:lnTo>
                      <a:lnTo>
                        <a:pt x="292" y="1042"/>
                      </a:lnTo>
                      <a:lnTo>
                        <a:pt x="298" y="1036"/>
                      </a:lnTo>
                      <a:lnTo>
                        <a:pt x="298" y="1031"/>
                      </a:lnTo>
                      <a:lnTo>
                        <a:pt x="303" y="1031"/>
                      </a:lnTo>
                      <a:lnTo>
                        <a:pt x="308" y="1031"/>
                      </a:lnTo>
                      <a:lnTo>
                        <a:pt x="308" y="1026"/>
                      </a:lnTo>
                      <a:lnTo>
                        <a:pt x="314" y="1020"/>
                      </a:lnTo>
                      <a:lnTo>
                        <a:pt x="319" y="1015"/>
                      </a:lnTo>
                      <a:lnTo>
                        <a:pt x="314" y="1010"/>
                      </a:lnTo>
                      <a:lnTo>
                        <a:pt x="314" y="1005"/>
                      </a:lnTo>
                      <a:lnTo>
                        <a:pt x="308" y="1005"/>
                      </a:lnTo>
                      <a:lnTo>
                        <a:pt x="308" y="999"/>
                      </a:lnTo>
                      <a:lnTo>
                        <a:pt x="314" y="999"/>
                      </a:lnTo>
                      <a:lnTo>
                        <a:pt x="319" y="999"/>
                      </a:lnTo>
                      <a:lnTo>
                        <a:pt x="319" y="994"/>
                      </a:lnTo>
                      <a:lnTo>
                        <a:pt x="319" y="989"/>
                      </a:lnTo>
                      <a:lnTo>
                        <a:pt x="314" y="994"/>
                      </a:lnTo>
                      <a:lnTo>
                        <a:pt x="314" y="989"/>
                      </a:lnTo>
                      <a:lnTo>
                        <a:pt x="308" y="999"/>
                      </a:lnTo>
                      <a:lnTo>
                        <a:pt x="303" y="999"/>
                      </a:lnTo>
                      <a:lnTo>
                        <a:pt x="298" y="999"/>
                      </a:lnTo>
                      <a:lnTo>
                        <a:pt x="298" y="994"/>
                      </a:lnTo>
                      <a:lnTo>
                        <a:pt x="298" y="989"/>
                      </a:lnTo>
                      <a:lnTo>
                        <a:pt x="298" y="983"/>
                      </a:lnTo>
                      <a:lnTo>
                        <a:pt x="298" y="978"/>
                      </a:lnTo>
                      <a:lnTo>
                        <a:pt x="287" y="978"/>
                      </a:lnTo>
                      <a:lnTo>
                        <a:pt x="282" y="978"/>
                      </a:lnTo>
                      <a:lnTo>
                        <a:pt x="261" y="973"/>
                      </a:lnTo>
                      <a:lnTo>
                        <a:pt x="250" y="973"/>
                      </a:lnTo>
                      <a:lnTo>
                        <a:pt x="239" y="973"/>
                      </a:lnTo>
                      <a:lnTo>
                        <a:pt x="202" y="983"/>
                      </a:lnTo>
                      <a:lnTo>
                        <a:pt x="197" y="978"/>
                      </a:lnTo>
                      <a:lnTo>
                        <a:pt x="112" y="978"/>
                      </a:lnTo>
                      <a:lnTo>
                        <a:pt x="107" y="978"/>
                      </a:lnTo>
                      <a:lnTo>
                        <a:pt x="80" y="835"/>
                      </a:lnTo>
                      <a:lnTo>
                        <a:pt x="0" y="819"/>
                      </a:lnTo>
                      <a:lnTo>
                        <a:pt x="0" y="734"/>
                      </a:lnTo>
                      <a:lnTo>
                        <a:pt x="16" y="739"/>
                      </a:lnTo>
                      <a:lnTo>
                        <a:pt x="27" y="744"/>
                      </a:lnTo>
                      <a:lnTo>
                        <a:pt x="181" y="617"/>
                      </a:lnTo>
                      <a:lnTo>
                        <a:pt x="271" y="569"/>
                      </a:lnTo>
                      <a:lnTo>
                        <a:pt x="277" y="569"/>
                      </a:lnTo>
                      <a:lnTo>
                        <a:pt x="277" y="564"/>
                      </a:lnTo>
                      <a:lnTo>
                        <a:pt x="271" y="564"/>
                      </a:lnTo>
                      <a:lnTo>
                        <a:pt x="266" y="564"/>
                      </a:lnTo>
                      <a:lnTo>
                        <a:pt x="266" y="558"/>
                      </a:lnTo>
                      <a:lnTo>
                        <a:pt x="271" y="558"/>
                      </a:lnTo>
                      <a:lnTo>
                        <a:pt x="266" y="558"/>
                      </a:lnTo>
                      <a:lnTo>
                        <a:pt x="266" y="553"/>
                      </a:lnTo>
                      <a:lnTo>
                        <a:pt x="261" y="553"/>
                      </a:lnTo>
                      <a:lnTo>
                        <a:pt x="266" y="553"/>
                      </a:lnTo>
                      <a:lnTo>
                        <a:pt x="266" y="548"/>
                      </a:lnTo>
                      <a:lnTo>
                        <a:pt x="266" y="542"/>
                      </a:lnTo>
                      <a:lnTo>
                        <a:pt x="261" y="542"/>
                      </a:lnTo>
                      <a:lnTo>
                        <a:pt x="255" y="542"/>
                      </a:lnTo>
                      <a:lnTo>
                        <a:pt x="255" y="537"/>
                      </a:lnTo>
                      <a:lnTo>
                        <a:pt x="261" y="537"/>
                      </a:lnTo>
                      <a:lnTo>
                        <a:pt x="255" y="532"/>
                      </a:lnTo>
                      <a:lnTo>
                        <a:pt x="250" y="532"/>
                      </a:lnTo>
                      <a:lnTo>
                        <a:pt x="250" y="537"/>
                      </a:lnTo>
                      <a:lnTo>
                        <a:pt x="250" y="542"/>
                      </a:lnTo>
                      <a:lnTo>
                        <a:pt x="245" y="542"/>
                      </a:lnTo>
                      <a:lnTo>
                        <a:pt x="245" y="537"/>
                      </a:lnTo>
                      <a:lnTo>
                        <a:pt x="245" y="532"/>
                      </a:lnTo>
                      <a:lnTo>
                        <a:pt x="250" y="532"/>
                      </a:lnTo>
                      <a:lnTo>
                        <a:pt x="255" y="526"/>
                      </a:lnTo>
                      <a:lnTo>
                        <a:pt x="255" y="510"/>
                      </a:lnTo>
                      <a:lnTo>
                        <a:pt x="266" y="494"/>
                      </a:lnTo>
                      <a:lnTo>
                        <a:pt x="271" y="473"/>
                      </a:lnTo>
                      <a:lnTo>
                        <a:pt x="271" y="468"/>
                      </a:lnTo>
                      <a:lnTo>
                        <a:pt x="271" y="457"/>
                      </a:lnTo>
                      <a:lnTo>
                        <a:pt x="277" y="457"/>
                      </a:lnTo>
                      <a:lnTo>
                        <a:pt x="282" y="468"/>
                      </a:lnTo>
                      <a:lnTo>
                        <a:pt x="287" y="463"/>
                      </a:lnTo>
                      <a:lnTo>
                        <a:pt x="292" y="452"/>
                      </a:lnTo>
                      <a:lnTo>
                        <a:pt x="292" y="447"/>
                      </a:lnTo>
                      <a:lnTo>
                        <a:pt x="287" y="431"/>
                      </a:lnTo>
                      <a:lnTo>
                        <a:pt x="282" y="431"/>
                      </a:lnTo>
                      <a:lnTo>
                        <a:pt x="287" y="420"/>
                      </a:lnTo>
                      <a:lnTo>
                        <a:pt x="292" y="420"/>
                      </a:lnTo>
                      <a:lnTo>
                        <a:pt x="298" y="415"/>
                      </a:lnTo>
                      <a:lnTo>
                        <a:pt x="298" y="409"/>
                      </a:lnTo>
                      <a:lnTo>
                        <a:pt x="303" y="399"/>
                      </a:lnTo>
                      <a:lnTo>
                        <a:pt x="298" y="399"/>
                      </a:lnTo>
                      <a:lnTo>
                        <a:pt x="292" y="394"/>
                      </a:lnTo>
                      <a:lnTo>
                        <a:pt x="282" y="388"/>
                      </a:lnTo>
                      <a:lnTo>
                        <a:pt x="277" y="383"/>
                      </a:lnTo>
                      <a:lnTo>
                        <a:pt x="271" y="378"/>
                      </a:lnTo>
                      <a:lnTo>
                        <a:pt x="266" y="372"/>
                      </a:lnTo>
                      <a:lnTo>
                        <a:pt x="255" y="362"/>
                      </a:lnTo>
                      <a:lnTo>
                        <a:pt x="255" y="351"/>
                      </a:lnTo>
                      <a:lnTo>
                        <a:pt x="250" y="351"/>
                      </a:lnTo>
                      <a:lnTo>
                        <a:pt x="245" y="346"/>
                      </a:lnTo>
                      <a:lnTo>
                        <a:pt x="239" y="346"/>
                      </a:lnTo>
                      <a:lnTo>
                        <a:pt x="234" y="346"/>
                      </a:lnTo>
                      <a:lnTo>
                        <a:pt x="213" y="335"/>
                      </a:lnTo>
                      <a:lnTo>
                        <a:pt x="218" y="324"/>
                      </a:lnTo>
                      <a:lnTo>
                        <a:pt x="223" y="319"/>
                      </a:lnTo>
                      <a:lnTo>
                        <a:pt x="223" y="277"/>
                      </a:lnTo>
                      <a:lnTo>
                        <a:pt x="218" y="250"/>
                      </a:lnTo>
                      <a:lnTo>
                        <a:pt x="218" y="229"/>
                      </a:lnTo>
                      <a:lnTo>
                        <a:pt x="218" y="202"/>
                      </a:lnTo>
                      <a:lnTo>
                        <a:pt x="218" y="176"/>
                      </a:lnTo>
                      <a:lnTo>
                        <a:pt x="213" y="176"/>
                      </a:lnTo>
                      <a:lnTo>
                        <a:pt x="197" y="165"/>
                      </a:lnTo>
                      <a:lnTo>
                        <a:pt x="186" y="160"/>
                      </a:lnTo>
                      <a:lnTo>
                        <a:pt x="176" y="149"/>
                      </a:lnTo>
                      <a:lnTo>
                        <a:pt x="176" y="144"/>
                      </a:lnTo>
                      <a:lnTo>
                        <a:pt x="176" y="138"/>
                      </a:lnTo>
                      <a:lnTo>
                        <a:pt x="176" y="128"/>
                      </a:lnTo>
                      <a:lnTo>
                        <a:pt x="181" y="128"/>
                      </a:lnTo>
                      <a:lnTo>
                        <a:pt x="186" y="123"/>
                      </a:lnTo>
                      <a:lnTo>
                        <a:pt x="186" y="117"/>
                      </a:lnTo>
                      <a:lnTo>
                        <a:pt x="186" y="107"/>
                      </a:lnTo>
                      <a:lnTo>
                        <a:pt x="186" y="101"/>
                      </a:lnTo>
                      <a:lnTo>
                        <a:pt x="186" y="96"/>
                      </a:lnTo>
                      <a:lnTo>
                        <a:pt x="186" y="85"/>
                      </a:lnTo>
                      <a:lnTo>
                        <a:pt x="192" y="85"/>
                      </a:lnTo>
                      <a:lnTo>
                        <a:pt x="192" y="80"/>
                      </a:lnTo>
                      <a:lnTo>
                        <a:pt x="192" y="69"/>
                      </a:lnTo>
                      <a:lnTo>
                        <a:pt x="192" y="64"/>
                      </a:lnTo>
                      <a:lnTo>
                        <a:pt x="197" y="53"/>
                      </a:lnTo>
                      <a:lnTo>
                        <a:pt x="202" y="48"/>
                      </a:lnTo>
                      <a:lnTo>
                        <a:pt x="197" y="48"/>
                      </a:lnTo>
                      <a:lnTo>
                        <a:pt x="192" y="38"/>
                      </a:lnTo>
                      <a:lnTo>
                        <a:pt x="192" y="32"/>
                      </a:lnTo>
                      <a:lnTo>
                        <a:pt x="186" y="27"/>
                      </a:lnTo>
                      <a:lnTo>
                        <a:pt x="181" y="27"/>
                      </a:lnTo>
                      <a:lnTo>
                        <a:pt x="176" y="22"/>
                      </a:lnTo>
                      <a:lnTo>
                        <a:pt x="176" y="16"/>
                      </a:lnTo>
                      <a:lnTo>
                        <a:pt x="176" y="11"/>
                      </a:lnTo>
                      <a:lnTo>
                        <a:pt x="176" y="6"/>
                      </a:lnTo>
                      <a:lnTo>
                        <a:pt x="431" y="0"/>
                      </a:lnTo>
                      <a:lnTo>
                        <a:pt x="463" y="48"/>
                      </a:lnTo>
                      <a:lnTo>
                        <a:pt x="478" y="91"/>
                      </a:lnTo>
                      <a:lnTo>
                        <a:pt x="484" y="107"/>
                      </a:lnTo>
                      <a:lnTo>
                        <a:pt x="494" y="128"/>
                      </a:lnTo>
                      <a:lnTo>
                        <a:pt x="505" y="154"/>
                      </a:lnTo>
                      <a:lnTo>
                        <a:pt x="516" y="213"/>
                      </a:lnTo>
                      <a:lnTo>
                        <a:pt x="526" y="229"/>
                      </a:lnTo>
                      <a:lnTo>
                        <a:pt x="558" y="367"/>
                      </a:lnTo>
                      <a:lnTo>
                        <a:pt x="542" y="394"/>
                      </a:lnTo>
                      <a:lnTo>
                        <a:pt x="548" y="399"/>
                      </a:lnTo>
                      <a:lnTo>
                        <a:pt x="542" y="409"/>
                      </a:lnTo>
                      <a:lnTo>
                        <a:pt x="537" y="425"/>
                      </a:lnTo>
                      <a:lnTo>
                        <a:pt x="537" y="447"/>
                      </a:lnTo>
                      <a:lnTo>
                        <a:pt x="537" y="452"/>
                      </a:lnTo>
                      <a:lnTo>
                        <a:pt x="521" y="489"/>
                      </a:lnTo>
                      <a:lnTo>
                        <a:pt x="510" y="505"/>
                      </a:lnTo>
                      <a:lnTo>
                        <a:pt x="505" y="510"/>
                      </a:lnTo>
                      <a:lnTo>
                        <a:pt x="505" y="516"/>
                      </a:lnTo>
                      <a:lnTo>
                        <a:pt x="516" y="516"/>
                      </a:lnTo>
                      <a:lnTo>
                        <a:pt x="526" y="521"/>
                      </a:lnTo>
                      <a:lnTo>
                        <a:pt x="526" y="532"/>
                      </a:lnTo>
                      <a:lnTo>
                        <a:pt x="521" y="537"/>
                      </a:lnTo>
                      <a:lnTo>
                        <a:pt x="532" y="548"/>
                      </a:lnTo>
                      <a:lnTo>
                        <a:pt x="537" y="542"/>
                      </a:lnTo>
                      <a:lnTo>
                        <a:pt x="537" y="548"/>
                      </a:lnTo>
                      <a:lnTo>
                        <a:pt x="542" y="553"/>
                      </a:lnTo>
                      <a:lnTo>
                        <a:pt x="548" y="548"/>
                      </a:lnTo>
                      <a:lnTo>
                        <a:pt x="553" y="553"/>
                      </a:lnTo>
                      <a:lnTo>
                        <a:pt x="558" y="553"/>
                      </a:lnTo>
                      <a:lnTo>
                        <a:pt x="563" y="558"/>
                      </a:lnTo>
                      <a:lnTo>
                        <a:pt x="563" y="553"/>
                      </a:lnTo>
                      <a:lnTo>
                        <a:pt x="569" y="548"/>
                      </a:lnTo>
                      <a:lnTo>
                        <a:pt x="574" y="548"/>
                      </a:lnTo>
                      <a:lnTo>
                        <a:pt x="574" y="553"/>
                      </a:lnTo>
                      <a:lnTo>
                        <a:pt x="579" y="558"/>
                      </a:lnTo>
                      <a:lnTo>
                        <a:pt x="585" y="558"/>
                      </a:lnTo>
                      <a:lnTo>
                        <a:pt x="595" y="564"/>
                      </a:lnTo>
                      <a:lnTo>
                        <a:pt x="601" y="564"/>
                      </a:lnTo>
                      <a:lnTo>
                        <a:pt x="601" y="569"/>
                      </a:lnTo>
                      <a:lnTo>
                        <a:pt x="601" y="574"/>
                      </a:lnTo>
                      <a:lnTo>
                        <a:pt x="606" y="579"/>
                      </a:lnTo>
                      <a:lnTo>
                        <a:pt x="606" y="585"/>
                      </a:lnTo>
                      <a:lnTo>
                        <a:pt x="611" y="579"/>
                      </a:lnTo>
                      <a:lnTo>
                        <a:pt x="617" y="590"/>
                      </a:lnTo>
                      <a:lnTo>
                        <a:pt x="611" y="590"/>
                      </a:lnTo>
                      <a:lnTo>
                        <a:pt x="617" y="595"/>
                      </a:lnTo>
                      <a:lnTo>
                        <a:pt x="622" y="601"/>
                      </a:lnTo>
                      <a:lnTo>
                        <a:pt x="622" y="606"/>
                      </a:lnTo>
                      <a:lnTo>
                        <a:pt x="627" y="611"/>
                      </a:lnTo>
                      <a:lnTo>
                        <a:pt x="622" y="617"/>
                      </a:lnTo>
                      <a:lnTo>
                        <a:pt x="627" y="622"/>
                      </a:lnTo>
                      <a:lnTo>
                        <a:pt x="622" y="627"/>
                      </a:lnTo>
                      <a:lnTo>
                        <a:pt x="627" y="633"/>
                      </a:lnTo>
                      <a:lnTo>
                        <a:pt x="622" y="638"/>
                      </a:lnTo>
                      <a:lnTo>
                        <a:pt x="627" y="643"/>
                      </a:lnTo>
                      <a:lnTo>
                        <a:pt x="622" y="649"/>
                      </a:lnTo>
                      <a:lnTo>
                        <a:pt x="627" y="654"/>
                      </a:lnTo>
                      <a:lnTo>
                        <a:pt x="638" y="654"/>
                      </a:lnTo>
                      <a:lnTo>
                        <a:pt x="643" y="659"/>
                      </a:lnTo>
                      <a:lnTo>
                        <a:pt x="648" y="659"/>
                      </a:lnTo>
                      <a:lnTo>
                        <a:pt x="654" y="659"/>
                      </a:lnTo>
                      <a:lnTo>
                        <a:pt x="654" y="664"/>
                      </a:lnTo>
                      <a:lnTo>
                        <a:pt x="664" y="670"/>
                      </a:lnTo>
                      <a:lnTo>
                        <a:pt x="670" y="675"/>
                      </a:lnTo>
                      <a:lnTo>
                        <a:pt x="675" y="680"/>
                      </a:lnTo>
                      <a:lnTo>
                        <a:pt x="680" y="686"/>
                      </a:lnTo>
                      <a:lnTo>
                        <a:pt x="686" y="686"/>
                      </a:lnTo>
                      <a:lnTo>
                        <a:pt x="696" y="702"/>
                      </a:lnTo>
                      <a:lnTo>
                        <a:pt x="696" y="707"/>
                      </a:lnTo>
                      <a:lnTo>
                        <a:pt x="707" y="702"/>
                      </a:lnTo>
                      <a:lnTo>
                        <a:pt x="712" y="707"/>
                      </a:lnTo>
                      <a:lnTo>
                        <a:pt x="712" y="712"/>
                      </a:lnTo>
                      <a:lnTo>
                        <a:pt x="712" y="718"/>
                      </a:lnTo>
                      <a:lnTo>
                        <a:pt x="718" y="723"/>
                      </a:lnTo>
                      <a:lnTo>
                        <a:pt x="718" y="728"/>
                      </a:lnTo>
                      <a:lnTo>
                        <a:pt x="723" y="728"/>
                      </a:lnTo>
                      <a:close/>
                    </a:path>
                  </a:pathLst>
                </a:custGeom>
                <a:solidFill>
                  <a:schemeClr val="bg1"/>
                </a:solidFill>
                <a:ln w="6350" cap="rnd" cmpd="sng" algn="ctr">
                  <a:solidFill>
                    <a:schemeClr val="accent1"/>
                  </a:solidFill>
                  <a:prstDash val="solid"/>
                  <a:round/>
                  <a:headEnd type="none" w="med" len="med"/>
                  <a:tailEnd type="none" w="med" len="med"/>
                </a:ln>
              </p:spPr>
              <p:txBody>
                <a:bodyPr wrap="none"/>
                <a:lstStyle/>
                <a:p>
                  <a:pPr algn="ctr"/>
                  <a:endParaRPr lang="ru-RU" sz="619" dirty="0">
                    <a:solidFill>
                      <a:prstClr val="black">
                        <a:lumMod val="65000"/>
                        <a:lumOff val="35000"/>
                      </a:prstClr>
                    </a:solidFill>
                    <a:latin typeface="Segoe UI"/>
                    <a:cs typeface="Arial" pitchFamily="34" charset="0"/>
                  </a:endParaRPr>
                </a:p>
              </p:txBody>
            </p:sp>
          </p:grpSp>
        </p:grpSp>
        <p:pic>
          <p:nvPicPr>
            <p:cNvPr id="197"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4933391" y="4250224"/>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67586"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4728" y="2340455"/>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848275" y="2553220"/>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02619" y="2945186"/>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01947" y="1698581"/>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6435" y="280643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5"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18781" y="2127841"/>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6"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153212" y="2827067"/>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7"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953489" y="2713286"/>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8"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661426" y="4644953"/>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499558" y="4839169"/>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2"/>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16955" y="2907904"/>
              <a:ext cx="210485" cy="22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4337447" y="4435273"/>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2897981" y="266422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5"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376000" y="4684479"/>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487576" y="202491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3257107" y="2456847"/>
              <a:ext cx="205847" cy="205847"/>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3" descr="C:\Users\mukhamediyev.d.NANOC\Downloads\flag.png"/>
            <p:cNvPicPr>
              <a:picLocks noChangeAspect="1" noChangeArrowheads="1"/>
            </p:cNvPicPr>
            <p:nvPr/>
          </p:nvPicPr>
          <p:blipFill>
            <a:blip r:embed="rId3" cstate="print">
              <a:duotone>
                <a:prstClr val="black"/>
                <a:srgbClr val="00B050">
                  <a:tint val="45000"/>
                  <a:satMod val="400000"/>
                </a:srgbClr>
              </a:duotone>
              <a:extLst>
                <a:ext uri="{28A0092B-C50C-407E-A947-70E740481C1C}">
                  <a14:useLocalDpi xmlns:a14="http://schemas.microsoft.com/office/drawing/2010/main" val="0"/>
                </a:ext>
              </a:extLst>
            </a:blip>
            <a:srcRect/>
            <a:stretch>
              <a:fillRect/>
            </a:stretch>
          </p:blipFill>
          <p:spPr bwMode="auto">
            <a:xfrm>
              <a:off x="2897980" y="4211468"/>
              <a:ext cx="205847" cy="205847"/>
            </a:xfrm>
            <a:prstGeom prst="rect">
              <a:avLst/>
            </a:prstGeom>
            <a:noFill/>
            <a:extLst>
              <a:ext uri="{909E8E84-426E-40DD-AFC4-6F175D3DCCD1}">
                <a14:hiddenFill xmlns:a14="http://schemas.microsoft.com/office/drawing/2010/main">
                  <a:solidFill>
                    <a:srgbClr val="FFFFFF"/>
                  </a:solidFill>
                </a14:hiddenFill>
              </a:ext>
            </a:extLst>
          </p:spPr>
        </p:pic>
      </p:grpSp>
      <p:sp>
        <p:nvSpPr>
          <p:cNvPr id="47"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7</a:t>
            </a:r>
          </a:p>
        </p:txBody>
      </p:sp>
    </p:spTree>
    <p:extLst>
      <p:ext uri="{BB962C8B-B14F-4D97-AF65-F5344CB8AC3E}">
        <p14:creationId xmlns:p14="http://schemas.microsoft.com/office/powerpoint/2010/main" val="107600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Прямоугольник 11">
            <a:extLst>
              <a:ext uri="{FF2B5EF4-FFF2-40B4-BE49-F238E27FC236}">
                <a16:creationId xmlns:a16="http://schemas.microsoft.com/office/drawing/2014/main" id="{3591E88B-093F-45E8-BB64-7422EC206BC7}"/>
              </a:ext>
            </a:extLst>
          </p:cNvPr>
          <p:cNvSpPr/>
          <p:nvPr/>
        </p:nvSpPr>
        <p:spPr>
          <a:xfrm>
            <a:off x="2741902" y="241325"/>
            <a:ext cx="6348969" cy="461665"/>
          </a:xfrm>
          <a:prstGeom prst="rect">
            <a:avLst/>
          </a:prstGeom>
        </p:spPr>
        <p:txBody>
          <a:bodyPr wrap="square">
            <a:spAutoFit/>
          </a:bodyPr>
          <a:lstStyle/>
          <a:p>
            <a:pPr algn="ctr" defTabSz="279740"/>
            <a:r>
              <a:rPr lang="en-US" sz="2400" b="1" dirty="0">
                <a:solidFill>
                  <a:srgbClr val="2868A4"/>
                </a:solidFill>
                <a:latin typeface="Trebuchet MS" panose="020B0603020202020204" pitchFamily="34" charset="0"/>
                <a:cs typeface="Arial" pitchFamily="34" charset="0"/>
              </a:rPr>
              <a:t>Employees at NASEC</a:t>
            </a:r>
            <a:endParaRPr lang="x-none" sz="2400" b="1" dirty="0">
              <a:solidFill>
                <a:srgbClr val="2868A4"/>
              </a:solidFill>
              <a:latin typeface="Trebuchet MS" panose="020B0603020202020204" pitchFamily="34" charset="0"/>
            </a:endParaRPr>
          </a:p>
        </p:txBody>
      </p:sp>
      <p:graphicFrame>
        <p:nvGraphicFramePr>
          <p:cNvPr id="2" name="Таблица 1">
            <a:extLst>
              <a:ext uri="{FF2B5EF4-FFF2-40B4-BE49-F238E27FC236}">
                <a16:creationId xmlns:a16="http://schemas.microsoft.com/office/drawing/2014/main" id="{3835B999-AB67-4D7C-84D0-A18B163807DC}"/>
              </a:ext>
            </a:extLst>
          </p:cNvPr>
          <p:cNvGraphicFramePr>
            <a:graphicFrameLocks noGrp="1"/>
          </p:cNvGraphicFramePr>
          <p:nvPr>
            <p:extLst>
              <p:ext uri="{D42A27DB-BD31-4B8C-83A1-F6EECF244321}">
                <p14:modId xmlns:p14="http://schemas.microsoft.com/office/powerpoint/2010/main" val="1522591446"/>
              </p:ext>
            </p:extLst>
          </p:nvPr>
        </p:nvGraphicFramePr>
        <p:xfrm>
          <a:off x="1744579" y="943930"/>
          <a:ext cx="9143999" cy="3956248"/>
        </p:xfrm>
        <a:graphic>
          <a:graphicData uri="http://schemas.openxmlformats.org/drawingml/2006/table">
            <a:tbl>
              <a:tblPr firstRow="1" firstCol="1" bandRow="1">
                <a:tableStyleId>{5C22544A-7EE6-4342-B048-85BDC9FD1C3A}</a:tableStyleId>
              </a:tblPr>
              <a:tblGrid>
                <a:gridCol w="649372">
                  <a:extLst>
                    <a:ext uri="{9D8B030D-6E8A-4147-A177-3AD203B41FA5}">
                      <a16:colId xmlns:a16="http://schemas.microsoft.com/office/drawing/2014/main" val="423683597"/>
                    </a:ext>
                  </a:extLst>
                </a:gridCol>
                <a:gridCol w="3792022">
                  <a:extLst>
                    <a:ext uri="{9D8B030D-6E8A-4147-A177-3AD203B41FA5}">
                      <a16:colId xmlns:a16="http://schemas.microsoft.com/office/drawing/2014/main" val="1972316367"/>
                    </a:ext>
                  </a:extLst>
                </a:gridCol>
                <a:gridCol w="2356201">
                  <a:extLst>
                    <a:ext uri="{9D8B030D-6E8A-4147-A177-3AD203B41FA5}">
                      <a16:colId xmlns:a16="http://schemas.microsoft.com/office/drawing/2014/main" val="4201425364"/>
                    </a:ext>
                  </a:extLst>
                </a:gridCol>
                <a:gridCol w="2346404">
                  <a:extLst>
                    <a:ext uri="{9D8B030D-6E8A-4147-A177-3AD203B41FA5}">
                      <a16:colId xmlns:a16="http://schemas.microsoft.com/office/drawing/2014/main" val="831320437"/>
                    </a:ext>
                  </a:extLst>
                </a:gridCol>
              </a:tblGrid>
              <a:tr h="721373">
                <a:tc>
                  <a:txBody>
                    <a:bodyPr/>
                    <a:lstStyle/>
                    <a:p>
                      <a:pPr algn="ctr">
                        <a:lnSpc>
                          <a:spcPct val="107000"/>
                        </a:lnSpc>
                        <a:spcAft>
                          <a:spcPts val="800"/>
                        </a:spcAft>
                      </a:pPr>
                      <a:endParaRPr lang="en-US" sz="1400" dirty="0">
                        <a:solidFill>
                          <a:schemeClr val="tx1"/>
                        </a:solidFill>
                        <a:effectLst/>
                        <a:latin typeface="Georgia" panose="02040502050405020303" pitchFamily="18" charset="0"/>
                      </a:endParaRPr>
                    </a:p>
                    <a:p>
                      <a:pPr algn="ctr">
                        <a:lnSpc>
                          <a:spcPct val="107000"/>
                        </a:lnSpc>
                        <a:spcAft>
                          <a:spcPts val="800"/>
                        </a:spcAft>
                      </a:pPr>
                      <a:r>
                        <a:rPr lang="kk-KZ" sz="1400" dirty="0">
                          <a:solidFill>
                            <a:schemeClr val="tx1"/>
                          </a:solidFill>
                          <a:effectLst/>
                          <a:latin typeface="Georgia" panose="02040502050405020303" pitchFamily="18" charset="0"/>
                        </a:rPr>
                        <a:t>№</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a typeface="+mn-ea"/>
                        <a:cs typeface="+mn-cs"/>
                      </a:endParaRPr>
                    </a:p>
                    <a:p>
                      <a:pPr algn="ctr">
                        <a:lnSpc>
                          <a:spcPct val="107000"/>
                        </a:lnSpc>
                        <a:spcAft>
                          <a:spcPts val="800"/>
                        </a:spcAft>
                      </a:pPr>
                      <a:r>
                        <a:rPr lang="en-US" sz="1400" dirty="0">
                          <a:solidFill>
                            <a:schemeClr val="tx1"/>
                          </a:solidFill>
                          <a:effectLst/>
                          <a:latin typeface="Georgia" panose="02040502050405020303" pitchFamily="18" charset="0"/>
                          <a:ea typeface="+mn-ea"/>
                          <a:cs typeface="+mn-cs"/>
                        </a:rPr>
                        <a:t>Name of Organization</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ndParaRPr>
                    </a:p>
                    <a:p>
                      <a:pPr algn="ctr">
                        <a:lnSpc>
                          <a:spcPct val="107000"/>
                        </a:lnSpc>
                        <a:spcAft>
                          <a:spcPts val="800"/>
                        </a:spcAft>
                      </a:pPr>
                      <a:r>
                        <a:rPr lang="en-US" sz="1400" dirty="0">
                          <a:solidFill>
                            <a:schemeClr val="tx1"/>
                          </a:solidFill>
                          <a:effectLst/>
                          <a:latin typeface="Georgia" panose="02040502050405020303" pitchFamily="18" charset="0"/>
                        </a:rPr>
                        <a:t>Number</a:t>
                      </a:r>
                      <a:r>
                        <a:rPr lang="en-US" sz="1400" baseline="0" dirty="0">
                          <a:solidFill>
                            <a:schemeClr val="tx1"/>
                          </a:solidFill>
                          <a:effectLst/>
                          <a:latin typeface="Georgia" panose="02040502050405020303" pitchFamily="18" charset="0"/>
                        </a:rPr>
                        <a:t> of organizations</a:t>
                      </a:r>
                      <a:endParaRPr lang="en-US" sz="1400" dirty="0">
                        <a:solidFill>
                          <a:schemeClr val="tx1"/>
                        </a:solidFill>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algn="ctr">
                        <a:lnSpc>
                          <a:spcPct val="107000"/>
                        </a:lnSpc>
                        <a:spcAft>
                          <a:spcPts val="800"/>
                        </a:spcAft>
                      </a:pPr>
                      <a:endParaRPr lang="en-US" sz="1400" dirty="0">
                        <a:solidFill>
                          <a:schemeClr val="tx1"/>
                        </a:solidFill>
                        <a:effectLst/>
                        <a:latin typeface="Georgia" panose="02040502050405020303" pitchFamily="18" charset="0"/>
                        <a:ea typeface="+mn-ea"/>
                        <a:cs typeface="+mn-cs"/>
                      </a:endParaRPr>
                    </a:p>
                    <a:p>
                      <a:pPr algn="ctr">
                        <a:lnSpc>
                          <a:spcPct val="107000"/>
                        </a:lnSpc>
                        <a:spcAft>
                          <a:spcPts val="800"/>
                        </a:spcAft>
                      </a:pPr>
                      <a:r>
                        <a:rPr lang="en-US" sz="1400" dirty="0">
                          <a:solidFill>
                            <a:schemeClr val="tx1"/>
                          </a:solidFill>
                          <a:effectLst/>
                          <a:latin typeface="Georgia" panose="02040502050405020303" pitchFamily="18" charset="0"/>
                          <a:ea typeface="+mn-ea"/>
                          <a:cs typeface="+mn-cs"/>
                        </a:rPr>
                        <a:t>Number</a:t>
                      </a:r>
                      <a:r>
                        <a:rPr lang="en-US" sz="1400" baseline="0" dirty="0">
                          <a:solidFill>
                            <a:schemeClr val="tx1"/>
                          </a:solidFill>
                          <a:effectLst/>
                          <a:latin typeface="Georgia" panose="02040502050405020303" pitchFamily="18" charset="0"/>
                          <a:ea typeface="+mn-ea"/>
                          <a:cs typeface="+mn-cs"/>
                        </a:rPr>
                        <a:t> of e</a:t>
                      </a:r>
                      <a:r>
                        <a:rPr lang="en-US" sz="1400" dirty="0">
                          <a:solidFill>
                            <a:schemeClr val="tx1"/>
                          </a:solidFill>
                          <a:effectLst/>
                          <a:latin typeface="Georgia" panose="02040502050405020303" pitchFamily="18" charset="0"/>
                          <a:ea typeface="+mn-ea"/>
                          <a:cs typeface="+mn-cs"/>
                        </a:rPr>
                        <a:t>mployees</a:t>
                      </a:r>
                      <a:endParaRPr lang="x-none" sz="140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067386496"/>
                  </a:ext>
                </a:extLst>
              </a:tr>
              <a:tr h="39209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1</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en-US" sz="1200" dirty="0">
                          <a:effectLst/>
                          <a:latin typeface="Georgia" panose="02040502050405020303" pitchFamily="18" charset="0"/>
                          <a:ea typeface="Calibri" panose="020F0502020204030204" pitchFamily="34" charset="0"/>
                          <a:cs typeface="Times New Roman" panose="02020603050405020304" pitchFamily="18" charset="0"/>
                        </a:rPr>
                        <a:t>NASEC</a:t>
                      </a:r>
                      <a:r>
                        <a:rPr lang="en-US" sz="1200" baseline="0" dirty="0">
                          <a:effectLst/>
                          <a:latin typeface="Georgia" panose="02040502050405020303" pitchFamily="18" charset="0"/>
                          <a:ea typeface="Calibri" panose="020F0502020204030204" pitchFamily="34" charset="0"/>
                          <a:cs typeface="Times New Roman" panose="02020603050405020304" pitchFamily="18" charset="0"/>
                        </a:rPr>
                        <a:t> headquarter</a:t>
                      </a:r>
                      <a:endParaRPr lang="ru-RU"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a typeface="Calibri" panose="020F0502020204030204" pitchFamily="34" charset="0"/>
                        <a:cs typeface="Times New Roman" panose="02020603050405020304" pitchFamily="18" charset="0"/>
                      </a:endParaRPr>
                    </a:p>
                    <a:p>
                      <a:pPr algn="ctr">
                        <a:lnSpc>
                          <a:spcPct val="107000"/>
                        </a:lnSpc>
                        <a:spcAft>
                          <a:spcPts val="800"/>
                        </a:spcAft>
                      </a:pPr>
                      <a:r>
                        <a:rPr lang="ru-RU" sz="1200" dirty="0">
                          <a:effectLst/>
                          <a:latin typeface="Georgia" panose="02040502050405020303" pitchFamily="18" charset="0"/>
                          <a:ea typeface="Calibri" panose="020F0502020204030204" pitchFamily="34" charset="0"/>
                          <a:cs typeface="Times New Roman" panose="02020603050405020304" pitchFamily="18" charset="0"/>
                        </a:rPr>
                        <a:t>50</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3089249"/>
                  </a:ext>
                </a:extLst>
              </a:tr>
              <a:tr h="28635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2</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Universities </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3</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5 367</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03720882"/>
                  </a:ext>
                </a:extLst>
              </a:tr>
              <a:tr h="286357">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3</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Research</a:t>
                      </a:r>
                      <a:r>
                        <a:rPr lang="en-US" sz="1200" baseline="0" dirty="0">
                          <a:effectLst/>
                          <a:latin typeface="Georgia" panose="02040502050405020303" pitchFamily="18" charset="0"/>
                        </a:rPr>
                        <a:t> Institutes and Research Centers</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1</a:t>
                      </a:r>
                      <a:r>
                        <a:rPr lang="en-US" sz="1200" dirty="0">
                          <a:effectLst/>
                          <a:latin typeface="Georgia" panose="02040502050405020303" pitchFamily="18" charset="0"/>
                        </a:rPr>
                        <a:t>4</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2 636</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81074"/>
                  </a:ext>
                </a:extLst>
              </a:tr>
              <a:tr h="461859">
                <a:tc>
                  <a:txBody>
                    <a:bodyPr/>
                    <a:lstStyle/>
                    <a:p>
                      <a:pPr algn="ctr">
                        <a:lnSpc>
                          <a:spcPct val="107000"/>
                        </a:lnSpc>
                        <a:spcAft>
                          <a:spcPts val="800"/>
                        </a:spcAft>
                      </a:pPr>
                      <a:endParaRPr lang="en-US" sz="1200" b="0" dirty="0">
                        <a:solidFill>
                          <a:schemeClr val="tx1"/>
                        </a:solidFill>
                        <a:effectLst/>
                        <a:latin typeface="Georgia" panose="02040502050405020303" pitchFamily="18" charset="0"/>
                      </a:endParaRPr>
                    </a:p>
                    <a:p>
                      <a:pPr algn="ctr">
                        <a:lnSpc>
                          <a:spcPct val="107000"/>
                        </a:lnSpc>
                        <a:spcAft>
                          <a:spcPts val="800"/>
                        </a:spcAft>
                      </a:pPr>
                      <a:r>
                        <a:rPr lang="kk-KZ" sz="1200" b="0" dirty="0">
                          <a:solidFill>
                            <a:schemeClr val="tx1"/>
                          </a:solidFill>
                          <a:effectLst/>
                          <a:latin typeface="Georgia" panose="02040502050405020303" pitchFamily="18" charset="0"/>
                        </a:rPr>
                        <a:t>4</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Service</a:t>
                      </a:r>
                      <a:r>
                        <a:rPr lang="en-US" sz="1200" baseline="0" dirty="0">
                          <a:effectLst/>
                          <a:latin typeface="Georgia" panose="02040502050405020303" pitchFamily="18" charset="0"/>
                        </a:rPr>
                        <a:t> Companies</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3</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ea typeface="Calibri" panose="020F0502020204030204" pitchFamily="34" charset="0"/>
                          <a:cs typeface="Times New Roman" panose="02020603050405020304" pitchFamily="18" charset="0"/>
                        </a:rPr>
                        <a:t>85</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8254291"/>
                  </a:ext>
                </a:extLst>
              </a:tr>
              <a:tr h="546602">
                <a:tc>
                  <a:txBody>
                    <a:bodyPr/>
                    <a:lstStyle/>
                    <a:p>
                      <a:pPr algn="ctr"/>
                      <a:endParaRPr lang="en-US" sz="1200" b="0" dirty="0">
                        <a:solidFill>
                          <a:schemeClr val="tx1"/>
                        </a:solidFill>
                      </a:endParaRPr>
                    </a:p>
                    <a:p>
                      <a:pPr algn="ctr"/>
                      <a:r>
                        <a:rPr lang="ru-RU" sz="1200" b="0" dirty="0">
                          <a:solidFill>
                            <a:schemeClr val="tx1"/>
                          </a:solidFill>
                        </a:rPr>
                        <a:t>5</a:t>
                      </a:r>
                      <a:endParaRPr lang="x-none" sz="1200" b="0" dirty="0">
                        <a:solidFill>
                          <a:schemeClr val="tx1"/>
                        </a:solidFill>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en-US" sz="1200" dirty="0">
                          <a:effectLst/>
                          <a:latin typeface="Georgia" panose="02040502050405020303" pitchFamily="18" charset="0"/>
                        </a:rPr>
                        <a:t>Experimental</a:t>
                      </a:r>
                      <a:r>
                        <a:rPr lang="en-US" sz="1200" baseline="0" dirty="0">
                          <a:effectLst/>
                          <a:latin typeface="Georgia" panose="02040502050405020303" pitchFamily="18" charset="0"/>
                        </a:rPr>
                        <a:t> Stations/ Experimental Farms </a:t>
                      </a:r>
                      <a:endParaRPr lang="kk-KZ" sz="1200" dirty="0">
                        <a:effectLst/>
                        <a:latin typeface="Georgia" panose="02040502050405020303"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18</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dirty="0">
                        <a:effectLst/>
                        <a:latin typeface="Georgia" panose="02040502050405020303" pitchFamily="18" charset="0"/>
                      </a:endParaRPr>
                    </a:p>
                    <a:p>
                      <a:pPr algn="ctr">
                        <a:lnSpc>
                          <a:spcPct val="107000"/>
                        </a:lnSpc>
                        <a:spcAft>
                          <a:spcPts val="800"/>
                        </a:spcAft>
                      </a:pPr>
                      <a:r>
                        <a:rPr lang="kk-KZ" sz="1200" dirty="0">
                          <a:effectLst/>
                          <a:latin typeface="Georgia" panose="02040502050405020303" pitchFamily="18" charset="0"/>
                        </a:rPr>
                        <a:t>2 417</a:t>
                      </a:r>
                      <a:endParaRPr lang="x-none" sz="1200"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39985382"/>
                  </a:ext>
                </a:extLst>
              </a:tr>
              <a:tr h="721373">
                <a:tc>
                  <a:txBody>
                    <a:bodyPr/>
                    <a:lstStyle/>
                    <a:p>
                      <a:pPr algn="just">
                        <a:lnSpc>
                          <a:spcPct val="107000"/>
                        </a:lnSpc>
                        <a:spcAft>
                          <a:spcPts val="800"/>
                        </a:spcAft>
                      </a:pPr>
                      <a:r>
                        <a:rPr lang="kk-KZ" sz="1200" b="0" dirty="0">
                          <a:solidFill>
                            <a:schemeClr val="tx1"/>
                          </a:solidFill>
                          <a:effectLst/>
                          <a:latin typeface="Georgia" panose="02040502050405020303" pitchFamily="18" charset="0"/>
                        </a:rPr>
                        <a:t> </a:t>
                      </a:r>
                      <a:endParaRPr lang="x-none" sz="1200" b="0" dirty="0">
                        <a:solidFill>
                          <a:schemeClr val="tx1"/>
                        </a:solidFill>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cs typeface="+mn-cs"/>
                      </a:endParaRPr>
                    </a:p>
                    <a:p>
                      <a:pPr algn="ctr">
                        <a:lnSpc>
                          <a:spcPct val="107000"/>
                        </a:lnSpc>
                        <a:spcAft>
                          <a:spcPts val="800"/>
                        </a:spcAft>
                      </a:pPr>
                      <a:r>
                        <a:rPr lang="en-US" sz="1200" b="1" dirty="0">
                          <a:effectLst/>
                          <a:latin typeface="Georgia" panose="02040502050405020303" pitchFamily="18" charset="0"/>
                          <a:cs typeface="+mn-cs"/>
                        </a:rPr>
                        <a:t>Overall </a:t>
                      </a:r>
                      <a:endParaRPr lang="ru-RU" sz="1200" b="1" dirty="0">
                        <a:effectLst/>
                        <a:latin typeface="Georgia" panose="02040502050405020303"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endParaRPr>
                    </a:p>
                    <a:p>
                      <a:pPr algn="ctr">
                        <a:lnSpc>
                          <a:spcPct val="107000"/>
                        </a:lnSpc>
                        <a:spcAft>
                          <a:spcPts val="800"/>
                        </a:spcAft>
                      </a:pPr>
                      <a:r>
                        <a:rPr lang="kk-KZ" sz="1200" b="1" dirty="0">
                          <a:effectLst/>
                          <a:latin typeface="Georgia" panose="02040502050405020303" pitchFamily="18" charset="0"/>
                        </a:rPr>
                        <a:t>40</a:t>
                      </a:r>
                      <a:endParaRPr lang="x-none" sz="1200" b="1"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7000"/>
                        </a:lnSpc>
                        <a:spcAft>
                          <a:spcPts val="800"/>
                        </a:spcAft>
                      </a:pPr>
                      <a:endParaRPr lang="en-US" sz="1200" b="1" dirty="0">
                        <a:effectLst/>
                        <a:latin typeface="Georgia" panose="02040502050405020303" pitchFamily="18" charset="0"/>
                      </a:endParaRPr>
                    </a:p>
                    <a:p>
                      <a:pPr algn="ctr">
                        <a:lnSpc>
                          <a:spcPct val="107000"/>
                        </a:lnSpc>
                        <a:spcAft>
                          <a:spcPts val="800"/>
                        </a:spcAft>
                      </a:pPr>
                      <a:r>
                        <a:rPr lang="kk-KZ" sz="1200" b="1" dirty="0">
                          <a:effectLst/>
                          <a:latin typeface="Georgia" panose="02040502050405020303" pitchFamily="18" charset="0"/>
                        </a:rPr>
                        <a:t>10 555</a:t>
                      </a:r>
                      <a:endParaRPr lang="x-none" sz="1200" b="1" dirty="0">
                        <a:effectLst/>
                        <a:latin typeface="Georgia" panose="02040502050405020303" pitchFamily="18"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94451297"/>
                  </a:ext>
                </a:extLst>
              </a:tr>
            </a:tbl>
          </a:graphicData>
        </a:graphic>
      </p:graphicFrame>
      <p:sp>
        <p:nvSpPr>
          <p:cNvPr id="5" name="Прямоугольник 4">
            <a:extLst>
              <a:ext uri="{FF2B5EF4-FFF2-40B4-BE49-F238E27FC236}">
                <a16:creationId xmlns:a16="http://schemas.microsoft.com/office/drawing/2014/main" id="{235015A4-A50F-4C88-B627-6EFA60CE4345}"/>
              </a:ext>
            </a:extLst>
          </p:cNvPr>
          <p:cNvSpPr/>
          <p:nvPr/>
        </p:nvSpPr>
        <p:spPr>
          <a:xfrm>
            <a:off x="2048516" y="5148814"/>
            <a:ext cx="4140000" cy="1477328"/>
          </a:xfrm>
          <a:prstGeom prst="rect">
            <a:avLst/>
          </a:prstGeom>
          <a:ln>
            <a:solidFill>
              <a:schemeClr val="accent1"/>
            </a:solidFill>
            <a:prstDash val="dash"/>
          </a:ln>
        </p:spPr>
        <p:txBody>
          <a:bodyPr wrap="square">
            <a:spAutoFit/>
          </a:bodyPr>
          <a:lstStyle/>
          <a:p>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1846 </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employees hold Doctoral degrees</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707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Doctoral candidates</a:t>
            </a:r>
            <a:endParaRPr lang="x-none" dirty="0">
              <a:solidFill>
                <a:schemeClr val="accent1">
                  <a:lumMod val="50000"/>
                </a:schemeClr>
              </a:solidFill>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231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Doctors of Science</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139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PhD </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769 –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Master of Science </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Прямоугольник 5">
            <a:extLst>
              <a:ext uri="{FF2B5EF4-FFF2-40B4-BE49-F238E27FC236}">
                <a16:creationId xmlns:a16="http://schemas.microsoft.com/office/drawing/2014/main" id="{A48D047F-A9D5-4327-9A41-F01E94D3B0AB}"/>
              </a:ext>
            </a:extLst>
          </p:cNvPr>
          <p:cNvSpPr/>
          <p:nvPr/>
        </p:nvSpPr>
        <p:spPr>
          <a:xfrm>
            <a:off x="6604184" y="5148111"/>
            <a:ext cx="4140000" cy="1200329"/>
          </a:xfrm>
          <a:prstGeom prst="rect">
            <a:avLst/>
          </a:prstGeom>
          <a:ln>
            <a:solidFill>
              <a:schemeClr val="accent1"/>
            </a:solidFill>
            <a:prstDash val="dash"/>
          </a:ln>
        </p:spPr>
        <p:txBody>
          <a:bodyPr wrap="square">
            <a:spAutoFit/>
          </a:bodyPr>
          <a:lstStyle/>
          <a:p>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6</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203 </a:t>
            </a:r>
            <a:r>
              <a:rPr lang="en-US"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students in Agriculture</a:t>
            </a:r>
            <a:r>
              <a:rPr lang="ru-RU" b="1"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23 745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Undergraduate</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students</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2 106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Master’s students</a:t>
            </a:r>
            <a:endPar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3</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52</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ru-RU"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PhD students</a:t>
            </a:r>
            <a:endParaRPr lang="x-none" dirty="0">
              <a:solidFill>
                <a:schemeClr val="accent1">
                  <a:lumMod val="50000"/>
                </a:schemeClr>
              </a:solidFill>
            </a:endParaRPr>
          </a:p>
        </p:txBody>
      </p:sp>
      <p:sp>
        <p:nvSpPr>
          <p:cNvPr id="8" name="Номер слайда 5">
            <a:extLst>
              <a:ext uri="{FF2B5EF4-FFF2-40B4-BE49-F238E27FC236}">
                <a16:creationId xmlns:a16="http://schemas.microsoft.com/office/drawing/2014/main" id="{96AF6F8C-88C0-4B10-811D-58D8945CE97B}"/>
              </a:ext>
            </a:extLst>
          </p:cNvPr>
          <p:cNvSpPr txBox="1">
            <a:spLocks/>
          </p:cNvSpPr>
          <p:nvPr/>
        </p:nvSpPr>
        <p:spPr>
          <a:xfrm>
            <a:off x="10171263" y="6522650"/>
            <a:ext cx="379052" cy="234470"/>
          </a:xfrm>
          <a:prstGeom prst="rect">
            <a:avLst/>
          </a:prstGeom>
        </p:spPr>
        <p:txBody>
          <a:bodyPr/>
          <a:ls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en-US" sz="1200" dirty="0">
              <a:latin typeface="Arial Narrow" panose="020B0606020202030204" pitchFamily="34" charset="0"/>
            </a:endParaRPr>
          </a:p>
        </p:txBody>
      </p:sp>
      <p:pic>
        <p:nvPicPr>
          <p:cNvPr id="9" name="Рисунок 8">
            <a:extLst>
              <a:ext uri="{FF2B5EF4-FFF2-40B4-BE49-F238E27FC236}">
                <a16:creationId xmlns:a16="http://schemas.microsoft.com/office/drawing/2014/main" id="{8B2E0CB0-270D-4BD4-A621-12593E538E08}"/>
              </a:ext>
            </a:extLst>
          </p:cNvPr>
          <p:cNvPicPr>
            <a:picLocks noChangeAspect="1"/>
          </p:cNvPicPr>
          <p:nvPr/>
        </p:nvPicPr>
        <p:blipFill>
          <a:blip r:embed="rId3" cstate="print"/>
          <a:stretch>
            <a:fillRect/>
          </a:stretch>
        </p:blipFill>
        <p:spPr>
          <a:xfrm>
            <a:off x="271119" y="241325"/>
            <a:ext cx="1291994" cy="612000"/>
          </a:xfrm>
          <a:prstGeom prst="rect">
            <a:avLst/>
          </a:prstGeom>
        </p:spPr>
      </p:pic>
      <p:sp>
        <p:nvSpPr>
          <p:cNvPr id="10" name="Номер слайда 2"/>
          <p:cNvSpPr>
            <a:spLocks noGrp="1"/>
          </p:cNvSpPr>
          <p:nvPr>
            <p:ph type="sldNum" sz="quarter" idx="4294967295"/>
          </p:nvPr>
        </p:nvSpPr>
        <p:spPr>
          <a:xfrm>
            <a:off x="11633200" y="6600287"/>
            <a:ext cx="505403" cy="234470"/>
          </a:xfrm>
          <a:prstGeom prst="rect">
            <a:avLst/>
          </a:prstGeom>
        </p:spPr>
        <p:txBody>
          <a:bodyPr/>
          <a:lstStyle/>
          <a:p>
            <a:r>
              <a:rPr lang="en-GB" sz="1100" dirty="0">
                <a:solidFill>
                  <a:schemeClr val="accent1"/>
                </a:solidFill>
              </a:rPr>
              <a:t>8</a:t>
            </a:r>
          </a:p>
        </p:txBody>
      </p:sp>
    </p:spTree>
    <p:extLst>
      <p:ext uri="{BB962C8B-B14F-4D97-AF65-F5344CB8AC3E}">
        <p14:creationId xmlns:p14="http://schemas.microsoft.com/office/powerpoint/2010/main" val="1921500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eme Center for Strategic Initiatives">
  <a:themeElements>
    <a:clrScheme name="Другая 3">
      <a:dk1>
        <a:sysClr val="windowText" lastClr="000000"/>
      </a:dk1>
      <a:lt1>
        <a:sysClr val="window" lastClr="FFFFFF"/>
      </a:lt1>
      <a:dk2>
        <a:srgbClr val="2868A4"/>
      </a:dk2>
      <a:lt2>
        <a:srgbClr val="DEE5EE"/>
      </a:lt2>
      <a:accent1>
        <a:srgbClr val="2868A4"/>
      </a:accent1>
      <a:accent2>
        <a:srgbClr val="5A80AD"/>
      </a:accent2>
      <a:accent3>
        <a:srgbClr val="449FD8"/>
      </a:accent3>
      <a:accent4>
        <a:srgbClr val="4BACC6"/>
      </a:accent4>
      <a:accent5>
        <a:srgbClr val="F79646"/>
      </a:accent5>
      <a:accent6>
        <a:srgbClr val="C0504D"/>
      </a:accent6>
      <a:hlink>
        <a:srgbClr val="0000FF"/>
      </a:hlink>
      <a:folHlink>
        <a:srgbClr val="800080"/>
      </a:folHlink>
    </a:clrScheme>
    <a:fontScheme name="csi semibold">
      <a:majorFont>
        <a:latin typeface="Segoe UI Semibold"/>
        <a:ea typeface=""/>
        <a:cs typeface=""/>
      </a:majorFont>
      <a:minorFont>
        <a:latin typeface="Segoe UI"/>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bg1">
              <a:lumMod val="65000"/>
            </a:schemeClr>
          </a:solidFill>
          <a:prstDash val="dash"/>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600" dirty="0" err="1"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theme Center for Strategic Initiatives" id="{9799879A-573B-45D5-AF41-0871F656FEEB}" vid="{882EA415-7049-4FE5-AB65-B8885B7C2938}"/>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74658</TotalTime>
  <Words>2468</Words>
  <Application>Microsoft Office PowerPoint</Application>
  <PresentationFormat>Широкоэкранный</PresentationFormat>
  <Paragraphs>465</Paragraphs>
  <Slides>15</Slides>
  <Notes>4</Notes>
  <HiddenSlides>0</HiddenSlides>
  <MMClips>0</MMClips>
  <ScaleCrop>false</ScaleCrop>
  <HeadingPairs>
    <vt:vector size="8" baseType="variant">
      <vt:variant>
        <vt:lpstr>Использованные шрифты</vt:lpstr>
      </vt:variant>
      <vt:variant>
        <vt:i4>11</vt:i4>
      </vt:variant>
      <vt:variant>
        <vt:lpstr>Тема</vt:lpstr>
      </vt:variant>
      <vt:variant>
        <vt:i4>3</vt:i4>
      </vt:variant>
      <vt:variant>
        <vt:lpstr>Внедренные серверы OLE</vt:lpstr>
      </vt:variant>
      <vt:variant>
        <vt:i4>1</vt:i4>
      </vt:variant>
      <vt:variant>
        <vt:lpstr>Заголовки слайдов</vt:lpstr>
      </vt:variant>
      <vt:variant>
        <vt:i4>15</vt:i4>
      </vt:variant>
    </vt:vector>
  </HeadingPairs>
  <TitlesOfParts>
    <vt:vector size="30" baseType="lpstr">
      <vt:lpstr>Arial</vt:lpstr>
      <vt:lpstr>Arial Narrow</vt:lpstr>
      <vt:lpstr>Calibri</vt:lpstr>
      <vt:lpstr>Calibri Light</vt:lpstr>
      <vt:lpstr>Georgia</vt:lpstr>
      <vt:lpstr>Segoe UI</vt:lpstr>
      <vt:lpstr>Segoe UI Semibold</vt:lpstr>
      <vt:lpstr>Segoe UI Semilight</vt:lpstr>
      <vt:lpstr>Times New Roman</vt:lpstr>
      <vt:lpstr>Trebuchet MS</vt:lpstr>
      <vt:lpstr>Wingdings</vt:lpstr>
      <vt:lpstr>Тема Office</vt:lpstr>
      <vt:lpstr>1_Тема Office</vt:lpstr>
      <vt:lpstr>theme Center for Strategic Initiatives</vt:lpstr>
      <vt:lpstr>think-cell Slide</vt:lpstr>
      <vt:lpstr>National Agrarian Science and Education Centre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Overview of Extension Centers</vt:lpstr>
      <vt:lpstr>Vision on development of Extension Centers by 2024 </vt:lpstr>
      <vt:lpstr>Презентация PowerPoint</vt:lpstr>
      <vt:lpstr>Презентация PowerPoint</vt:lpstr>
    </vt:vector>
  </TitlesOfParts>
  <Company>csi.kz</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CSI</dc:title>
  <dc:creator>Kz Kairat</dc:creator>
  <cp:keywords>csikz</cp:keywords>
  <cp:lastModifiedBy>User</cp:lastModifiedBy>
  <cp:revision>2315</cp:revision>
  <cp:lastPrinted>2018-10-17T04:43:56Z</cp:lastPrinted>
  <dcterms:created xsi:type="dcterms:W3CDTF">2016-03-31T15:05:35Z</dcterms:created>
  <dcterms:modified xsi:type="dcterms:W3CDTF">2020-10-13T10:08:18Z</dcterms:modified>
</cp:coreProperties>
</file>