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2" r:id="rId6"/>
    <p:sldId id="258" r:id="rId7"/>
    <p:sldId id="278" r:id="rId8"/>
    <p:sldId id="268" r:id="rId9"/>
    <p:sldId id="274" r:id="rId10"/>
    <p:sldId id="271" r:id="rId11"/>
    <p:sldId id="272" r:id="rId12"/>
    <p:sldId id="266" r:id="rId13"/>
    <p:sldId id="267" r:id="rId14"/>
    <p:sldId id="270" r:id="rId15"/>
    <p:sldId id="275" r:id="rId16"/>
    <p:sldId id="277" r:id="rId17"/>
    <p:sldId id="269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0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ujib\Downloads\Chart%20of%20DO,%20NC.xls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ujib\Downloads\list%20%20of%20%20the%20cereal%20crop%20trails%20(1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'[Chart of DO, NC.xls]NC'!$C$1</c:f>
              <c:strCache>
                <c:ptCount val="1"/>
                <c:pt idx="0">
                  <c:v>Number of Accession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'[Chart of DO, NC.xls]NC'!$A$2:$B$37</c:f>
              <c:multiLvlStrCache>
                <c:ptCount val="36"/>
                <c:lvl>
                  <c:pt idx="0">
                    <c:v>Apricot</c:v>
                  </c:pt>
                  <c:pt idx="1">
                    <c:v>Apple</c:v>
                  </c:pt>
                  <c:pt idx="2">
                    <c:v>Cherry</c:v>
                  </c:pt>
                  <c:pt idx="3">
                    <c:v>Pear</c:v>
                  </c:pt>
                  <c:pt idx="4">
                    <c:v>Plum</c:v>
                  </c:pt>
                  <c:pt idx="7">
                    <c:v>Almond</c:v>
                  </c:pt>
                  <c:pt idx="8">
                    <c:v>Apricot</c:v>
                  </c:pt>
                  <c:pt idx="10">
                    <c:v>Almond</c:v>
                  </c:pt>
                  <c:pt idx="11">
                    <c:v>Apple</c:v>
                  </c:pt>
                  <c:pt idx="12">
                    <c:v>Pear</c:v>
                  </c:pt>
                  <c:pt idx="15">
                    <c:v>Citrus</c:v>
                  </c:pt>
                  <c:pt idx="16">
                    <c:v>Date Palm</c:v>
                  </c:pt>
                  <c:pt idx="17">
                    <c:v>Loquat</c:v>
                  </c:pt>
                  <c:pt idx="18">
                    <c:v>Persimmon</c:v>
                  </c:pt>
                  <c:pt idx="19">
                    <c:v>Pomegranate</c:v>
                  </c:pt>
                  <c:pt idx="20">
                    <c:v>Olive</c:v>
                  </c:pt>
                  <c:pt idx="21">
                    <c:v>Fig</c:v>
                  </c:pt>
                  <c:pt idx="24">
                    <c:v>Grape</c:v>
                  </c:pt>
                  <c:pt idx="25">
                    <c:v>Peach</c:v>
                  </c:pt>
                  <c:pt idx="26">
                    <c:v>Plum</c:v>
                  </c:pt>
                  <c:pt idx="27">
                    <c:v>Cherry</c:v>
                  </c:pt>
                  <c:pt idx="30">
                    <c:v>Grape</c:v>
                  </c:pt>
                  <c:pt idx="31">
                    <c:v>Peach</c:v>
                  </c:pt>
                  <c:pt idx="32">
                    <c:v>Plum</c:v>
                  </c:pt>
                  <c:pt idx="33">
                    <c:v>Pomegranate</c:v>
                  </c:pt>
                  <c:pt idx="34">
                    <c:v>Fig</c:v>
                  </c:pt>
                  <c:pt idx="35">
                    <c:v>Loquat</c:v>
                  </c:pt>
                </c:lvl>
                <c:lvl>
                  <c:pt idx="0">
                    <c:v>Kabul</c:v>
                  </c:pt>
                  <c:pt idx="7">
                    <c:v>Mazar</c:v>
                  </c:pt>
                  <c:pt idx="10">
                    <c:v>Kunduz</c:v>
                  </c:pt>
                  <c:pt idx="15">
                    <c:v>Jalalabad</c:v>
                  </c:pt>
                  <c:pt idx="24">
                    <c:v>Herat</c:v>
                  </c:pt>
                  <c:pt idx="30">
                    <c:v>Kandahar</c:v>
                  </c:pt>
                </c:lvl>
              </c:multiLvlStrCache>
            </c:multiLvlStrRef>
          </c:cat>
          <c:val>
            <c:numRef>
              <c:f>'[Chart of DO, NC.xls]NC'!$C$2:$C$37</c:f>
              <c:numCache>
                <c:formatCode>General</c:formatCode>
                <c:ptCount val="36"/>
                <c:pt idx="0">
                  <c:v>133</c:v>
                </c:pt>
                <c:pt idx="1">
                  <c:v>79</c:v>
                </c:pt>
                <c:pt idx="2">
                  <c:v>26</c:v>
                </c:pt>
                <c:pt idx="3">
                  <c:v>58</c:v>
                </c:pt>
                <c:pt idx="4">
                  <c:v>63</c:v>
                </c:pt>
                <c:pt idx="7">
                  <c:v>100</c:v>
                </c:pt>
                <c:pt idx="8">
                  <c:v>129</c:v>
                </c:pt>
                <c:pt idx="10">
                  <c:v>104</c:v>
                </c:pt>
                <c:pt idx="11">
                  <c:v>52</c:v>
                </c:pt>
                <c:pt idx="12">
                  <c:v>51</c:v>
                </c:pt>
                <c:pt idx="15">
                  <c:v>66</c:v>
                </c:pt>
                <c:pt idx="16">
                  <c:v>6</c:v>
                </c:pt>
                <c:pt idx="17">
                  <c:v>12</c:v>
                </c:pt>
                <c:pt idx="18">
                  <c:v>24</c:v>
                </c:pt>
                <c:pt idx="19">
                  <c:v>79</c:v>
                </c:pt>
                <c:pt idx="20">
                  <c:v>10</c:v>
                </c:pt>
                <c:pt idx="21">
                  <c:v>16</c:v>
                </c:pt>
                <c:pt idx="24">
                  <c:v>133</c:v>
                </c:pt>
                <c:pt idx="25">
                  <c:v>116</c:v>
                </c:pt>
                <c:pt idx="26">
                  <c:v>77</c:v>
                </c:pt>
                <c:pt idx="27">
                  <c:v>28</c:v>
                </c:pt>
                <c:pt idx="30">
                  <c:v>134</c:v>
                </c:pt>
                <c:pt idx="31">
                  <c:v>96</c:v>
                </c:pt>
                <c:pt idx="32">
                  <c:v>75</c:v>
                </c:pt>
                <c:pt idx="33">
                  <c:v>79</c:v>
                </c:pt>
                <c:pt idx="34">
                  <c:v>13</c:v>
                </c:pt>
                <c:pt idx="35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77-40BB-A0BA-1EB2B813FE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-1477328672"/>
        <c:axId val="-1477327584"/>
      </c:barChart>
      <c:catAx>
        <c:axId val="-14773286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Name of Centers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77327584"/>
        <c:crosses val="autoZero"/>
        <c:auto val="1"/>
        <c:lblAlgn val="ctr"/>
        <c:lblOffset val="100"/>
        <c:noMultiLvlLbl val="0"/>
      </c:catAx>
      <c:valAx>
        <c:axId val="-1477327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Number of Accesson</a:t>
                </a:r>
              </a:p>
            </c:rich>
          </c:tx>
          <c:layout>
            <c:manualLayout>
              <c:xMode val="edge"/>
              <c:yMode val="edge"/>
              <c:x val="2.0541549582468649E-2"/>
              <c:y val="0.3084779581123788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77328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'[list  of  the cereal crop trails (1).xlsx]Sheet1'!$C$3</c:f>
              <c:strCache>
                <c:ptCount val="1"/>
                <c:pt idx="0">
                  <c:v>wheat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'[list  of  the cereal crop trails (1).xlsx]Sheet1'!$B$4:$B$15</c:f>
              <c:strCache>
                <c:ptCount val="12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  <c:pt idx="5">
                  <c:v>2012-13</c:v>
                </c:pt>
                <c:pt idx="6">
                  <c:v>2013-14</c:v>
                </c:pt>
                <c:pt idx="7">
                  <c:v>2014-15</c:v>
                </c:pt>
                <c:pt idx="8">
                  <c:v>2015-16</c:v>
                </c:pt>
                <c:pt idx="9">
                  <c:v>2016-17</c:v>
                </c:pt>
                <c:pt idx="10">
                  <c:v>2017-18</c:v>
                </c:pt>
                <c:pt idx="11">
                  <c:v>2018-19</c:v>
                </c:pt>
              </c:strCache>
            </c:strRef>
          </c:cat>
          <c:val>
            <c:numRef>
              <c:f>'[list  of  the cereal crop trails (1).xlsx]Sheet1'!$C$4:$C$15</c:f>
              <c:numCache>
                <c:formatCode>General</c:formatCode>
                <c:ptCount val="12"/>
                <c:pt idx="0">
                  <c:v>5</c:v>
                </c:pt>
                <c:pt idx="1">
                  <c:v>32</c:v>
                </c:pt>
                <c:pt idx="2">
                  <c:v>46</c:v>
                </c:pt>
                <c:pt idx="3">
                  <c:v>70</c:v>
                </c:pt>
                <c:pt idx="4">
                  <c:v>86</c:v>
                </c:pt>
                <c:pt idx="5">
                  <c:v>95</c:v>
                </c:pt>
                <c:pt idx="6">
                  <c:v>117</c:v>
                </c:pt>
                <c:pt idx="7">
                  <c:v>99</c:v>
                </c:pt>
                <c:pt idx="8">
                  <c:v>100</c:v>
                </c:pt>
                <c:pt idx="9">
                  <c:v>103</c:v>
                </c:pt>
                <c:pt idx="10">
                  <c:v>135</c:v>
                </c:pt>
                <c:pt idx="11">
                  <c:v>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FD-458E-A84C-F7007BFDE066}"/>
            </c:ext>
          </c:extLst>
        </c:ser>
        <c:ser>
          <c:idx val="1"/>
          <c:order val="1"/>
          <c:tx>
            <c:strRef>
              <c:f>'[list  of  the cereal crop trails (1).xlsx]Sheet1'!$D$3</c:f>
              <c:strCache>
                <c:ptCount val="1"/>
                <c:pt idx="0">
                  <c:v>paddy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9FD-458E-A84C-F7007BFDE066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9FD-458E-A84C-F7007BFDE066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9FD-458E-A84C-F7007BFDE066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9FD-458E-A84C-F7007BFDE0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'[list  of  the cereal crop trails (1).xlsx]Sheet1'!$B$4:$B$15</c:f>
              <c:strCache>
                <c:ptCount val="12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  <c:pt idx="5">
                  <c:v>2012-13</c:v>
                </c:pt>
                <c:pt idx="6">
                  <c:v>2013-14</c:v>
                </c:pt>
                <c:pt idx="7">
                  <c:v>2014-15</c:v>
                </c:pt>
                <c:pt idx="8">
                  <c:v>2015-16</c:v>
                </c:pt>
                <c:pt idx="9">
                  <c:v>2016-17</c:v>
                </c:pt>
                <c:pt idx="10">
                  <c:v>2017-18</c:v>
                </c:pt>
                <c:pt idx="11">
                  <c:v>2018-19</c:v>
                </c:pt>
              </c:strCache>
            </c:strRef>
          </c:cat>
          <c:val>
            <c:numRef>
              <c:f>'[list  of  the cereal crop trails (1).xlsx]Sheet1'!$D$4:$D$15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3</c:v>
                </c:pt>
                <c:pt idx="6">
                  <c:v>5</c:v>
                </c:pt>
                <c:pt idx="7">
                  <c:v>4</c:v>
                </c:pt>
                <c:pt idx="8">
                  <c:v>4</c:v>
                </c:pt>
                <c:pt idx="9">
                  <c:v>8</c:v>
                </c:pt>
                <c:pt idx="10">
                  <c:v>7</c:v>
                </c:pt>
                <c:pt idx="1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9FD-458E-A84C-F7007BFDE066}"/>
            </c:ext>
          </c:extLst>
        </c:ser>
        <c:ser>
          <c:idx val="2"/>
          <c:order val="2"/>
          <c:tx>
            <c:strRef>
              <c:f>'[list  of  the cereal crop trails (1).xlsx]Sheet1'!$E$3</c:f>
              <c:strCache>
                <c:ptCount val="1"/>
                <c:pt idx="0">
                  <c:v>maize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9FD-458E-A84C-F7007BFDE066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9FD-458E-A84C-F7007BFDE066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9FD-458E-A84C-F7007BFDE066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9FD-458E-A84C-F7007BFDE066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9FD-458E-A84C-F7007BFDE0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'[list  of  the cereal crop trails (1).xlsx]Sheet1'!$B$4:$B$15</c:f>
              <c:strCache>
                <c:ptCount val="12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  <c:pt idx="5">
                  <c:v>2012-13</c:v>
                </c:pt>
                <c:pt idx="6">
                  <c:v>2013-14</c:v>
                </c:pt>
                <c:pt idx="7">
                  <c:v>2014-15</c:v>
                </c:pt>
                <c:pt idx="8">
                  <c:v>2015-16</c:v>
                </c:pt>
                <c:pt idx="9">
                  <c:v>2016-17</c:v>
                </c:pt>
                <c:pt idx="10">
                  <c:v>2017-18</c:v>
                </c:pt>
                <c:pt idx="11">
                  <c:v>2018-19</c:v>
                </c:pt>
              </c:strCache>
            </c:strRef>
          </c:cat>
          <c:val>
            <c:numRef>
              <c:f>'[list  of  the cereal crop trails (1).xlsx]Sheet1'!$E$4:$E$15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0</c:v>
                </c:pt>
                <c:pt idx="4">
                  <c:v>4</c:v>
                </c:pt>
                <c:pt idx="5">
                  <c:v>6</c:v>
                </c:pt>
                <c:pt idx="6">
                  <c:v>9</c:v>
                </c:pt>
                <c:pt idx="7">
                  <c:v>14</c:v>
                </c:pt>
                <c:pt idx="8">
                  <c:v>16</c:v>
                </c:pt>
                <c:pt idx="9">
                  <c:v>3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C9FD-458E-A84C-F7007BFDE066}"/>
            </c:ext>
          </c:extLst>
        </c:ser>
        <c:ser>
          <c:idx val="3"/>
          <c:order val="3"/>
          <c:tx>
            <c:strRef>
              <c:f>'[list  of  the cereal crop trails (1).xlsx]Sheet1'!$F$3</c:f>
              <c:strCache>
                <c:ptCount val="1"/>
                <c:pt idx="0">
                  <c:v>barely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9FD-458E-A84C-F7007BFDE066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9FD-458E-A84C-F7007BFDE066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C9FD-458E-A84C-F7007BFDE066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9FD-458E-A84C-F7007BFDE0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'[list  of  the cereal crop trails (1).xlsx]Sheet1'!$B$4:$B$15</c:f>
              <c:strCache>
                <c:ptCount val="12"/>
                <c:pt idx="0">
                  <c:v>2007-08</c:v>
                </c:pt>
                <c:pt idx="1">
                  <c:v>2008-09</c:v>
                </c:pt>
                <c:pt idx="2">
                  <c:v>2009-10</c:v>
                </c:pt>
                <c:pt idx="3">
                  <c:v>2010-11</c:v>
                </c:pt>
                <c:pt idx="4">
                  <c:v>2011-12</c:v>
                </c:pt>
                <c:pt idx="5">
                  <c:v>2012-13</c:v>
                </c:pt>
                <c:pt idx="6">
                  <c:v>2013-14</c:v>
                </c:pt>
                <c:pt idx="7">
                  <c:v>2014-15</c:v>
                </c:pt>
                <c:pt idx="8">
                  <c:v>2015-16</c:v>
                </c:pt>
                <c:pt idx="9">
                  <c:v>2016-17</c:v>
                </c:pt>
                <c:pt idx="10">
                  <c:v>2017-18</c:v>
                </c:pt>
                <c:pt idx="11">
                  <c:v>2018-19</c:v>
                </c:pt>
              </c:strCache>
            </c:strRef>
          </c:cat>
          <c:val>
            <c:numRef>
              <c:f>'[list  of  the cereal crop trails (1).xlsx]Sheet1'!$F$4:$F$15</c:f>
              <c:numCache>
                <c:formatCode>General</c:formatCode>
                <c:ptCount val="12"/>
                <c:pt idx="0">
                  <c:v>0</c:v>
                </c:pt>
                <c:pt idx="1">
                  <c:v>6</c:v>
                </c:pt>
                <c:pt idx="2">
                  <c:v>4</c:v>
                </c:pt>
                <c:pt idx="3">
                  <c:v>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15</c:v>
                </c:pt>
                <c:pt idx="8">
                  <c:v>22</c:v>
                </c:pt>
                <c:pt idx="9">
                  <c:v>16</c:v>
                </c:pt>
                <c:pt idx="10">
                  <c:v>20</c:v>
                </c:pt>
                <c:pt idx="1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C9FD-458E-A84C-F7007BFDE06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-1477333024"/>
        <c:axId val="-1477336288"/>
      </c:barChart>
      <c:catAx>
        <c:axId val="-14773330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years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all" spc="12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77336288"/>
        <c:crosses val="autoZero"/>
        <c:auto val="1"/>
        <c:lblAlgn val="ctr"/>
        <c:lblOffset val="100"/>
        <c:noMultiLvlLbl val="0"/>
      </c:catAx>
      <c:valAx>
        <c:axId val="-14773362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cap="all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No. Experiment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cap="all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477333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 dirty="0"/>
              <a:t>% of Responses for various basic research objectives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% Responses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Sheet1!$A$2:$A$19</c:f>
              <c:strCache>
                <c:ptCount val="18"/>
                <c:pt idx="0">
                  <c:v>Basic Breeding</c:v>
                </c:pt>
                <c:pt idx="1">
                  <c:v>Basic Agronomy</c:v>
                </c:pt>
                <c:pt idx="2">
                  <c:v>Adaptation research</c:v>
                </c:pt>
                <c:pt idx="3">
                  <c:v>Basic Research</c:v>
                </c:pt>
                <c:pt idx="4">
                  <c:v>Rainfed Wheat Breeding</c:v>
                </c:pt>
                <c:pt idx="5">
                  <c:v>Shuttle Breeding</c:v>
                </c:pt>
                <c:pt idx="6">
                  <c:v>Breeding for Heat Tolerance</c:v>
                </c:pt>
                <c:pt idx="7">
                  <c:v>Landrace improvement</c:v>
                </c:pt>
                <c:pt idx="8">
                  <c:v>Breeding for Rust Resistance</c:v>
                </c:pt>
                <c:pt idx="9">
                  <c:v>Breeding for Quality</c:v>
                </c:pt>
                <c:pt idx="10">
                  <c:v>Winter Wheat Breeding</c:v>
                </c:pt>
                <c:pt idx="11">
                  <c:v>Breeding for Karnal Bunt</c:v>
                </c:pt>
                <c:pt idx="12">
                  <c:v>Breeding for Irrigated Wheat</c:v>
                </c:pt>
                <c:pt idx="13">
                  <c:v>Germplasm Introductions</c:v>
                </c:pt>
                <c:pt idx="14">
                  <c:v>Research on Fertilizers</c:v>
                </c:pt>
                <c:pt idx="15">
                  <c:v>Economics, Marketing</c:v>
                </c:pt>
                <c:pt idx="16">
                  <c:v>Maintenance Breeding</c:v>
                </c:pt>
                <c:pt idx="17">
                  <c:v>Molecular Breeding</c:v>
                </c:pt>
              </c:strCache>
            </c:strRef>
          </c:cat>
          <c:val>
            <c:numRef>
              <c:f>Sheet1!$B$2:$B$19</c:f>
              <c:numCache>
                <c:formatCode>0.0</c:formatCode>
                <c:ptCount val="18"/>
                <c:pt idx="0">
                  <c:v>8.3333333333333321</c:v>
                </c:pt>
                <c:pt idx="1">
                  <c:v>5.5555555555555554</c:v>
                </c:pt>
                <c:pt idx="2">
                  <c:v>5.5555555555555554</c:v>
                </c:pt>
                <c:pt idx="3">
                  <c:v>13.888888888888889</c:v>
                </c:pt>
                <c:pt idx="4">
                  <c:v>16.666666666666664</c:v>
                </c:pt>
                <c:pt idx="5">
                  <c:v>5.5555555555555554</c:v>
                </c:pt>
                <c:pt idx="6">
                  <c:v>2.7777777777777777</c:v>
                </c:pt>
                <c:pt idx="7">
                  <c:v>2.7777777777777777</c:v>
                </c:pt>
                <c:pt idx="8">
                  <c:v>8.3333333333333321</c:v>
                </c:pt>
                <c:pt idx="9">
                  <c:v>2.7777777777777777</c:v>
                </c:pt>
                <c:pt idx="10">
                  <c:v>2.7777777777777777</c:v>
                </c:pt>
                <c:pt idx="11">
                  <c:v>5.5555555555555554</c:v>
                </c:pt>
                <c:pt idx="12">
                  <c:v>2.7777777777777777</c:v>
                </c:pt>
                <c:pt idx="13">
                  <c:v>2.7777777777777777</c:v>
                </c:pt>
                <c:pt idx="14">
                  <c:v>5.5555555555555554</c:v>
                </c:pt>
                <c:pt idx="15">
                  <c:v>2.7777777777777777</c:v>
                </c:pt>
                <c:pt idx="16">
                  <c:v>2.7777777777777777</c:v>
                </c:pt>
                <c:pt idx="17">
                  <c:v>2.7777777777777777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4E-4885-B8E3-992562F40B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1592150208"/>
        <c:axId val="-1592159456"/>
      </c:barChart>
      <c:catAx>
        <c:axId val="-1592150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592159456"/>
        <c:crosses val="autoZero"/>
        <c:auto val="1"/>
        <c:lblAlgn val="ctr"/>
        <c:lblOffset val="100"/>
        <c:noMultiLvlLbl val="0"/>
      </c:catAx>
      <c:valAx>
        <c:axId val="-15921594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-159215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E18062-96D6-48CF-A989-4BA50D961E21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4590ECD-B75A-40BE-99ED-C7E41A53B74A}">
      <dgm:prSet phldrT="[Text]" custT="1"/>
      <dgm:spPr/>
      <dgm:t>
        <a:bodyPr/>
        <a:lstStyle/>
        <a:p>
          <a:r>
            <a:rPr lang="en-US" sz="2000" dirty="0">
              <a:cs typeface="B Nazanin" panose="00000400000000000000" pitchFamily="2" charset="-78"/>
            </a:rPr>
            <a:t>Achievements</a:t>
          </a:r>
        </a:p>
      </dgm:t>
    </dgm:pt>
    <dgm:pt modelId="{C45C736B-5D34-44B9-B544-589BF24B8EA5}" type="parTrans" cxnId="{904DC51D-59AA-4A39-9667-B5CCF31759F2}">
      <dgm:prSet/>
      <dgm:spPr/>
      <dgm:t>
        <a:bodyPr/>
        <a:lstStyle/>
        <a:p>
          <a:endParaRPr lang="en-US" sz="2000"/>
        </a:p>
      </dgm:t>
    </dgm:pt>
    <dgm:pt modelId="{40EA026E-FD26-4833-B134-33618458BD95}" type="sibTrans" cxnId="{904DC51D-59AA-4A39-9667-B5CCF31759F2}">
      <dgm:prSet/>
      <dgm:spPr/>
      <dgm:t>
        <a:bodyPr/>
        <a:lstStyle/>
        <a:p>
          <a:endParaRPr lang="en-US" sz="2000"/>
        </a:p>
      </dgm:t>
    </dgm:pt>
    <dgm:pt modelId="{4D33921D-40F2-4080-9FD8-FF342835262D}">
      <dgm:prSet phldrT="[Text]" custT="1"/>
      <dgm:spPr/>
      <dgm:t>
        <a:bodyPr/>
        <a:lstStyle/>
        <a:p>
          <a:r>
            <a:rPr lang="en-US" sz="1700" b="1" dirty="0">
              <a:cs typeface="B Nazanin" panose="00000400000000000000" pitchFamily="2" charset="-78"/>
            </a:rPr>
            <a:t>Released improved varieties</a:t>
          </a:r>
        </a:p>
      </dgm:t>
    </dgm:pt>
    <dgm:pt modelId="{4A986115-1CFD-4D99-B834-139FB2C12C87}" type="parTrans" cxnId="{C1C7BA32-1646-4695-9184-01ADDFE7537C}">
      <dgm:prSet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 sz="2400"/>
        </a:p>
      </dgm:t>
    </dgm:pt>
    <dgm:pt modelId="{7246F994-A05B-498D-8334-8D30D46F0C45}" type="sibTrans" cxnId="{C1C7BA32-1646-4695-9184-01ADDFE7537C}">
      <dgm:prSet/>
      <dgm:spPr/>
      <dgm:t>
        <a:bodyPr/>
        <a:lstStyle/>
        <a:p>
          <a:endParaRPr lang="en-US" sz="2000"/>
        </a:p>
      </dgm:t>
    </dgm:pt>
    <dgm:pt modelId="{278055B4-9F47-4416-BC0E-9DB206B31B0D}">
      <dgm:prSet phldrT="[Text]" custT="1"/>
      <dgm:spPr/>
      <dgm:t>
        <a:bodyPr/>
        <a:lstStyle/>
        <a:p>
          <a:r>
            <a:rPr lang="en-US" sz="1700" b="1" dirty="0">
              <a:cs typeface="B Nazanin" panose="00000400000000000000" pitchFamily="2" charset="-78"/>
            </a:rPr>
            <a:t>Agricultural mechanization and Irrigation systems</a:t>
          </a:r>
        </a:p>
      </dgm:t>
    </dgm:pt>
    <dgm:pt modelId="{F0F90EB7-9B80-4C4A-BA0C-FDB1A8EEF764}" type="parTrans" cxnId="{424C853F-CC00-47C8-9524-4D8F07E67CA6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endParaRPr lang="en-US" sz="2400"/>
        </a:p>
      </dgm:t>
    </dgm:pt>
    <dgm:pt modelId="{D23EAD17-C6A2-43CF-83AF-0540BB4F1378}" type="sibTrans" cxnId="{424C853F-CC00-47C8-9524-4D8F07E67CA6}">
      <dgm:prSet/>
      <dgm:spPr/>
      <dgm:t>
        <a:bodyPr/>
        <a:lstStyle/>
        <a:p>
          <a:endParaRPr lang="en-US" sz="2000"/>
        </a:p>
      </dgm:t>
    </dgm:pt>
    <dgm:pt modelId="{023DBB34-1598-435B-8CAD-E707916EF591}">
      <dgm:prSet custT="1"/>
      <dgm:spPr/>
      <dgm:t>
        <a:bodyPr/>
        <a:lstStyle/>
        <a:p>
          <a:r>
            <a:rPr lang="en-US" sz="1700" b="1" dirty="0">
              <a:cs typeface="B Nazanin" panose="00000400000000000000" pitchFamily="2" charset="-78"/>
            </a:rPr>
            <a:t>Industrial crops</a:t>
          </a:r>
        </a:p>
      </dgm:t>
    </dgm:pt>
    <dgm:pt modelId="{8DF36584-B4E2-488C-8210-6BCCE043FFEF}" type="parTrans" cxnId="{CD55C142-72D4-4BAB-97AE-AAAFD5E92EAC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2400"/>
        </a:p>
      </dgm:t>
    </dgm:pt>
    <dgm:pt modelId="{4515D720-6FB4-4642-87C6-E26A6D277B73}" type="sibTrans" cxnId="{CD55C142-72D4-4BAB-97AE-AAAFD5E92EAC}">
      <dgm:prSet/>
      <dgm:spPr/>
      <dgm:t>
        <a:bodyPr/>
        <a:lstStyle/>
        <a:p>
          <a:endParaRPr lang="en-US" sz="2000"/>
        </a:p>
      </dgm:t>
    </dgm:pt>
    <dgm:pt modelId="{D1C1AEE2-D868-437B-8FAF-78CE3533752B}">
      <dgm:prSet custT="1"/>
      <dgm:spPr/>
      <dgm:t>
        <a:bodyPr/>
        <a:lstStyle/>
        <a:p>
          <a:r>
            <a:rPr lang="en-US" sz="1700" b="1" dirty="0" err="1">
              <a:cs typeface="B Nazanin" panose="00000400000000000000" pitchFamily="2" charset="-78"/>
            </a:rPr>
            <a:t>Germpalsm</a:t>
          </a:r>
          <a:r>
            <a:rPr lang="en-US" sz="1700" b="1" dirty="0">
              <a:cs typeface="B Nazanin" panose="00000400000000000000" pitchFamily="2" charset="-78"/>
            </a:rPr>
            <a:t> collection</a:t>
          </a:r>
        </a:p>
      </dgm:t>
    </dgm:pt>
    <dgm:pt modelId="{BECDB7B3-ADEF-4B00-B7C6-28143C389A78}" type="parTrans" cxnId="{B811F017-E2A2-4BDD-9C91-F0AA3DA2700F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2400"/>
        </a:p>
      </dgm:t>
    </dgm:pt>
    <dgm:pt modelId="{16CB5651-D4F7-4F04-8D61-757A16162746}" type="sibTrans" cxnId="{B811F017-E2A2-4BDD-9C91-F0AA3DA2700F}">
      <dgm:prSet/>
      <dgm:spPr/>
      <dgm:t>
        <a:bodyPr/>
        <a:lstStyle/>
        <a:p>
          <a:endParaRPr lang="en-US" sz="2000"/>
        </a:p>
      </dgm:t>
    </dgm:pt>
    <dgm:pt modelId="{228DCAFC-E8BF-4EA2-897C-2F771556B166}">
      <dgm:prSet custT="1"/>
      <dgm:spPr/>
      <dgm:t>
        <a:bodyPr/>
        <a:lstStyle/>
        <a:p>
          <a:r>
            <a:rPr lang="en-US" sz="1700" b="1" dirty="0">
              <a:cs typeface="B Nazanin" panose="00000400000000000000" pitchFamily="2" charset="-78"/>
            </a:rPr>
            <a:t>Fruit collection and demonstration</a:t>
          </a:r>
        </a:p>
      </dgm:t>
    </dgm:pt>
    <dgm:pt modelId="{5532D5A5-0CFB-4A1B-815A-C08365C9F99A}" type="parTrans" cxnId="{F480AABA-85CC-45B8-AB8F-014AB6941846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2400"/>
        </a:p>
      </dgm:t>
    </dgm:pt>
    <dgm:pt modelId="{41464FFA-5425-49FA-92E6-16DF05DBA89C}" type="sibTrans" cxnId="{F480AABA-85CC-45B8-AB8F-014AB6941846}">
      <dgm:prSet/>
      <dgm:spPr/>
      <dgm:t>
        <a:bodyPr/>
        <a:lstStyle/>
        <a:p>
          <a:endParaRPr lang="en-US" sz="2000"/>
        </a:p>
      </dgm:t>
    </dgm:pt>
    <dgm:pt modelId="{EBC83899-F3A3-4116-97E4-46A444A443B6}">
      <dgm:prSet custT="1"/>
      <dgm:spPr/>
      <dgm:t>
        <a:bodyPr/>
        <a:lstStyle/>
        <a:p>
          <a:r>
            <a:rPr lang="en-US" sz="1700" b="1" dirty="0">
              <a:cs typeface="B Nazanin" panose="00000400000000000000" pitchFamily="2" charset="-78"/>
            </a:rPr>
            <a:t>Publication of research books</a:t>
          </a:r>
        </a:p>
      </dgm:t>
    </dgm:pt>
    <dgm:pt modelId="{D4622003-922F-4507-AFDE-0A3B3AC64B8B}" type="parTrans" cxnId="{01E50F6D-4C64-47F2-8128-DB9960B3ED88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 sz="2400"/>
        </a:p>
      </dgm:t>
    </dgm:pt>
    <dgm:pt modelId="{85DF0AAC-E5A2-498F-A55D-49BA9399C4AD}" type="sibTrans" cxnId="{01E50F6D-4C64-47F2-8128-DB9960B3ED88}">
      <dgm:prSet/>
      <dgm:spPr/>
      <dgm:t>
        <a:bodyPr/>
        <a:lstStyle/>
        <a:p>
          <a:endParaRPr lang="en-US" sz="2000"/>
        </a:p>
      </dgm:t>
    </dgm:pt>
    <dgm:pt modelId="{AA6099B7-70CF-4ECA-8E0F-C94D01BC4F81}">
      <dgm:prSet custT="1"/>
      <dgm:spPr/>
      <dgm:t>
        <a:bodyPr/>
        <a:lstStyle/>
        <a:p>
          <a:r>
            <a:rPr lang="en-US" sz="1600" b="1" dirty="0">
              <a:cs typeface="B Nazanin" panose="00000400000000000000" pitchFamily="2" charset="-78"/>
            </a:rPr>
            <a:t>Soil diagnosis and fertilities</a:t>
          </a:r>
        </a:p>
      </dgm:t>
    </dgm:pt>
    <dgm:pt modelId="{2384451C-D7AF-4400-BA73-1473311B472E}" type="parTrans" cxnId="{100424C1-9399-4820-8930-80480769DDBD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2400"/>
        </a:p>
      </dgm:t>
    </dgm:pt>
    <dgm:pt modelId="{1D6E0281-E6F6-4ED8-9596-85AAE8D15C6C}" type="sibTrans" cxnId="{100424C1-9399-4820-8930-80480769DDBD}">
      <dgm:prSet/>
      <dgm:spPr/>
      <dgm:t>
        <a:bodyPr/>
        <a:lstStyle/>
        <a:p>
          <a:endParaRPr lang="en-US" sz="2000"/>
        </a:p>
      </dgm:t>
    </dgm:pt>
    <dgm:pt modelId="{BAD70B40-544F-4CB7-8443-8CC43C7F32B4}">
      <dgm:prSet custT="1"/>
      <dgm:spPr/>
      <dgm:t>
        <a:bodyPr/>
        <a:lstStyle/>
        <a:p>
          <a:r>
            <a:rPr lang="en-US" sz="1700" b="1" dirty="0">
              <a:cs typeface="B Nazanin" panose="00000400000000000000" pitchFamily="2" charset="-78"/>
            </a:rPr>
            <a:t>Control of Pest and diseases </a:t>
          </a:r>
        </a:p>
      </dgm:t>
    </dgm:pt>
    <dgm:pt modelId="{331C85A5-4B50-4055-8649-282FB3C92811}" type="parTrans" cxnId="{7C7E2FD4-D446-4EDD-8D54-075A6FFB8A6F}">
      <dgm:prSet custT="1"/>
      <dgm:spPr/>
      <dgm:t>
        <a:bodyPr/>
        <a:lstStyle/>
        <a:p>
          <a:endParaRPr lang="en-US" sz="2400"/>
        </a:p>
      </dgm:t>
    </dgm:pt>
    <dgm:pt modelId="{19A02C7F-23EE-4F03-83B9-2BAFF8F77985}" type="sibTrans" cxnId="{7C7E2FD4-D446-4EDD-8D54-075A6FFB8A6F}">
      <dgm:prSet/>
      <dgm:spPr/>
      <dgm:t>
        <a:bodyPr/>
        <a:lstStyle/>
        <a:p>
          <a:endParaRPr lang="en-US" sz="2000"/>
        </a:p>
      </dgm:t>
    </dgm:pt>
    <dgm:pt modelId="{48B9586D-836E-445B-9592-DFCDA86E2D89}">
      <dgm:prSet custT="1"/>
      <dgm:spPr/>
      <dgm:t>
        <a:bodyPr/>
        <a:lstStyle/>
        <a:p>
          <a:r>
            <a:rPr lang="en-US" sz="1700" b="1" dirty="0">
              <a:cs typeface="B Nazanin" panose="00000400000000000000" pitchFamily="2" charset="-78"/>
            </a:rPr>
            <a:t>Forest and dryland research</a:t>
          </a:r>
        </a:p>
      </dgm:t>
    </dgm:pt>
    <dgm:pt modelId="{57CA42AA-4666-4C92-B9CA-DFA528E6A815}" type="parTrans" cxnId="{9DFF560E-46E7-44F1-AECD-DD9CC3564C73}">
      <dgm:prSet custT="1"/>
      <dgm:spPr>
        <a:solidFill>
          <a:srgbClr val="92D050"/>
        </a:solidFill>
      </dgm:spPr>
      <dgm:t>
        <a:bodyPr/>
        <a:lstStyle/>
        <a:p>
          <a:endParaRPr lang="en-US" sz="2400"/>
        </a:p>
      </dgm:t>
    </dgm:pt>
    <dgm:pt modelId="{9A8DAD22-71DD-4C93-AC05-2E054B9F046B}" type="sibTrans" cxnId="{9DFF560E-46E7-44F1-AECD-DD9CC3564C73}">
      <dgm:prSet/>
      <dgm:spPr/>
      <dgm:t>
        <a:bodyPr/>
        <a:lstStyle/>
        <a:p>
          <a:endParaRPr lang="en-US" sz="2000"/>
        </a:p>
      </dgm:t>
    </dgm:pt>
    <dgm:pt modelId="{05F88CF8-6ED7-478C-B788-ECE094100405}" type="pres">
      <dgm:prSet presAssocID="{25E18062-96D6-48CF-A989-4BA50D961E21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A94AAB9-3B7D-4E35-A930-22CC9D16C9EC}" type="pres">
      <dgm:prSet presAssocID="{D4590ECD-B75A-40BE-99ED-C7E41A53B74A}" presName="centerShape" presStyleLbl="node0" presStyleIdx="0" presStyleCnt="1" custScaleX="190260"/>
      <dgm:spPr/>
    </dgm:pt>
    <dgm:pt modelId="{44CF38EA-D608-4ED2-8F8A-A4B4495E646D}" type="pres">
      <dgm:prSet presAssocID="{57CA42AA-4666-4C92-B9CA-DFA528E6A815}" presName="parTrans" presStyleLbl="sibTrans2D1" presStyleIdx="0" presStyleCnt="9"/>
      <dgm:spPr/>
    </dgm:pt>
    <dgm:pt modelId="{B57B9321-C321-4BEB-A1E8-C93C485BF2A0}" type="pres">
      <dgm:prSet presAssocID="{57CA42AA-4666-4C92-B9CA-DFA528E6A815}" presName="connectorText" presStyleLbl="sibTrans2D1" presStyleIdx="0" presStyleCnt="9"/>
      <dgm:spPr/>
    </dgm:pt>
    <dgm:pt modelId="{052ADE7B-308A-4A23-90D5-D4006126DD24}" type="pres">
      <dgm:prSet presAssocID="{48B9586D-836E-445B-9592-DFCDA86E2D89}" presName="node" presStyleLbl="node1" presStyleIdx="0" presStyleCnt="9" custScaleX="137004" custScaleY="116449" custRadScaleRad="93337" custRadScaleInc="-23853">
        <dgm:presLayoutVars>
          <dgm:bulletEnabled val="1"/>
        </dgm:presLayoutVars>
      </dgm:prSet>
      <dgm:spPr/>
    </dgm:pt>
    <dgm:pt modelId="{A419BC15-7260-46ED-9E8C-E511E4B63A8D}" type="pres">
      <dgm:prSet presAssocID="{BECDB7B3-ADEF-4B00-B7C6-28143C389A78}" presName="parTrans" presStyleLbl="sibTrans2D1" presStyleIdx="1" presStyleCnt="9"/>
      <dgm:spPr/>
    </dgm:pt>
    <dgm:pt modelId="{1954E176-9EA0-488F-A2D9-EC0389825765}" type="pres">
      <dgm:prSet presAssocID="{BECDB7B3-ADEF-4B00-B7C6-28143C389A78}" presName="connectorText" presStyleLbl="sibTrans2D1" presStyleIdx="1" presStyleCnt="9"/>
      <dgm:spPr/>
    </dgm:pt>
    <dgm:pt modelId="{CFB7698F-C2E4-4DC4-BD84-E3CAF20251A4}" type="pres">
      <dgm:prSet presAssocID="{D1C1AEE2-D868-437B-8FAF-78CE3533752B}" presName="node" presStyleLbl="node1" presStyleIdx="1" presStyleCnt="9" custScaleX="135436" custScaleY="121030" custRadScaleRad="100046" custRadScaleInc="-11566">
        <dgm:presLayoutVars>
          <dgm:bulletEnabled val="1"/>
        </dgm:presLayoutVars>
      </dgm:prSet>
      <dgm:spPr/>
    </dgm:pt>
    <dgm:pt modelId="{BDAAF7A8-83EE-47B2-AB3A-6D52FD87E414}" type="pres">
      <dgm:prSet presAssocID="{331C85A5-4B50-4055-8649-282FB3C92811}" presName="parTrans" presStyleLbl="sibTrans2D1" presStyleIdx="2" presStyleCnt="9" custScaleX="191977"/>
      <dgm:spPr/>
    </dgm:pt>
    <dgm:pt modelId="{5FEE97FE-4923-45BB-9CDA-DB150240761E}" type="pres">
      <dgm:prSet presAssocID="{331C85A5-4B50-4055-8649-282FB3C92811}" presName="connectorText" presStyleLbl="sibTrans2D1" presStyleIdx="2" presStyleCnt="9"/>
      <dgm:spPr/>
    </dgm:pt>
    <dgm:pt modelId="{5EBEB674-BB40-4313-A6C5-98B305B22A7A}" type="pres">
      <dgm:prSet presAssocID="{BAD70B40-544F-4CB7-8443-8CC43C7F32B4}" presName="node" presStyleLbl="node1" presStyleIdx="2" presStyleCnt="9" custScaleX="140565" custScaleY="115831" custRadScaleRad="99144" custRadScaleInc="-21343">
        <dgm:presLayoutVars>
          <dgm:bulletEnabled val="1"/>
        </dgm:presLayoutVars>
      </dgm:prSet>
      <dgm:spPr/>
    </dgm:pt>
    <dgm:pt modelId="{5E946923-B980-4E4A-A88E-3A678EF6F7AC}" type="pres">
      <dgm:prSet presAssocID="{2384451C-D7AF-4400-BA73-1473311B472E}" presName="parTrans" presStyleLbl="sibTrans2D1" presStyleIdx="3" presStyleCnt="9" custScaleX="188061" custLinFactNeighborX="21881" custLinFactNeighborY="6668"/>
      <dgm:spPr/>
    </dgm:pt>
    <dgm:pt modelId="{5A4D90F0-5AF1-4CC2-815B-49F2AB75C21A}" type="pres">
      <dgm:prSet presAssocID="{2384451C-D7AF-4400-BA73-1473311B472E}" presName="connectorText" presStyleLbl="sibTrans2D1" presStyleIdx="3" presStyleCnt="9"/>
      <dgm:spPr/>
    </dgm:pt>
    <dgm:pt modelId="{49499061-82E8-4FFA-8CC8-E628453C5301}" type="pres">
      <dgm:prSet presAssocID="{AA6099B7-70CF-4ECA-8E0F-C94D01BC4F81}" presName="node" presStyleLbl="node1" presStyleIdx="3" presStyleCnt="9" custScaleX="152040" custScaleY="114853" custRadScaleRad="104890" custRadScaleInc="-51945">
        <dgm:presLayoutVars>
          <dgm:bulletEnabled val="1"/>
        </dgm:presLayoutVars>
      </dgm:prSet>
      <dgm:spPr/>
    </dgm:pt>
    <dgm:pt modelId="{D27C0EDC-1D8D-4707-B95C-2884AB54A4BB}" type="pres">
      <dgm:prSet presAssocID="{D4622003-922F-4507-AFDE-0A3B3AC64B8B}" presName="parTrans" presStyleLbl="sibTrans2D1" presStyleIdx="4" presStyleCnt="9" custScaleX="134893"/>
      <dgm:spPr/>
    </dgm:pt>
    <dgm:pt modelId="{253DEFF8-7190-4624-B47E-22B34940EF3C}" type="pres">
      <dgm:prSet presAssocID="{D4622003-922F-4507-AFDE-0A3B3AC64B8B}" presName="connectorText" presStyleLbl="sibTrans2D1" presStyleIdx="4" presStyleCnt="9"/>
      <dgm:spPr/>
    </dgm:pt>
    <dgm:pt modelId="{23D11EE8-5FA6-4828-8606-BC9ADFBEE584}" type="pres">
      <dgm:prSet presAssocID="{EBC83899-F3A3-4116-97E4-46A444A443B6}" presName="node" presStyleLbl="node1" presStyleIdx="4" presStyleCnt="9" custScaleX="145610" custScaleY="128768" custRadScaleRad="88842" custRadScaleInc="-39990">
        <dgm:presLayoutVars>
          <dgm:bulletEnabled val="1"/>
        </dgm:presLayoutVars>
      </dgm:prSet>
      <dgm:spPr/>
    </dgm:pt>
    <dgm:pt modelId="{236A49ED-3D0D-4A98-AA56-DE48F1DE5C83}" type="pres">
      <dgm:prSet presAssocID="{5532D5A5-0CFB-4A1B-815A-C08365C9F99A}" presName="parTrans" presStyleLbl="sibTrans2D1" presStyleIdx="5" presStyleCnt="9" custScaleX="121956"/>
      <dgm:spPr/>
    </dgm:pt>
    <dgm:pt modelId="{859593B1-2AE9-4F10-A238-82C8D1477667}" type="pres">
      <dgm:prSet presAssocID="{5532D5A5-0CFB-4A1B-815A-C08365C9F99A}" presName="connectorText" presStyleLbl="sibTrans2D1" presStyleIdx="5" presStyleCnt="9"/>
      <dgm:spPr/>
    </dgm:pt>
    <dgm:pt modelId="{5E29CC2C-4168-4D68-BAB1-98720C747EE4}" type="pres">
      <dgm:prSet presAssocID="{228DCAFC-E8BF-4EA2-897C-2F771556B166}" presName="node" presStyleLbl="node1" presStyleIdx="5" presStyleCnt="9" custScaleX="131262" custScaleY="111990" custRadScaleRad="90286" custRadScaleInc="-1885">
        <dgm:presLayoutVars>
          <dgm:bulletEnabled val="1"/>
        </dgm:presLayoutVars>
      </dgm:prSet>
      <dgm:spPr/>
    </dgm:pt>
    <dgm:pt modelId="{8F0232A4-D41F-41E2-BD84-9ACBDD3445B2}" type="pres">
      <dgm:prSet presAssocID="{8DF36584-B4E2-488C-8210-6BCCE043FFEF}" presName="parTrans" presStyleLbl="sibTrans2D1" presStyleIdx="6" presStyleCnt="9"/>
      <dgm:spPr/>
    </dgm:pt>
    <dgm:pt modelId="{C5F42574-498E-428F-8C15-F0663BCF37D2}" type="pres">
      <dgm:prSet presAssocID="{8DF36584-B4E2-488C-8210-6BCCE043FFEF}" presName="connectorText" presStyleLbl="sibTrans2D1" presStyleIdx="6" presStyleCnt="9"/>
      <dgm:spPr/>
    </dgm:pt>
    <dgm:pt modelId="{0BDAE17E-C703-4693-A74B-45EA1C9C5FCB}" type="pres">
      <dgm:prSet presAssocID="{023DBB34-1598-435B-8CAD-E707916EF591}" presName="node" presStyleLbl="node1" presStyleIdx="6" presStyleCnt="9" custScaleX="134101" custScaleY="130083" custRadScaleRad="101306" custRadScaleInc="4645">
        <dgm:presLayoutVars>
          <dgm:bulletEnabled val="1"/>
        </dgm:presLayoutVars>
      </dgm:prSet>
      <dgm:spPr/>
    </dgm:pt>
    <dgm:pt modelId="{0FE285F9-4609-4996-8D90-B893AC8ADF1C}" type="pres">
      <dgm:prSet presAssocID="{4A986115-1CFD-4D99-B834-139FB2C12C87}" presName="parTrans" presStyleLbl="sibTrans2D1" presStyleIdx="7" presStyleCnt="9" custScaleX="175831"/>
      <dgm:spPr/>
    </dgm:pt>
    <dgm:pt modelId="{D97F3CB1-919B-448E-A8FC-13B1DD705B79}" type="pres">
      <dgm:prSet presAssocID="{4A986115-1CFD-4D99-B834-139FB2C12C87}" presName="connectorText" presStyleLbl="sibTrans2D1" presStyleIdx="7" presStyleCnt="9"/>
      <dgm:spPr/>
    </dgm:pt>
    <dgm:pt modelId="{E694A7C4-56B1-4843-96CA-717784E2697C}" type="pres">
      <dgm:prSet presAssocID="{4D33921D-40F2-4080-9FD8-FF342835262D}" presName="node" presStyleLbl="node1" presStyleIdx="7" presStyleCnt="9" custScaleX="141659" custScaleY="126010">
        <dgm:presLayoutVars>
          <dgm:bulletEnabled val="1"/>
        </dgm:presLayoutVars>
      </dgm:prSet>
      <dgm:spPr/>
    </dgm:pt>
    <dgm:pt modelId="{DBCEE9C3-E1D2-4517-8FD8-08E74FC34BF4}" type="pres">
      <dgm:prSet presAssocID="{F0F90EB7-9B80-4C4A-BA0C-FDB1A8EEF764}" presName="parTrans" presStyleLbl="sibTrans2D1" presStyleIdx="8" presStyleCnt="9"/>
      <dgm:spPr/>
    </dgm:pt>
    <dgm:pt modelId="{BE0CEFC8-E9AA-4BB0-B4C2-DC7F0D3CBCC4}" type="pres">
      <dgm:prSet presAssocID="{F0F90EB7-9B80-4C4A-BA0C-FDB1A8EEF764}" presName="connectorText" presStyleLbl="sibTrans2D1" presStyleIdx="8" presStyleCnt="9"/>
      <dgm:spPr/>
    </dgm:pt>
    <dgm:pt modelId="{D9054F8E-13AE-49C4-B628-16714E13FD9D}" type="pres">
      <dgm:prSet presAssocID="{278055B4-9F47-4416-BC0E-9DB206B31B0D}" presName="node" presStyleLbl="node1" presStyleIdx="8" presStyleCnt="9" custScaleX="127359" custScaleY="116219" custRadScaleRad="102948" custRadScaleInc="-17548">
        <dgm:presLayoutVars>
          <dgm:bulletEnabled val="1"/>
        </dgm:presLayoutVars>
      </dgm:prSet>
      <dgm:spPr/>
    </dgm:pt>
  </dgm:ptLst>
  <dgm:cxnLst>
    <dgm:cxn modelId="{72F3730C-3D53-4890-92BF-9D6E83BE61CD}" type="presOf" srcId="{D4590ECD-B75A-40BE-99ED-C7E41A53B74A}" destId="{4A94AAB9-3B7D-4E35-A930-22CC9D16C9EC}" srcOrd="0" destOrd="0" presId="urn:microsoft.com/office/officeart/2005/8/layout/radial5"/>
    <dgm:cxn modelId="{9DFF560E-46E7-44F1-AECD-DD9CC3564C73}" srcId="{D4590ECD-B75A-40BE-99ED-C7E41A53B74A}" destId="{48B9586D-836E-445B-9592-DFCDA86E2D89}" srcOrd="0" destOrd="0" parTransId="{57CA42AA-4666-4C92-B9CA-DFA528E6A815}" sibTransId="{9A8DAD22-71DD-4C93-AC05-2E054B9F046B}"/>
    <dgm:cxn modelId="{90CD3716-35EB-4906-AB44-9FCEF4551C70}" type="presOf" srcId="{F0F90EB7-9B80-4C4A-BA0C-FDB1A8EEF764}" destId="{DBCEE9C3-E1D2-4517-8FD8-08E74FC34BF4}" srcOrd="0" destOrd="0" presId="urn:microsoft.com/office/officeart/2005/8/layout/radial5"/>
    <dgm:cxn modelId="{B811F017-E2A2-4BDD-9C91-F0AA3DA2700F}" srcId="{D4590ECD-B75A-40BE-99ED-C7E41A53B74A}" destId="{D1C1AEE2-D868-437B-8FAF-78CE3533752B}" srcOrd="1" destOrd="0" parTransId="{BECDB7B3-ADEF-4B00-B7C6-28143C389A78}" sibTransId="{16CB5651-D4F7-4F04-8D61-757A16162746}"/>
    <dgm:cxn modelId="{27DE5A1D-252D-489C-8B11-A995528C8C25}" type="presOf" srcId="{D4622003-922F-4507-AFDE-0A3B3AC64B8B}" destId="{D27C0EDC-1D8D-4707-B95C-2884AB54A4BB}" srcOrd="0" destOrd="0" presId="urn:microsoft.com/office/officeart/2005/8/layout/radial5"/>
    <dgm:cxn modelId="{904DC51D-59AA-4A39-9667-B5CCF31759F2}" srcId="{25E18062-96D6-48CF-A989-4BA50D961E21}" destId="{D4590ECD-B75A-40BE-99ED-C7E41A53B74A}" srcOrd="0" destOrd="0" parTransId="{C45C736B-5D34-44B9-B544-589BF24B8EA5}" sibTransId="{40EA026E-FD26-4833-B134-33618458BD95}"/>
    <dgm:cxn modelId="{C1C7BA32-1646-4695-9184-01ADDFE7537C}" srcId="{D4590ECD-B75A-40BE-99ED-C7E41A53B74A}" destId="{4D33921D-40F2-4080-9FD8-FF342835262D}" srcOrd="7" destOrd="0" parTransId="{4A986115-1CFD-4D99-B834-139FB2C12C87}" sibTransId="{7246F994-A05B-498D-8334-8D30D46F0C45}"/>
    <dgm:cxn modelId="{424C853F-CC00-47C8-9524-4D8F07E67CA6}" srcId="{D4590ECD-B75A-40BE-99ED-C7E41A53B74A}" destId="{278055B4-9F47-4416-BC0E-9DB206B31B0D}" srcOrd="8" destOrd="0" parTransId="{F0F90EB7-9B80-4C4A-BA0C-FDB1A8EEF764}" sibTransId="{D23EAD17-C6A2-43CF-83AF-0540BB4F1378}"/>
    <dgm:cxn modelId="{4B685542-37C9-451D-9F65-73E521F4CB39}" type="presOf" srcId="{D4622003-922F-4507-AFDE-0A3B3AC64B8B}" destId="{253DEFF8-7190-4624-B47E-22B34940EF3C}" srcOrd="1" destOrd="0" presId="urn:microsoft.com/office/officeart/2005/8/layout/radial5"/>
    <dgm:cxn modelId="{CD55C142-72D4-4BAB-97AE-AAAFD5E92EAC}" srcId="{D4590ECD-B75A-40BE-99ED-C7E41A53B74A}" destId="{023DBB34-1598-435B-8CAD-E707916EF591}" srcOrd="6" destOrd="0" parTransId="{8DF36584-B4E2-488C-8210-6BCCE043FFEF}" sibTransId="{4515D720-6FB4-4642-87C6-E26A6D277B73}"/>
    <dgm:cxn modelId="{707CBB64-4131-4F7B-9560-288DFDDFB6D9}" type="presOf" srcId="{4A986115-1CFD-4D99-B834-139FB2C12C87}" destId="{0FE285F9-4609-4996-8D90-B893AC8ADF1C}" srcOrd="0" destOrd="0" presId="urn:microsoft.com/office/officeart/2005/8/layout/radial5"/>
    <dgm:cxn modelId="{C92CBF4A-C85B-4E6E-9920-D8D968C0AF52}" type="presOf" srcId="{F0F90EB7-9B80-4C4A-BA0C-FDB1A8EEF764}" destId="{BE0CEFC8-E9AA-4BB0-B4C2-DC7F0D3CBCC4}" srcOrd="1" destOrd="0" presId="urn:microsoft.com/office/officeart/2005/8/layout/radial5"/>
    <dgm:cxn modelId="{01E50F6D-4C64-47F2-8128-DB9960B3ED88}" srcId="{D4590ECD-B75A-40BE-99ED-C7E41A53B74A}" destId="{EBC83899-F3A3-4116-97E4-46A444A443B6}" srcOrd="4" destOrd="0" parTransId="{D4622003-922F-4507-AFDE-0A3B3AC64B8B}" sibTransId="{85DF0AAC-E5A2-498F-A55D-49BA9399C4AD}"/>
    <dgm:cxn modelId="{88D1D24E-52CE-4C5B-8A1E-DBE61FBC5B93}" type="presOf" srcId="{8DF36584-B4E2-488C-8210-6BCCE043FFEF}" destId="{C5F42574-498E-428F-8C15-F0663BCF37D2}" srcOrd="1" destOrd="0" presId="urn:microsoft.com/office/officeart/2005/8/layout/radial5"/>
    <dgm:cxn modelId="{52D4606F-0746-484F-9682-39C4E4EFD99B}" type="presOf" srcId="{4A986115-1CFD-4D99-B834-139FB2C12C87}" destId="{D97F3CB1-919B-448E-A8FC-13B1DD705B79}" srcOrd="1" destOrd="0" presId="urn:microsoft.com/office/officeart/2005/8/layout/radial5"/>
    <dgm:cxn modelId="{5C070B80-BE8F-4C45-A7D0-BFED73DF10A9}" type="presOf" srcId="{D1C1AEE2-D868-437B-8FAF-78CE3533752B}" destId="{CFB7698F-C2E4-4DC4-BD84-E3CAF20251A4}" srcOrd="0" destOrd="0" presId="urn:microsoft.com/office/officeart/2005/8/layout/radial5"/>
    <dgm:cxn modelId="{351F8C83-FCFB-4E0E-9AF2-FCFCCBB6A483}" type="presOf" srcId="{8DF36584-B4E2-488C-8210-6BCCE043FFEF}" destId="{8F0232A4-D41F-41E2-BD84-9ACBDD3445B2}" srcOrd="0" destOrd="0" presId="urn:microsoft.com/office/officeart/2005/8/layout/radial5"/>
    <dgm:cxn modelId="{5B59458B-8F11-4BE8-8C7C-2E676067C090}" type="presOf" srcId="{228DCAFC-E8BF-4EA2-897C-2F771556B166}" destId="{5E29CC2C-4168-4D68-BAB1-98720C747EE4}" srcOrd="0" destOrd="0" presId="urn:microsoft.com/office/officeart/2005/8/layout/radial5"/>
    <dgm:cxn modelId="{872EEF8C-6573-43BF-B58B-CE0A122BDCA1}" type="presOf" srcId="{023DBB34-1598-435B-8CAD-E707916EF591}" destId="{0BDAE17E-C703-4693-A74B-45EA1C9C5FCB}" srcOrd="0" destOrd="0" presId="urn:microsoft.com/office/officeart/2005/8/layout/radial5"/>
    <dgm:cxn modelId="{26B0A696-973A-43B9-B469-8F618459245E}" type="presOf" srcId="{BECDB7B3-ADEF-4B00-B7C6-28143C389A78}" destId="{1954E176-9EA0-488F-A2D9-EC0389825765}" srcOrd="1" destOrd="0" presId="urn:microsoft.com/office/officeart/2005/8/layout/radial5"/>
    <dgm:cxn modelId="{689D5F9B-424C-42E7-84D0-D4BC73134A51}" type="presOf" srcId="{EBC83899-F3A3-4116-97E4-46A444A443B6}" destId="{23D11EE8-5FA6-4828-8606-BC9ADFBEE584}" srcOrd="0" destOrd="0" presId="urn:microsoft.com/office/officeart/2005/8/layout/radial5"/>
    <dgm:cxn modelId="{E3E417A1-8873-46D8-A1A0-DB021D531ECB}" type="presOf" srcId="{278055B4-9F47-4416-BC0E-9DB206B31B0D}" destId="{D9054F8E-13AE-49C4-B628-16714E13FD9D}" srcOrd="0" destOrd="0" presId="urn:microsoft.com/office/officeart/2005/8/layout/radial5"/>
    <dgm:cxn modelId="{257694A8-09EA-41BA-B00C-E70EE23B8B4C}" type="presOf" srcId="{57CA42AA-4666-4C92-B9CA-DFA528E6A815}" destId="{B57B9321-C321-4BEB-A1E8-C93C485BF2A0}" srcOrd="1" destOrd="0" presId="urn:microsoft.com/office/officeart/2005/8/layout/radial5"/>
    <dgm:cxn modelId="{864336AA-BCE6-4596-B3AF-40EDE84D9385}" type="presOf" srcId="{5532D5A5-0CFB-4A1B-815A-C08365C9F99A}" destId="{236A49ED-3D0D-4A98-AA56-DE48F1DE5C83}" srcOrd="0" destOrd="0" presId="urn:microsoft.com/office/officeart/2005/8/layout/radial5"/>
    <dgm:cxn modelId="{F480AABA-85CC-45B8-AB8F-014AB6941846}" srcId="{D4590ECD-B75A-40BE-99ED-C7E41A53B74A}" destId="{228DCAFC-E8BF-4EA2-897C-2F771556B166}" srcOrd="5" destOrd="0" parTransId="{5532D5A5-0CFB-4A1B-815A-C08365C9F99A}" sibTransId="{41464FFA-5425-49FA-92E6-16DF05DBA89C}"/>
    <dgm:cxn modelId="{100424C1-9399-4820-8930-80480769DDBD}" srcId="{D4590ECD-B75A-40BE-99ED-C7E41A53B74A}" destId="{AA6099B7-70CF-4ECA-8E0F-C94D01BC4F81}" srcOrd="3" destOrd="0" parTransId="{2384451C-D7AF-4400-BA73-1473311B472E}" sibTransId="{1D6E0281-E6F6-4ED8-9596-85AAE8D15C6C}"/>
    <dgm:cxn modelId="{33DC02D0-F4E3-4842-89B0-331AFAAB6DC1}" type="presOf" srcId="{BAD70B40-544F-4CB7-8443-8CC43C7F32B4}" destId="{5EBEB674-BB40-4313-A6C5-98B305B22A7A}" srcOrd="0" destOrd="0" presId="urn:microsoft.com/office/officeart/2005/8/layout/radial5"/>
    <dgm:cxn modelId="{D93B81D0-1687-4C0D-AAE0-F6BA547A7489}" type="presOf" srcId="{2384451C-D7AF-4400-BA73-1473311B472E}" destId="{5A4D90F0-5AF1-4CC2-815B-49F2AB75C21A}" srcOrd="1" destOrd="0" presId="urn:microsoft.com/office/officeart/2005/8/layout/radial5"/>
    <dgm:cxn modelId="{7C7E2FD4-D446-4EDD-8D54-075A6FFB8A6F}" srcId="{D4590ECD-B75A-40BE-99ED-C7E41A53B74A}" destId="{BAD70B40-544F-4CB7-8443-8CC43C7F32B4}" srcOrd="2" destOrd="0" parTransId="{331C85A5-4B50-4055-8649-282FB3C92811}" sibTransId="{19A02C7F-23EE-4F03-83B9-2BAFF8F77985}"/>
    <dgm:cxn modelId="{C82939E2-E1A8-4B61-94DC-1D86459DDC43}" type="presOf" srcId="{BECDB7B3-ADEF-4B00-B7C6-28143C389A78}" destId="{A419BC15-7260-46ED-9E8C-E511E4B63A8D}" srcOrd="0" destOrd="0" presId="urn:microsoft.com/office/officeart/2005/8/layout/radial5"/>
    <dgm:cxn modelId="{86F9B7E3-5E8C-430C-9DFB-F7A544613530}" type="presOf" srcId="{48B9586D-836E-445B-9592-DFCDA86E2D89}" destId="{052ADE7B-308A-4A23-90D5-D4006126DD24}" srcOrd="0" destOrd="0" presId="urn:microsoft.com/office/officeart/2005/8/layout/radial5"/>
    <dgm:cxn modelId="{A007ECE4-44D9-43EA-ACC3-C367DC8C9ED2}" type="presOf" srcId="{57CA42AA-4666-4C92-B9CA-DFA528E6A815}" destId="{44CF38EA-D608-4ED2-8F8A-A4B4495E646D}" srcOrd="0" destOrd="0" presId="urn:microsoft.com/office/officeart/2005/8/layout/radial5"/>
    <dgm:cxn modelId="{A3C007E8-C565-4BD2-9DF0-B04F275DA0FB}" type="presOf" srcId="{AA6099B7-70CF-4ECA-8E0F-C94D01BC4F81}" destId="{49499061-82E8-4FFA-8CC8-E628453C5301}" srcOrd="0" destOrd="0" presId="urn:microsoft.com/office/officeart/2005/8/layout/radial5"/>
    <dgm:cxn modelId="{6208F2F1-F78F-48AA-9842-2A873F313391}" type="presOf" srcId="{331C85A5-4B50-4055-8649-282FB3C92811}" destId="{BDAAF7A8-83EE-47B2-AB3A-6D52FD87E414}" srcOrd="0" destOrd="0" presId="urn:microsoft.com/office/officeart/2005/8/layout/radial5"/>
    <dgm:cxn modelId="{A9D3CCF2-A0A1-4277-B36A-5758E5354D34}" type="presOf" srcId="{331C85A5-4B50-4055-8649-282FB3C92811}" destId="{5FEE97FE-4923-45BB-9CDA-DB150240761E}" srcOrd="1" destOrd="0" presId="urn:microsoft.com/office/officeart/2005/8/layout/radial5"/>
    <dgm:cxn modelId="{4AEA6CF6-EFCB-48EB-8C78-BDEAAFF34752}" type="presOf" srcId="{2384451C-D7AF-4400-BA73-1473311B472E}" destId="{5E946923-B980-4E4A-A88E-3A678EF6F7AC}" srcOrd="0" destOrd="0" presId="urn:microsoft.com/office/officeart/2005/8/layout/radial5"/>
    <dgm:cxn modelId="{FE1CFDF6-422C-4E11-9551-B7E720F04E9F}" type="presOf" srcId="{5532D5A5-0CFB-4A1B-815A-C08365C9F99A}" destId="{859593B1-2AE9-4F10-A238-82C8D1477667}" srcOrd="1" destOrd="0" presId="urn:microsoft.com/office/officeart/2005/8/layout/radial5"/>
    <dgm:cxn modelId="{CE6B51FA-2D9B-4F02-8E1E-B160CB675061}" type="presOf" srcId="{4D33921D-40F2-4080-9FD8-FF342835262D}" destId="{E694A7C4-56B1-4843-96CA-717784E2697C}" srcOrd="0" destOrd="0" presId="urn:microsoft.com/office/officeart/2005/8/layout/radial5"/>
    <dgm:cxn modelId="{1F4CAEFF-00B7-4CFB-8B3C-DAF70E68ADCD}" type="presOf" srcId="{25E18062-96D6-48CF-A989-4BA50D961E21}" destId="{05F88CF8-6ED7-478C-B788-ECE094100405}" srcOrd="0" destOrd="0" presId="urn:microsoft.com/office/officeart/2005/8/layout/radial5"/>
    <dgm:cxn modelId="{E170BF66-AFD2-4BD4-B6BC-6DB689F90665}" type="presParOf" srcId="{05F88CF8-6ED7-478C-B788-ECE094100405}" destId="{4A94AAB9-3B7D-4E35-A930-22CC9D16C9EC}" srcOrd="0" destOrd="0" presId="urn:microsoft.com/office/officeart/2005/8/layout/radial5"/>
    <dgm:cxn modelId="{5C4B362D-6968-4A9F-ADA7-5B2A7C65904E}" type="presParOf" srcId="{05F88CF8-6ED7-478C-B788-ECE094100405}" destId="{44CF38EA-D608-4ED2-8F8A-A4B4495E646D}" srcOrd="1" destOrd="0" presId="urn:microsoft.com/office/officeart/2005/8/layout/radial5"/>
    <dgm:cxn modelId="{83976064-B381-4C90-8B94-2AD4AD1812DD}" type="presParOf" srcId="{44CF38EA-D608-4ED2-8F8A-A4B4495E646D}" destId="{B57B9321-C321-4BEB-A1E8-C93C485BF2A0}" srcOrd="0" destOrd="0" presId="urn:microsoft.com/office/officeart/2005/8/layout/radial5"/>
    <dgm:cxn modelId="{ACF19EA9-CAA1-47C7-8285-4A946BE85605}" type="presParOf" srcId="{05F88CF8-6ED7-478C-B788-ECE094100405}" destId="{052ADE7B-308A-4A23-90D5-D4006126DD24}" srcOrd="2" destOrd="0" presId="urn:microsoft.com/office/officeart/2005/8/layout/radial5"/>
    <dgm:cxn modelId="{35F2B506-9D38-4A57-93BB-44816A6F8831}" type="presParOf" srcId="{05F88CF8-6ED7-478C-B788-ECE094100405}" destId="{A419BC15-7260-46ED-9E8C-E511E4B63A8D}" srcOrd="3" destOrd="0" presId="urn:microsoft.com/office/officeart/2005/8/layout/radial5"/>
    <dgm:cxn modelId="{B1059DA9-15DA-4EA4-B41A-1BDBE7C557BB}" type="presParOf" srcId="{A419BC15-7260-46ED-9E8C-E511E4B63A8D}" destId="{1954E176-9EA0-488F-A2D9-EC0389825765}" srcOrd="0" destOrd="0" presId="urn:microsoft.com/office/officeart/2005/8/layout/radial5"/>
    <dgm:cxn modelId="{31BD3E68-BED3-45D1-82CF-AC43E52CD1CB}" type="presParOf" srcId="{05F88CF8-6ED7-478C-B788-ECE094100405}" destId="{CFB7698F-C2E4-4DC4-BD84-E3CAF20251A4}" srcOrd="4" destOrd="0" presId="urn:microsoft.com/office/officeart/2005/8/layout/radial5"/>
    <dgm:cxn modelId="{8DB2A658-5A50-4023-BD87-D6D3CF47B7D8}" type="presParOf" srcId="{05F88CF8-6ED7-478C-B788-ECE094100405}" destId="{BDAAF7A8-83EE-47B2-AB3A-6D52FD87E414}" srcOrd="5" destOrd="0" presId="urn:microsoft.com/office/officeart/2005/8/layout/radial5"/>
    <dgm:cxn modelId="{A17B13E7-2E52-4E26-A0ED-69AEF18CF733}" type="presParOf" srcId="{BDAAF7A8-83EE-47B2-AB3A-6D52FD87E414}" destId="{5FEE97FE-4923-45BB-9CDA-DB150240761E}" srcOrd="0" destOrd="0" presId="urn:microsoft.com/office/officeart/2005/8/layout/radial5"/>
    <dgm:cxn modelId="{9C3FE851-9C87-4A15-8CBB-A686A7DA0D2D}" type="presParOf" srcId="{05F88CF8-6ED7-478C-B788-ECE094100405}" destId="{5EBEB674-BB40-4313-A6C5-98B305B22A7A}" srcOrd="6" destOrd="0" presId="urn:microsoft.com/office/officeart/2005/8/layout/radial5"/>
    <dgm:cxn modelId="{594BAD6D-BE96-4118-8AEC-8C8021165840}" type="presParOf" srcId="{05F88CF8-6ED7-478C-B788-ECE094100405}" destId="{5E946923-B980-4E4A-A88E-3A678EF6F7AC}" srcOrd="7" destOrd="0" presId="urn:microsoft.com/office/officeart/2005/8/layout/radial5"/>
    <dgm:cxn modelId="{28B500DE-2620-40BF-AE5E-1E6925F06C4B}" type="presParOf" srcId="{5E946923-B980-4E4A-A88E-3A678EF6F7AC}" destId="{5A4D90F0-5AF1-4CC2-815B-49F2AB75C21A}" srcOrd="0" destOrd="0" presId="urn:microsoft.com/office/officeart/2005/8/layout/radial5"/>
    <dgm:cxn modelId="{C1E8A724-F795-4BF2-9BA2-6F85690349E4}" type="presParOf" srcId="{05F88CF8-6ED7-478C-B788-ECE094100405}" destId="{49499061-82E8-4FFA-8CC8-E628453C5301}" srcOrd="8" destOrd="0" presId="urn:microsoft.com/office/officeart/2005/8/layout/radial5"/>
    <dgm:cxn modelId="{ECF862FB-B6AC-4D6D-8ADC-1F4794426A41}" type="presParOf" srcId="{05F88CF8-6ED7-478C-B788-ECE094100405}" destId="{D27C0EDC-1D8D-4707-B95C-2884AB54A4BB}" srcOrd="9" destOrd="0" presId="urn:microsoft.com/office/officeart/2005/8/layout/radial5"/>
    <dgm:cxn modelId="{D89E43F1-DDF8-4D3E-B6D8-974C5B8C4CB2}" type="presParOf" srcId="{D27C0EDC-1D8D-4707-B95C-2884AB54A4BB}" destId="{253DEFF8-7190-4624-B47E-22B34940EF3C}" srcOrd="0" destOrd="0" presId="urn:microsoft.com/office/officeart/2005/8/layout/radial5"/>
    <dgm:cxn modelId="{AEB5420B-028A-426E-AE59-AEEE271012BD}" type="presParOf" srcId="{05F88CF8-6ED7-478C-B788-ECE094100405}" destId="{23D11EE8-5FA6-4828-8606-BC9ADFBEE584}" srcOrd="10" destOrd="0" presId="urn:microsoft.com/office/officeart/2005/8/layout/radial5"/>
    <dgm:cxn modelId="{3B54619E-AD80-4A65-A59F-B17314F9BC4A}" type="presParOf" srcId="{05F88CF8-6ED7-478C-B788-ECE094100405}" destId="{236A49ED-3D0D-4A98-AA56-DE48F1DE5C83}" srcOrd="11" destOrd="0" presId="urn:microsoft.com/office/officeart/2005/8/layout/radial5"/>
    <dgm:cxn modelId="{27124DCC-8C4F-458A-9F51-74A3718663C0}" type="presParOf" srcId="{236A49ED-3D0D-4A98-AA56-DE48F1DE5C83}" destId="{859593B1-2AE9-4F10-A238-82C8D1477667}" srcOrd="0" destOrd="0" presId="urn:microsoft.com/office/officeart/2005/8/layout/radial5"/>
    <dgm:cxn modelId="{C3D212B2-B00C-4703-970A-1D2FF0F0149C}" type="presParOf" srcId="{05F88CF8-6ED7-478C-B788-ECE094100405}" destId="{5E29CC2C-4168-4D68-BAB1-98720C747EE4}" srcOrd="12" destOrd="0" presId="urn:microsoft.com/office/officeart/2005/8/layout/radial5"/>
    <dgm:cxn modelId="{27F6FCA9-4435-4D09-8743-6E64E68BA39B}" type="presParOf" srcId="{05F88CF8-6ED7-478C-B788-ECE094100405}" destId="{8F0232A4-D41F-41E2-BD84-9ACBDD3445B2}" srcOrd="13" destOrd="0" presId="urn:microsoft.com/office/officeart/2005/8/layout/radial5"/>
    <dgm:cxn modelId="{EDBE4CF7-8B4C-41DE-8E38-EF4A65CF6924}" type="presParOf" srcId="{8F0232A4-D41F-41E2-BD84-9ACBDD3445B2}" destId="{C5F42574-498E-428F-8C15-F0663BCF37D2}" srcOrd="0" destOrd="0" presId="urn:microsoft.com/office/officeart/2005/8/layout/radial5"/>
    <dgm:cxn modelId="{B9EE7554-3E77-41EB-A3A9-69B38CB1CFAC}" type="presParOf" srcId="{05F88CF8-6ED7-478C-B788-ECE094100405}" destId="{0BDAE17E-C703-4693-A74B-45EA1C9C5FCB}" srcOrd="14" destOrd="0" presId="urn:microsoft.com/office/officeart/2005/8/layout/radial5"/>
    <dgm:cxn modelId="{0BC140C1-32D6-4346-AADB-798CA1BFC022}" type="presParOf" srcId="{05F88CF8-6ED7-478C-B788-ECE094100405}" destId="{0FE285F9-4609-4996-8D90-B893AC8ADF1C}" srcOrd="15" destOrd="0" presId="urn:microsoft.com/office/officeart/2005/8/layout/radial5"/>
    <dgm:cxn modelId="{39265C55-D216-4256-805E-EFF2F242C7D4}" type="presParOf" srcId="{0FE285F9-4609-4996-8D90-B893AC8ADF1C}" destId="{D97F3CB1-919B-448E-A8FC-13B1DD705B79}" srcOrd="0" destOrd="0" presId="urn:microsoft.com/office/officeart/2005/8/layout/radial5"/>
    <dgm:cxn modelId="{9C5EA2AE-FF64-4300-8620-891BF97FB39C}" type="presParOf" srcId="{05F88CF8-6ED7-478C-B788-ECE094100405}" destId="{E694A7C4-56B1-4843-96CA-717784E2697C}" srcOrd="16" destOrd="0" presId="urn:microsoft.com/office/officeart/2005/8/layout/radial5"/>
    <dgm:cxn modelId="{586D97A4-2FBD-4AC7-B5E1-C9558D22ED95}" type="presParOf" srcId="{05F88CF8-6ED7-478C-B788-ECE094100405}" destId="{DBCEE9C3-E1D2-4517-8FD8-08E74FC34BF4}" srcOrd="17" destOrd="0" presId="urn:microsoft.com/office/officeart/2005/8/layout/radial5"/>
    <dgm:cxn modelId="{31613EE2-CBB1-4981-AD14-86283B128315}" type="presParOf" srcId="{DBCEE9C3-E1D2-4517-8FD8-08E74FC34BF4}" destId="{BE0CEFC8-E9AA-4BB0-B4C2-DC7F0D3CBCC4}" srcOrd="0" destOrd="0" presId="urn:microsoft.com/office/officeart/2005/8/layout/radial5"/>
    <dgm:cxn modelId="{53D7E825-325B-4FBB-AF4C-3F78D789459F}" type="presParOf" srcId="{05F88CF8-6ED7-478C-B788-ECE094100405}" destId="{D9054F8E-13AE-49C4-B628-16714E13FD9D}" srcOrd="1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94AAB9-3B7D-4E35-A930-22CC9D16C9EC}">
      <dsp:nvSpPr>
        <dsp:cNvPr id="0" name=""/>
        <dsp:cNvSpPr/>
      </dsp:nvSpPr>
      <dsp:spPr>
        <a:xfrm>
          <a:off x="3620367" y="2612778"/>
          <a:ext cx="2691911" cy="14148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cs typeface="B Nazanin" panose="00000400000000000000" pitchFamily="2" charset="-78"/>
            </a:rPr>
            <a:t>Achievements</a:t>
          </a:r>
        </a:p>
      </dsp:txBody>
      <dsp:txXfrm>
        <a:off x="4014588" y="2819979"/>
        <a:ext cx="1903469" cy="1000457"/>
      </dsp:txXfrm>
    </dsp:sp>
    <dsp:sp modelId="{44CF38EA-D608-4ED2-8F8A-A4B4495E646D}">
      <dsp:nvSpPr>
        <dsp:cNvPr id="0" name=""/>
        <dsp:cNvSpPr/>
      </dsp:nvSpPr>
      <dsp:spPr>
        <a:xfrm rot="15913764">
          <a:off x="4617748" y="1859971"/>
          <a:ext cx="502671" cy="590177"/>
        </a:xfrm>
        <a:prstGeom prst="rightArrow">
          <a:avLst>
            <a:gd name="adj1" fmla="val 60000"/>
            <a:gd name="adj2" fmla="val 5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 rot="10800000">
        <a:off x="4699419" y="2053145"/>
        <a:ext cx="351870" cy="354107"/>
      </dsp:txXfrm>
    </dsp:sp>
    <dsp:sp modelId="{052ADE7B-308A-4A23-90D5-D4006126DD24}">
      <dsp:nvSpPr>
        <dsp:cNvPr id="0" name=""/>
        <dsp:cNvSpPr/>
      </dsp:nvSpPr>
      <dsp:spPr>
        <a:xfrm>
          <a:off x="3809899" y="53261"/>
          <a:ext cx="1902509" cy="16170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>
              <a:cs typeface="B Nazanin" panose="00000400000000000000" pitchFamily="2" charset="-78"/>
            </a:rPr>
            <a:t>Forest and dryland research</a:t>
          </a:r>
        </a:p>
      </dsp:txBody>
      <dsp:txXfrm>
        <a:off x="4088515" y="290076"/>
        <a:ext cx="1345277" cy="1143442"/>
      </dsp:txXfrm>
    </dsp:sp>
    <dsp:sp modelId="{A419BC15-7260-46ED-9E8C-E511E4B63A8D}">
      <dsp:nvSpPr>
        <dsp:cNvPr id="0" name=""/>
        <dsp:cNvSpPr/>
      </dsp:nvSpPr>
      <dsp:spPr>
        <a:xfrm rot="18461208">
          <a:off x="5502357" y="2008057"/>
          <a:ext cx="499332" cy="590177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lumMod val="110000"/>
                <a:satMod val="105000"/>
                <a:tint val="67000"/>
              </a:schemeClr>
            </a:gs>
            <a:gs pos="50000">
              <a:schemeClr val="accent5">
                <a:lumMod val="105000"/>
                <a:satMod val="103000"/>
                <a:tint val="73000"/>
              </a:schemeClr>
            </a:gs>
            <a:gs pos="100000">
              <a:schemeClr val="accent5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5531467" y="2185365"/>
        <a:ext cx="349532" cy="354107"/>
      </dsp:txXfrm>
    </dsp:sp>
    <dsp:sp modelId="{CFB7698F-C2E4-4DC4-BD84-E3CAF20251A4}">
      <dsp:nvSpPr>
        <dsp:cNvPr id="0" name=""/>
        <dsp:cNvSpPr/>
      </dsp:nvSpPr>
      <dsp:spPr>
        <a:xfrm>
          <a:off x="5642522" y="387275"/>
          <a:ext cx="1880735" cy="16806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>
              <a:cs typeface="B Nazanin" panose="00000400000000000000" pitchFamily="2" charset="-78"/>
            </a:rPr>
            <a:t>Germpalsm</a:t>
          </a:r>
          <a:r>
            <a:rPr lang="en-US" sz="1700" b="1" kern="1200" dirty="0">
              <a:cs typeface="B Nazanin" panose="00000400000000000000" pitchFamily="2" charset="-78"/>
            </a:rPr>
            <a:t> collection</a:t>
          </a:r>
        </a:p>
      </dsp:txBody>
      <dsp:txXfrm>
        <a:off x="5917949" y="633406"/>
        <a:ext cx="1329881" cy="1188424"/>
      </dsp:txXfrm>
    </dsp:sp>
    <dsp:sp modelId="{BDAAF7A8-83EE-47B2-AB3A-6D52FD87E414}">
      <dsp:nvSpPr>
        <dsp:cNvPr id="0" name=""/>
        <dsp:cNvSpPr/>
      </dsp:nvSpPr>
      <dsp:spPr>
        <a:xfrm rot="20743884">
          <a:off x="6162113" y="2668224"/>
          <a:ext cx="415161" cy="5901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6164034" y="2801608"/>
        <a:ext cx="290613" cy="354107"/>
      </dsp:txXfrm>
    </dsp:sp>
    <dsp:sp modelId="{5EBEB674-BB40-4313-A6C5-98B305B22A7A}">
      <dsp:nvSpPr>
        <dsp:cNvPr id="0" name=""/>
        <dsp:cNvSpPr/>
      </dsp:nvSpPr>
      <dsp:spPr>
        <a:xfrm>
          <a:off x="6529945" y="1870108"/>
          <a:ext cx="1951959" cy="16084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>
              <a:cs typeface="B Nazanin" panose="00000400000000000000" pitchFamily="2" charset="-78"/>
            </a:rPr>
            <a:t>Control of Pest and diseases </a:t>
          </a:r>
        </a:p>
      </dsp:txBody>
      <dsp:txXfrm>
        <a:off x="6815803" y="2105666"/>
        <a:ext cx="1380243" cy="1137374"/>
      </dsp:txXfrm>
    </dsp:sp>
    <dsp:sp modelId="{5E946923-B980-4E4A-A88E-3A678EF6F7AC}">
      <dsp:nvSpPr>
        <dsp:cNvPr id="0" name=""/>
        <dsp:cNvSpPr/>
      </dsp:nvSpPr>
      <dsp:spPr>
        <a:xfrm rot="1176660">
          <a:off x="6123317" y="3555193"/>
          <a:ext cx="574149" cy="590177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6">
                <a:lumMod val="110000"/>
                <a:satMod val="105000"/>
                <a:tint val="67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6128313" y="3644322"/>
        <a:ext cx="401904" cy="354107"/>
      </dsp:txXfrm>
    </dsp:sp>
    <dsp:sp modelId="{49499061-82E8-4FFA-8CC8-E628453C5301}">
      <dsp:nvSpPr>
        <dsp:cNvPr id="0" name=""/>
        <dsp:cNvSpPr/>
      </dsp:nvSpPr>
      <dsp:spPr>
        <a:xfrm>
          <a:off x="6522166" y="3453231"/>
          <a:ext cx="2111307" cy="15949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cs typeface="B Nazanin" panose="00000400000000000000" pitchFamily="2" charset="-78"/>
            </a:rPr>
            <a:t>Soil diagnosis and fertilities</a:t>
          </a:r>
        </a:p>
      </dsp:txBody>
      <dsp:txXfrm>
        <a:off x="6831360" y="3686800"/>
        <a:ext cx="1492919" cy="1127771"/>
      </dsp:txXfrm>
    </dsp:sp>
    <dsp:sp modelId="{D27C0EDC-1D8D-4707-B95C-2884AB54A4BB}">
      <dsp:nvSpPr>
        <dsp:cNvPr id="0" name=""/>
        <dsp:cNvSpPr/>
      </dsp:nvSpPr>
      <dsp:spPr>
        <a:xfrm rot="3720120">
          <a:off x="5242879" y="3989156"/>
          <a:ext cx="471974" cy="590177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5280440" y="4044681"/>
        <a:ext cx="330382" cy="354107"/>
      </dsp:txXfrm>
    </dsp:sp>
    <dsp:sp modelId="{23D11EE8-5FA6-4828-8606-BC9ADFBEE584}">
      <dsp:nvSpPr>
        <dsp:cNvPr id="0" name=""/>
        <dsp:cNvSpPr/>
      </dsp:nvSpPr>
      <dsp:spPr>
        <a:xfrm>
          <a:off x="5057632" y="4499471"/>
          <a:ext cx="2022017" cy="17881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>
              <a:cs typeface="B Nazanin" panose="00000400000000000000" pitchFamily="2" charset="-78"/>
            </a:rPr>
            <a:t>Publication of research books</a:t>
          </a:r>
        </a:p>
      </dsp:txBody>
      <dsp:txXfrm>
        <a:off x="5353750" y="4761338"/>
        <a:ext cx="1429781" cy="1264406"/>
      </dsp:txXfrm>
    </dsp:sp>
    <dsp:sp modelId="{236A49ED-3D0D-4A98-AA56-DE48F1DE5C83}">
      <dsp:nvSpPr>
        <dsp:cNvPr id="0" name=""/>
        <dsp:cNvSpPr/>
      </dsp:nvSpPr>
      <dsp:spPr>
        <a:xfrm rot="6577380">
          <a:off x="4301213" y="4112559"/>
          <a:ext cx="554796" cy="590177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 rot="10800000">
        <a:off x="4412380" y="4152208"/>
        <a:ext cx="388357" cy="354107"/>
      </dsp:txXfrm>
    </dsp:sp>
    <dsp:sp modelId="{5E29CC2C-4168-4D68-BAB1-98720C747EE4}">
      <dsp:nvSpPr>
        <dsp:cNvPr id="0" name=""/>
        <dsp:cNvSpPr/>
      </dsp:nvSpPr>
      <dsp:spPr>
        <a:xfrm>
          <a:off x="3253539" y="4790359"/>
          <a:ext cx="1822773" cy="155515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>
              <a:cs typeface="B Nazanin" panose="00000400000000000000" pitchFamily="2" charset="-78"/>
            </a:rPr>
            <a:t>Fruit collection and demonstration</a:t>
          </a:r>
        </a:p>
      </dsp:txBody>
      <dsp:txXfrm>
        <a:off x="3520478" y="5018106"/>
        <a:ext cx="1288895" cy="1099658"/>
      </dsp:txXfrm>
    </dsp:sp>
    <dsp:sp modelId="{8F0232A4-D41F-41E2-BD84-9ACBDD3445B2}">
      <dsp:nvSpPr>
        <dsp:cNvPr id="0" name=""/>
        <dsp:cNvSpPr/>
      </dsp:nvSpPr>
      <dsp:spPr>
        <a:xfrm rot="9055740">
          <a:off x="3562624" y="3703039"/>
          <a:ext cx="368531" cy="590177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 rot="10800000">
        <a:off x="3666219" y="3794214"/>
        <a:ext cx="257972" cy="354107"/>
      </dsp:txXfrm>
    </dsp:sp>
    <dsp:sp modelId="{0BDAE17E-C703-4693-A74B-45EA1C9C5FCB}">
      <dsp:nvSpPr>
        <dsp:cNvPr id="0" name=""/>
        <dsp:cNvSpPr/>
      </dsp:nvSpPr>
      <dsp:spPr>
        <a:xfrm>
          <a:off x="1694967" y="3718027"/>
          <a:ext cx="1862197" cy="18064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>
              <a:cs typeface="B Nazanin" panose="00000400000000000000" pitchFamily="2" charset="-78"/>
            </a:rPr>
            <a:t>Industrial crops</a:t>
          </a:r>
        </a:p>
      </dsp:txBody>
      <dsp:txXfrm>
        <a:off x="1967679" y="3982568"/>
        <a:ext cx="1316773" cy="1277319"/>
      </dsp:txXfrm>
    </dsp:sp>
    <dsp:sp modelId="{0FE285F9-4609-4996-8D90-B893AC8ADF1C}">
      <dsp:nvSpPr>
        <dsp:cNvPr id="0" name=""/>
        <dsp:cNvSpPr/>
      </dsp:nvSpPr>
      <dsp:spPr>
        <a:xfrm rot="11400000">
          <a:off x="3343370" y="2769154"/>
          <a:ext cx="342596" cy="5901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 rot="10800000">
        <a:off x="3445368" y="2896113"/>
        <a:ext cx="239817" cy="354107"/>
      </dsp:txXfrm>
    </dsp:sp>
    <dsp:sp modelId="{E694A7C4-56B1-4843-96CA-717784E2697C}">
      <dsp:nvSpPr>
        <dsp:cNvPr id="0" name=""/>
        <dsp:cNvSpPr/>
      </dsp:nvSpPr>
      <dsp:spPr>
        <a:xfrm>
          <a:off x="1379836" y="1986324"/>
          <a:ext cx="1967151" cy="17498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>
              <a:cs typeface="B Nazanin" panose="00000400000000000000" pitchFamily="2" charset="-78"/>
            </a:rPr>
            <a:t>Released improved varieties</a:t>
          </a:r>
        </a:p>
      </dsp:txBody>
      <dsp:txXfrm>
        <a:off x="1667919" y="2242582"/>
        <a:ext cx="1390985" cy="1237325"/>
      </dsp:txXfrm>
    </dsp:sp>
    <dsp:sp modelId="{DBCEE9C3-E1D2-4517-8FD8-08E74FC34BF4}">
      <dsp:nvSpPr>
        <dsp:cNvPr id="0" name=""/>
        <dsp:cNvSpPr/>
      </dsp:nvSpPr>
      <dsp:spPr>
        <a:xfrm rot="13589424">
          <a:off x="3762189" y="2037822"/>
          <a:ext cx="533817" cy="59017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 rot="10800000">
        <a:off x="3897390" y="2213930"/>
        <a:ext cx="373672" cy="354107"/>
      </dsp:txXfrm>
    </dsp:sp>
    <dsp:sp modelId="{D9054F8E-13AE-49C4-B628-16714E13FD9D}">
      <dsp:nvSpPr>
        <dsp:cNvPr id="0" name=""/>
        <dsp:cNvSpPr/>
      </dsp:nvSpPr>
      <dsp:spPr>
        <a:xfrm>
          <a:off x="2208704" y="539852"/>
          <a:ext cx="1768574" cy="161387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>
              <a:cs typeface="B Nazanin" panose="00000400000000000000" pitchFamily="2" charset="-78"/>
            </a:rPr>
            <a:t>Agricultural mechanization and Irrigation systems</a:t>
          </a:r>
        </a:p>
      </dsp:txBody>
      <dsp:txXfrm>
        <a:off x="2467706" y="776199"/>
        <a:ext cx="1250570" cy="11411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6DEE0-5D88-4C28-A258-721983DF3337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2FDF-792C-4281-93E1-50AAC373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022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6DEE0-5D88-4C28-A258-721983DF3337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2FDF-792C-4281-93E1-50AAC373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596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6DEE0-5D88-4C28-A258-721983DF3337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2FDF-792C-4281-93E1-50AAC373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153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5313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359771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6DEE0-5D88-4C28-A258-721983DF3337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2FDF-792C-4281-93E1-50AAC373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371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6DEE0-5D88-4C28-A258-721983DF3337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2FDF-792C-4281-93E1-50AAC373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284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6DEE0-5D88-4C28-A258-721983DF3337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2FDF-792C-4281-93E1-50AAC373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11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6DEE0-5D88-4C28-A258-721983DF3337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2FDF-792C-4281-93E1-50AAC373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652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6DEE0-5D88-4C28-A258-721983DF3337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2FDF-792C-4281-93E1-50AAC373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441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6DEE0-5D88-4C28-A258-721983DF3337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2FDF-792C-4281-93E1-50AAC373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124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6DEE0-5D88-4C28-A258-721983DF3337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2FDF-792C-4281-93E1-50AAC373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180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6DEE0-5D88-4C28-A258-721983DF3337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962FDF-792C-4281-93E1-50AAC373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60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6DEE0-5D88-4C28-A258-721983DF3337}" type="datetimeFigureOut">
              <a:rPr lang="en-US" smtClean="0"/>
              <a:t>10/12/2020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962FDF-792C-4281-93E1-50AAC373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5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353" y="2638698"/>
            <a:ext cx="8700613" cy="403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82749" y="830091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latin typeface="Times New Roman" panose="02020603050405020304" pitchFamily="18" charset="0"/>
              </a:rPr>
              <a:t>Ministry of Agriculture, Irrigation </a:t>
            </a:r>
            <a:br>
              <a:rPr lang="fa-IR" sz="3600" b="1" dirty="0">
                <a:latin typeface="Times New Roman" panose="02020603050405020304" pitchFamily="18" charset="0"/>
              </a:rPr>
            </a:br>
            <a:r>
              <a:rPr lang="en-US" sz="3600" b="1" dirty="0">
                <a:latin typeface="Times New Roman" panose="02020603050405020304" pitchFamily="18" charset="0"/>
              </a:rPr>
              <a:t>&amp; Livestock </a:t>
            </a:r>
            <a:br>
              <a:rPr lang="en-US" sz="3600" b="1" dirty="0">
                <a:latin typeface="Times New Roman" panose="02020603050405020304" pitchFamily="18" charset="0"/>
              </a:rPr>
            </a:br>
            <a:r>
              <a:rPr lang="en-US" sz="3600" b="1" dirty="0">
                <a:latin typeface="Times New Roman" panose="02020603050405020304" pitchFamily="18" charset="0"/>
              </a:rPr>
              <a:t>Agricultural Research Institute of Afghanistan</a:t>
            </a:r>
            <a:br>
              <a:rPr lang="en-US" sz="4000" b="1" dirty="0">
                <a:solidFill>
                  <a:srgbClr val="0070C0"/>
                </a:solidFill>
                <a:latin typeface="Times New Roman" panose="02020603050405020304" pitchFamily="18" charset="0"/>
              </a:rPr>
            </a:br>
            <a:endParaRPr lang="en-US" sz="3600" dirty="0"/>
          </a:p>
        </p:txBody>
      </p:sp>
      <p:pic>
        <p:nvPicPr>
          <p:cNvPr id="6" name="Picture 2" descr="mail-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200" y="703872"/>
            <a:ext cx="1401661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AFGHANLOGO1"/>
          <p:cNvPicPr>
            <a:picLocks noChangeAspect="1" noChangeArrowheads="1"/>
          </p:cNvPicPr>
          <p:nvPr/>
        </p:nvPicPr>
        <p:blipFill>
          <a:blip r:embed="rId4" cstate="print">
            <a:lum bright="-12000" contrast="24000"/>
          </a:blip>
          <a:srcRect/>
          <a:stretch>
            <a:fillRect/>
          </a:stretch>
        </p:blipFill>
        <p:spPr bwMode="auto">
          <a:xfrm>
            <a:off x="10109200" y="685474"/>
            <a:ext cx="1435098" cy="14755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464014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912926"/>
              </p:ext>
            </p:extLst>
          </p:nvPr>
        </p:nvGraphicFramePr>
        <p:xfrm>
          <a:off x="219076" y="44450"/>
          <a:ext cx="11622404" cy="68571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8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04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07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38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23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44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8693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4545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70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52984">
                <a:tc gridSpan="9"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Research on Legume crops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No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Varieties Name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Growth Habit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Zone Lacation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Yield t/ha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years of releeased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pedigree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Source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Remarks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2984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 Chickpea 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6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1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Sehat-99 (Flip93-58C)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Adaptation and Highyield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North and west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1.35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1999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X90TH249 (ILC5342xFlip84-78C) x ILC1272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FAO/ 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16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Madad-99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Adaptation and Highyield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North and west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1.4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1999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Flip 93-53C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FAO / 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6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3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 (Rabat-013) Flip06-124c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 good yield potential Winter type,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North and west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1.65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2013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X2002TH131/(ILWC14x585581)Xflip98-2009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ICARDA/ 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025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Flip06-157C</a:t>
                      </a:r>
                      <a:br>
                        <a:rPr lang="en-US" sz="1000" b="1" u="none" strike="noStrike">
                          <a:effectLst/>
                        </a:rPr>
                      </a:br>
                      <a:r>
                        <a:rPr lang="en-US" sz="1000" b="1" u="none" strike="noStrike">
                          <a:effectLst/>
                        </a:rPr>
                        <a:t>(Bghlan-013)</a:t>
                      </a:r>
                      <a:br>
                        <a:rPr lang="en-US" sz="1000" b="1" u="none" strike="noStrike">
                          <a:effectLst/>
                        </a:rPr>
                      </a:b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Spring type,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r>
                        <a:rPr lang="en-US" sz="1000" b="1" u="none" strike="noStrike" dirty="0">
                          <a:effectLst/>
                        </a:rPr>
                        <a:t>good yield potential</a:t>
                      </a:r>
                      <a:br>
                        <a:rPr lang="en-US" sz="1000" b="1" u="none" strike="noStrike" dirty="0">
                          <a:effectLst/>
                        </a:rPr>
                      </a:b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North and west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1.67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2013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X98TH-58(MALIKXILC7795xFLIP94-92)xS96233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ICARDA/ 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16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Flip 03-27c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Drought Resistance and good yield potential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North and west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1.7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2014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X98TH86/[(ilc267xFLIP89-4C)XHB-1]Xs95345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ICARDA/ ARIA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984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Lentil  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1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Lintel-Flip 03 - 27C 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Fusarium wilt resistance and good yielding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North and east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1.326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2014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ILL 6024 × ILL 0098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ICARDA/ 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162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Lintel-Flip 2010 –27 L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Fusarium wilt resistance And good yielding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North and east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1.351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2014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ILL 7949 × ILL 7686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ICARDA/ ARIA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52984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Mung bean  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1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NM-92(Mai-08)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good yielding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east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2.4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2008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VC2768xVC1973AxVC 6601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ICARDA/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NM-94(Mash-08)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good yielding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east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2.6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2008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VC 6371-94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ARIA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52984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Bean (</a:t>
                      </a:r>
                      <a:r>
                        <a:rPr lang="en-US" sz="1000" b="1" u="none" strike="noStrike" dirty="0" err="1">
                          <a:effectLst/>
                        </a:rPr>
                        <a:t>Phaseolus</a:t>
                      </a:r>
                      <a:r>
                        <a:rPr lang="en-US" sz="1000" b="1" u="none" strike="noStrike" dirty="0">
                          <a:effectLst/>
                        </a:rPr>
                        <a:t> vulgaris 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16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1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Barakat-99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Kidney bean ,early maturing ,bush type ,pink color seed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Center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1999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VIVA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FAO/ARIA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Salamati-99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Kidney bean, bush type ,dark red color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Center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2.7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1999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UI 5229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FAO/ARIA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3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Bari-99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Climbing &amp; pinto type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Center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2.8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1999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ARAPAHO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FAO/ARIA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Arzo-99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Bush type, white color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Center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3.1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1999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CO-170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FAO/ARIA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52984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Soybean 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1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 err="1">
                          <a:effectLst/>
                        </a:rPr>
                        <a:t>Geteway</a:t>
                      </a:r>
                      <a:r>
                        <a:rPr lang="en-US" sz="1000" b="1" u="none" strike="noStrike" dirty="0">
                          <a:effectLst/>
                        </a:rPr>
                        <a:t>  7811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Adaptation and Highyield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8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2.5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2014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309,929,5#6,259,002#6,288,308#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NEI/ARIA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American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Stin#1(3400/2)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Adaptation and Highyield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8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2.4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2014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America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NEI/ARIA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American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3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Hwang </a:t>
                      </a:r>
                      <a:r>
                        <a:rPr lang="en-US" sz="1000" b="1" u="none" strike="noStrike" dirty="0" err="1">
                          <a:effectLst/>
                        </a:rPr>
                        <a:t>keum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Adaptation and Highyield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8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2.2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2014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15733-76x615741-13/157733-76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NEA/ARIA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Korea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LD 04-13265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Adaptation and High yield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7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2.5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2016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Syngenta S32-Z3 x U98-205355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lang="en-US" sz="1000" b="1" u="none" strike="noStrike">
                          <a:effectLst/>
                        </a:rPr>
                        <a:t>NEI/ARIA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American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DEA WON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Adaptation and good quality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8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1.8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2016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lang="en-US" sz="1000" b="1" u="none" strike="noStrike">
                          <a:effectLst/>
                        </a:rPr>
                        <a:t>Suwon/133/milyang18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lang="en-US" sz="1000" b="1" u="none" strike="noStrike">
                          <a:effectLst/>
                        </a:rPr>
                        <a:t>NEI/ARIA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Korea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LD04-1156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Adaptation and High yield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7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2.7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2018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lang="en-US" sz="1000" b="1" u="none" strike="noStrike">
                          <a:effectLst/>
                        </a:rPr>
                        <a:t>U96-2208 x S38-T8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lang="en-US" sz="1000" b="1" u="none" strike="noStrike">
                          <a:effectLst/>
                        </a:rPr>
                        <a:t>NEI/ARIA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American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LD05-1540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Adaptation and High yield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7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2.5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2018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u="none" strike="noStrike" dirty="0">
                          <a:effectLst/>
                        </a:rPr>
                        <a:t>Syngenta S25-J5 x SS98-3403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lang="en-US" sz="1000" b="1" u="none" strike="noStrike" dirty="0">
                          <a:effectLst/>
                        </a:rPr>
                        <a:t>NEI/ARIA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American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LD02-4485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Adaptation and High yield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7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2.6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>
                          <a:effectLst/>
                        </a:rPr>
                        <a:t>2018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lang="en-US" sz="1000" b="1" u="none" strike="noStrike" dirty="0">
                          <a:effectLst/>
                        </a:rPr>
                        <a:t>M90-184111 x IA3010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t"/>
                      <a:r>
                        <a:rPr lang="en-US" sz="1000" b="1" u="none" strike="noStrike">
                          <a:effectLst/>
                        </a:rPr>
                        <a:t>NEI/ARIA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000" b="1" u="none" strike="noStrike" dirty="0">
                          <a:effectLst/>
                        </a:rPr>
                        <a:t>American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52984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Cotton 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1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CD 401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Adaptation and High  yield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3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5.35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2017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SP86 (Argentina) x ISA 205 (Ivory Coast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NESP/ARIA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Turkish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Adaptation and High  yield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3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5.9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2017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    #(rty)Xy44#be52hfe71EY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NESP/ARIA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3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 err="1">
                          <a:effectLst/>
                        </a:rPr>
                        <a:t>Acala</a:t>
                      </a:r>
                      <a:r>
                        <a:rPr lang="en-US" sz="1000" b="1" u="none" strike="noStrike" dirty="0">
                          <a:effectLst/>
                        </a:rPr>
                        <a:t> 1517-75c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>
                          <a:effectLst/>
                        </a:rPr>
                        <a:t>Adaptation and High  yield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>
                          <a:effectLst/>
                        </a:rPr>
                        <a:t>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w Cen MT" panose="020B0602020104020603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ARIA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4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 err="1">
                          <a:effectLst/>
                        </a:rPr>
                        <a:t>Acala</a:t>
                      </a:r>
                      <a:r>
                        <a:rPr lang="en-US" sz="1000" b="1" u="none" strike="noStrike" dirty="0">
                          <a:effectLst/>
                        </a:rPr>
                        <a:t> 1517-99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Adaptation and High  yield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3.96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w Cen MT" panose="020B0602020104020603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>
                          <a:effectLst/>
                        </a:rPr>
                        <a:t>NAPCOD/ARIA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5298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5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>
                          <a:effectLst/>
                        </a:rPr>
                        <a:t>Balnka Paloma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Tw Cen MT" panose="020B0602020104020603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Adaptation and High  yield 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rebuchet MS" panose="020B0603020202020204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u="none" strike="noStrike" dirty="0">
                          <a:effectLst/>
                        </a:rPr>
                        <a:t>4.21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w Cen MT" panose="020B0602020104020603" pitchFamily="34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en-US" sz="1000" b="1" u="none" strike="noStrike" dirty="0">
                          <a:effectLst/>
                        </a:rPr>
                        <a:t>NAPCOD/ARIA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8" marR="4458" marT="4458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u="none" strike="noStrike" dirty="0">
                          <a:effectLst/>
                        </a:rPr>
                        <a:t> 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458" marR="4458" marT="4458" marB="0" anchor="b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36735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216643"/>
              </p:ext>
            </p:extLst>
          </p:nvPr>
        </p:nvGraphicFramePr>
        <p:xfrm>
          <a:off x="1190624" y="1038226"/>
          <a:ext cx="10372725" cy="481012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552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9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93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20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20962"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Location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Source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Date of Plant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Title of Experiment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S.o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2188"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Badam Bagh Research Farm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ICARDA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1399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Grass pea Research Trial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1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395"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Qargha Research Farm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ICARDA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1399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International Grasspea Yield Trial - High biomass-2020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2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9395"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Qargha Research Farm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ICARDA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1398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 dirty="0">
                          <a:effectLst/>
                        </a:rPr>
                        <a:t>Comparative Research Trial on Domestic and exotic varieties  Clover 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3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9395"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Parwan Research Farm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ICARDA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1398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Comparative Research Trial on Domestic and exotic varieties  Clover 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4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9395"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Bamyan Research Farm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ICARDA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1399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International Grass Pea Yield Trial-Early Lines-2020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5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9395"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Bamyan Research Farm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ICARDA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1399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>
                          <a:effectLst/>
                        </a:rPr>
                        <a:t>International Grasspea Yield Trial - High biomass-2020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tc>
                  <a:txBody>
                    <a:bodyPr/>
                    <a:lstStyle/>
                    <a:p>
                      <a:pPr algn="l" rtl="1" fontAlgn="ctr"/>
                      <a:r>
                        <a:rPr lang="en-US" sz="1600" b="1" u="none" strike="noStrike" dirty="0">
                          <a:effectLst/>
                        </a:rPr>
                        <a:t>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678" marR="5307" marT="5307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7749" y="0"/>
            <a:ext cx="10515600" cy="923330"/>
          </a:xfr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600" b="1" dirty="0"/>
              <a:t>Forage and fodder crops research</a:t>
            </a:r>
          </a:p>
        </p:txBody>
      </p:sp>
    </p:spTree>
    <p:extLst>
      <p:ext uri="{BB962C8B-B14F-4D97-AF65-F5344CB8AC3E}">
        <p14:creationId xmlns:p14="http://schemas.microsoft.com/office/powerpoint/2010/main" val="16946031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68506" y="125128"/>
          <a:ext cx="11891951" cy="6732872"/>
        </p:xfrm>
        <a:graphic>
          <a:graphicData uri="http://schemas.openxmlformats.org/drawingml/2006/table">
            <a:tbl>
              <a:tblPr/>
              <a:tblGrid>
                <a:gridCol w="605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3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38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49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25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12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07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754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06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910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385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6541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9278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6476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33854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9278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2016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4754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561232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82522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0658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506476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438034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</a:tblGrid>
              <a:tr h="437635">
                <a:tc gridSpan="23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Major Diseases of  Different Crops in Afghanistan  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7DE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9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81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Stem Rust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81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Leaf Rust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Anthracnose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Late Blight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086" marR="9086" marT="90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81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Stripe Rust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White Mold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Early Blight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Anthracnose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Shot hole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612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Common Bunt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Root Rot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Anthracnose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Powder Mildew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Leaf Curl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Anthracnose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Fusarium Wilt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Powder Mildew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Late Blight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Shot hole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Leaf Spot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57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Loose Smut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Rust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Fusarium Wilt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Downy Mildew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Anthracnose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Citrus trestize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Powder Mildew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Fusarium Wilt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Early Blight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Leaf Curl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Fungal Gummosis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Rice Blast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Powder Mildew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Fusarium Wilt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Anthracnose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Downy Mildew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Powder Mildew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Powder Mildew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Shot hole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Anthracnose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086" marR="9086" marT="90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379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Karnal Bunt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Fusarium Wilt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Root Rot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Crown Gall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Canker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Alternaria Leaf spot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Downy Mildew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Downy Mildew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Potato Scab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Fungal Gummosis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Shot hole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Brown Spot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Down Midew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Powder Mildew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Fusarium Wilt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Powder Mildew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Fusarium Wilt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Scab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Fungal Gummosis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Fruit rot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Scab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Common Smut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Root-Knot Nematode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1959">
                <a:tc gridSpan="23"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Diseases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120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Wheat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Bean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Tomato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Grapes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Almond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8A5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Citrus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Cucumber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Squash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Potato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Peach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Plum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Rice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Pumkin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Water Melon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Eggplant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Onion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69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Okra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Apple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Cherry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Pomegranate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BD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Pear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Corn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Sugar beet</a:t>
                      </a:r>
                    </a:p>
                  </a:txBody>
                  <a:tcPr marL="9086" marR="9086" marT="90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8072">
                <a:tc gridSpan="23">
                  <a:txBody>
                    <a:bodyPr/>
                    <a:lstStyle/>
                    <a:p>
                      <a:pPr algn="ctr" fontAlgn="ctr"/>
                      <a:r>
                        <a:rPr lang="en-US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Type of Crops</a:t>
                      </a:r>
                    </a:p>
                  </a:txBody>
                  <a:tcPr marL="9086" marR="9086" marT="90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3913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60020" y="1900564"/>
            <a:ext cx="557402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Present day basic research has touched life’s blueprint viz., DNA and endeavours altering life processes through DNA tracking and manipulation.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IN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IN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Basic research” to “hybridization, segregating generations, breeding new varieties, agronomy, shuttle breeding, breeding for quality, rust resistance research etc. (Table 3, Fig 5). The country lacks a wheat breeding 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42616" y="0"/>
            <a:ext cx="5924550" cy="923330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IN" sz="3600" b="1" dirty="0"/>
              <a:t>Basic Research</a:t>
            </a:r>
            <a:endParaRPr lang="en-US" sz="3600" b="1" dirty="0"/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773875823"/>
              </p:ext>
            </p:extLst>
          </p:nvPr>
        </p:nvGraphicFramePr>
        <p:xfrm>
          <a:off x="5970270" y="-45720"/>
          <a:ext cx="6324600" cy="6903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88930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uttle breeding Between Jalalabad and Bamyan"/>
          <p:cNvSpPr txBox="1"/>
          <p:nvPr/>
        </p:nvSpPr>
        <p:spPr>
          <a:xfrm>
            <a:off x="926014" y="-8531"/>
            <a:ext cx="9667767" cy="837473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vert="horz" wrap="square" lIns="91440" tIns="45720" rIns="91440" bIns="45720" rtlCol="0" anchor="ctr">
            <a:spAutoFit/>
          </a:bodyPr>
          <a:lstStyle>
            <a:lvl1pPr algn="ctr" rtl="1">
              <a:lnSpc>
                <a:spcPct val="150000"/>
              </a:lnSpc>
              <a:spcBef>
                <a:spcPct val="0"/>
              </a:spcBef>
              <a:buNone/>
              <a:defRPr sz="3600" b="1">
                <a:latin typeface="+mj-lt"/>
                <a:ea typeface="+mj-ea"/>
                <a:cs typeface="+mj-cs"/>
              </a:defRPr>
            </a:lvl1pPr>
          </a:lstStyle>
          <a:p>
            <a:r>
              <a:rPr dirty="0"/>
              <a:t>Shuttle breeding </a:t>
            </a:r>
            <a:r>
              <a:rPr lang="en-US" dirty="0"/>
              <a:t>b</a:t>
            </a:r>
            <a:r>
              <a:rPr dirty="0"/>
              <a:t>etween Jalalabad and </a:t>
            </a:r>
            <a:r>
              <a:rPr dirty="0" err="1"/>
              <a:t>Bamyan</a:t>
            </a:r>
            <a:endParaRPr dirty="0"/>
          </a:p>
        </p:txBody>
      </p:sp>
      <p:grpSp>
        <p:nvGrpSpPr>
          <p:cNvPr id="3" name="Group 2"/>
          <p:cNvGrpSpPr/>
          <p:nvPr/>
        </p:nvGrpSpPr>
        <p:grpSpPr>
          <a:xfrm>
            <a:off x="6353175" y="994410"/>
            <a:ext cx="5728335" cy="3644265"/>
            <a:chOff x="1669993" y="1391479"/>
            <a:chExt cx="8680196" cy="5113771"/>
          </a:xfrm>
        </p:grpSpPr>
        <p:pic>
          <p:nvPicPr>
            <p:cNvPr id="183" name="image1.png" descr="image1.png"/>
            <p:cNvPicPr>
              <a:picLocks noChangeAspect="1"/>
            </p:cNvPicPr>
            <p:nvPr/>
          </p:nvPicPr>
          <p:blipFill>
            <a:blip r:embed="rId2"/>
            <a:srcRect t="15761"/>
            <a:stretch>
              <a:fillRect/>
            </a:stretch>
          </p:blipFill>
          <p:spPr>
            <a:xfrm>
              <a:off x="1669993" y="1391479"/>
              <a:ext cx="8680196" cy="5113771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184" name="Shape"/>
            <p:cNvSpPr/>
            <p:nvPr/>
          </p:nvSpPr>
          <p:spPr>
            <a:xfrm>
              <a:off x="5375920" y="3228332"/>
              <a:ext cx="216025" cy="216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17242" y="12350"/>
                  </a:lnTo>
                  <a:lnTo>
                    <a:pt x="17242" y="9250"/>
                  </a:lnTo>
                  <a:close/>
                  <a:moveTo>
                    <a:pt x="18436" y="3163"/>
                  </a:moveTo>
                  <a:lnTo>
                    <a:pt x="16451" y="7341"/>
                  </a:lnTo>
                  <a:lnTo>
                    <a:pt x="14259" y="5149"/>
                  </a:lnTo>
                  <a:close/>
                  <a:moveTo>
                    <a:pt x="10800" y="0"/>
                  </a:moveTo>
                  <a:lnTo>
                    <a:pt x="12350" y="4358"/>
                  </a:lnTo>
                  <a:lnTo>
                    <a:pt x="9250" y="4358"/>
                  </a:lnTo>
                  <a:close/>
                  <a:moveTo>
                    <a:pt x="3163" y="3163"/>
                  </a:moveTo>
                  <a:lnTo>
                    <a:pt x="7341" y="5149"/>
                  </a:lnTo>
                  <a:lnTo>
                    <a:pt x="5149" y="7341"/>
                  </a:lnTo>
                  <a:close/>
                  <a:moveTo>
                    <a:pt x="0" y="10800"/>
                  </a:moveTo>
                  <a:lnTo>
                    <a:pt x="4358" y="9250"/>
                  </a:lnTo>
                  <a:lnTo>
                    <a:pt x="4358" y="12350"/>
                  </a:lnTo>
                  <a:close/>
                  <a:moveTo>
                    <a:pt x="3163" y="18436"/>
                  </a:moveTo>
                  <a:lnTo>
                    <a:pt x="5149" y="14259"/>
                  </a:lnTo>
                  <a:lnTo>
                    <a:pt x="7341" y="16451"/>
                  </a:lnTo>
                  <a:close/>
                  <a:moveTo>
                    <a:pt x="10800" y="21600"/>
                  </a:moveTo>
                  <a:lnTo>
                    <a:pt x="9250" y="17242"/>
                  </a:lnTo>
                  <a:lnTo>
                    <a:pt x="12350" y="17242"/>
                  </a:lnTo>
                  <a:close/>
                  <a:moveTo>
                    <a:pt x="18436" y="18436"/>
                  </a:moveTo>
                  <a:lnTo>
                    <a:pt x="14259" y="16451"/>
                  </a:lnTo>
                  <a:lnTo>
                    <a:pt x="16451" y="14259"/>
                  </a:lnTo>
                  <a:close/>
                  <a:moveTo>
                    <a:pt x="5400" y="10800"/>
                  </a:moveTo>
                  <a:lnTo>
                    <a:pt x="5400" y="10800"/>
                  </a:ln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8" y="16200"/>
                    <a:pt x="5400" y="13782"/>
                    <a:pt x="5400" y="10800"/>
                  </a:cubicBez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FFFFFF"/>
              </a:solidFill>
            </a:ln>
          </p:spPr>
          <p:txBody>
            <a:bodyPr lIns="50800" tIns="50800" rIns="50800" bIns="50800" anchor="ctr"/>
            <a:lstStyle/>
            <a:p>
              <a:pPr algn="ctr">
                <a:defRPr sz="1800">
                  <a:solidFill>
                    <a:srgbClr val="FFFFFF"/>
                  </a:solidFill>
                  <a:effectLst>
                    <a:outerShdw blurRad="63500" dir="3600000" rotWithShape="0">
                      <a:srgbClr val="000000">
                        <a:alpha val="70000"/>
                      </a:srgbClr>
                    </a:outerShdw>
                  </a:effectLst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sp>
          <p:nvSpPr>
            <p:cNvPr id="185" name="Shape"/>
            <p:cNvSpPr/>
            <p:nvPr/>
          </p:nvSpPr>
          <p:spPr>
            <a:xfrm>
              <a:off x="7331486" y="3668268"/>
              <a:ext cx="216025" cy="216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17242" y="12350"/>
                  </a:lnTo>
                  <a:lnTo>
                    <a:pt x="17242" y="9250"/>
                  </a:lnTo>
                  <a:close/>
                  <a:moveTo>
                    <a:pt x="18436" y="3163"/>
                  </a:moveTo>
                  <a:lnTo>
                    <a:pt x="16451" y="7341"/>
                  </a:lnTo>
                  <a:lnTo>
                    <a:pt x="14259" y="5149"/>
                  </a:lnTo>
                  <a:close/>
                  <a:moveTo>
                    <a:pt x="10800" y="0"/>
                  </a:moveTo>
                  <a:lnTo>
                    <a:pt x="12350" y="4358"/>
                  </a:lnTo>
                  <a:lnTo>
                    <a:pt x="9250" y="4358"/>
                  </a:lnTo>
                  <a:close/>
                  <a:moveTo>
                    <a:pt x="3163" y="3163"/>
                  </a:moveTo>
                  <a:lnTo>
                    <a:pt x="7341" y="5149"/>
                  </a:lnTo>
                  <a:lnTo>
                    <a:pt x="5149" y="7341"/>
                  </a:lnTo>
                  <a:close/>
                  <a:moveTo>
                    <a:pt x="0" y="10800"/>
                  </a:moveTo>
                  <a:lnTo>
                    <a:pt x="4358" y="9250"/>
                  </a:lnTo>
                  <a:lnTo>
                    <a:pt x="4358" y="12350"/>
                  </a:lnTo>
                  <a:close/>
                  <a:moveTo>
                    <a:pt x="3163" y="18436"/>
                  </a:moveTo>
                  <a:lnTo>
                    <a:pt x="5149" y="14259"/>
                  </a:lnTo>
                  <a:lnTo>
                    <a:pt x="7341" y="16451"/>
                  </a:lnTo>
                  <a:close/>
                  <a:moveTo>
                    <a:pt x="10800" y="21600"/>
                  </a:moveTo>
                  <a:lnTo>
                    <a:pt x="9250" y="17242"/>
                  </a:lnTo>
                  <a:lnTo>
                    <a:pt x="12350" y="17242"/>
                  </a:lnTo>
                  <a:close/>
                  <a:moveTo>
                    <a:pt x="18436" y="18436"/>
                  </a:moveTo>
                  <a:lnTo>
                    <a:pt x="14259" y="16451"/>
                  </a:lnTo>
                  <a:lnTo>
                    <a:pt x="16451" y="14259"/>
                  </a:lnTo>
                  <a:close/>
                  <a:moveTo>
                    <a:pt x="5400" y="10800"/>
                  </a:moveTo>
                  <a:lnTo>
                    <a:pt x="5400" y="10800"/>
                  </a:ln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8" y="16200"/>
                    <a:pt x="5400" y="13782"/>
                    <a:pt x="5400" y="10800"/>
                  </a:cubicBezTo>
                  <a:close/>
                </a:path>
              </a:pathLst>
            </a:custGeom>
            <a:solidFill>
              <a:srgbClr val="FF0000"/>
            </a:solidFill>
            <a:ln w="25400">
              <a:solidFill>
                <a:srgbClr val="FFFFFF"/>
              </a:solidFill>
            </a:ln>
          </p:spPr>
          <p:txBody>
            <a:bodyPr lIns="50800" tIns="50800" rIns="50800" bIns="50800" anchor="ctr"/>
            <a:lstStyle/>
            <a:p>
              <a:pPr algn="ctr">
                <a:defRPr sz="1800">
                  <a:solidFill>
                    <a:srgbClr val="FFFFFF"/>
                  </a:solidFill>
                  <a:effectLst>
                    <a:outerShdw blurRad="63500" dir="3600000" rotWithShape="0">
                      <a:srgbClr val="000000">
                        <a:alpha val="70000"/>
                      </a:srgbClr>
                    </a:outerShdw>
                  </a:effectLst>
                  <a:uFill>
                    <a:solidFill>
                      <a:srgbClr val="FFFFFF"/>
                    </a:solidFill>
                  </a:uFill>
                  <a:latin typeface="+mn-lt"/>
                  <a:ea typeface="+mn-ea"/>
                  <a:cs typeface="+mn-cs"/>
                  <a:sym typeface="Calibri"/>
                </a:defRPr>
              </a:pPr>
              <a:endParaRPr/>
            </a:p>
          </p:txBody>
        </p:sp>
        <p:grpSp>
          <p:nvGrpSpPr>
            <p:cNvPr id="193" name="Group"/>
            <p:cNvGrpSpPr/>
            <p:nvPr/>
          </p:nvGrpSpPr>
          <p:grpSpPr>
            <a:xfrm>
              <a:off x="5670775" y="2976745"/>
              <a:ext cx="1885100" cy="613663"/>
              <a:chOff x="0" y="0"/>
              <a:chExt cx="1885098" cy="613661"/>
            </a:xfrm>
          </p:grpSpPr>
          <p:sp>
            <p:nvSpPr>
              <p:cNvPr id="190" name="Shape"/>
              <p:cNvSpPr/>
              <p:nvPr/>
            </p:nvSpPr>
            <p:spPr>
              <a:xfrm rot="11193480">
                <a:off x="17066" y="104373"/>
                <a:ext cx="1850966" cy="4049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047" extrusionOk="0">
                    <a:moveTo>
                      <a:pt x="20739" y="0"/>
                    </a:moveTo>
                    <a:lnTo>
                      <a:pt x="21600" y="5262"/>
                    </a:lnTo>
                    <a:lnTo>
                      <a:pt x="21009" y="5262"/>
                    </a:lnTo>
                    <a:lnTo>
                      <a:pt x="21009" y="5262"/>
                    </a:lnTo>
                    <a:cubicBezTo>
                      <a:pt x="19806" y="15001"/>
                      <a:pt x="15471" y="21600"/>
                      <a:pt x="10665" y="21010"/>
                    </a:cubicBezTo>
                    <a:lnTo>
                      <a:pt x="10665" y="21010"/>
                    </a:lnTo>
                    <a:cubicBezTo>
                      <a:pt x="15032" y="20474"/>
                      <a:pt x="18734" y="14111"/>
                      <a:pt x="19828" y="5262"/>
                    </a:cubicBezTo>
                    <a:lnTo>
                      <a:pt x="19237" y="5262"/>
                    </a:lnTo>
                    <a:close/>
                    <a:moveTo>
                      <a:pt x="10074" y="21046"/>
                    </a:moveTo>
                    <a:lnTo>
                      <a:pt x="10074" y="21046"/>
                    </a:lnTo>
                    <a:cubicBezTo>
                      <a:pt x="4510" y="21046"/>
                      <a:pt x="0" y="11624"/>
                      <a:pt x="0" y="0"/>
                    </a:cubicBezTo>
                    <a:lnTo>
                      <a:pt x="1181" y="0"/>
                    </a:lnTo>
                    <a:lnTo>
                      <a:pt x="1181" y="0"/>
                    </a:lnTo>
                    <a:cubicBezTo>
                      <a:pt x="1181" y="11624"/>
                      <a:pt x="5692" y="21046"/>
                      <a:pt x="11255" y="21046"/>
                    </a:cubicBezTo>
                    <a:close/>
                  </a:path>
                </a:pathLst>
              </a:custGeom>
              <a:solidFill>
                <a:srgbClr val="FFFF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>
                  <a:defRPr sz="18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Calibri"/>
                  </a:defRPr>
                </a:pPr>
                <a:endParaRPr/>
              </a:p>
            </p:txBody>
          </p:sp>
          <p:sp>
            <p:nvSpPr>
              <p:cNvPr id="191" name="Shape"/>
              <p:cNvSpPr/>
              <p:nvPr/>
            </p:nvSpPr>
            <p:spPr>
              <a:xfrm rot="11193480">
                <a:off x="900635" y="155002"/>
                <a:ext cx="964496" cy="404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33" y="21600"/>
                    </a:moveTo>
                    <a:lnTo>
                      <a:pt x="19333" y="21600"/>
                    </a:lnTo>
                    <a:cubicBezTo>
                      <a:pt x="8656" y="21600"/>
                      <a:pt x="0" y="11929"/>
                      <a:pt x="0" y="0"/>
                    </a:cubicBezTo>
                    <a:lnTo>
                      <a:pt x="2267" y="0"/>
                    </a:lnTo>
                    <a:lnTo>
                      <a:pt x="2267" y="0"/>
                    </a:lnTo>
                    <a:cubicBezTo>
                      <a:pt x="2267" y="11929"/>
                      <a:pt x="10923" y="21600"/>
                      <a:pt x="21600" y="2160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>
                  <a:defRPr sz="18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Calibri"/>
                  </a:defRPr>
                </a:pPr>
                <a:endParaRPr/>
              </a:p>
            </p:txBody>
          </p:sp>
          <p:sp>
            <p:nvSpPr>
              <p:cNvPr id="192" name="Line"/>
              <p:cNvSpPr/>
              <p:nvPr/>
            </p:nvSpPr>
            <p:spPr>
              <a:xfrm rot="11193480">
                <a:off x="17066" y="104380"/>
                <a:ext cx="1850966" cy="404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65" y="21563"/>
                    </a:moveTo>
                    <a:lnTo>
                      <a:pt x="10665" y="21563"/>
                    </a:lnTo>
                    <a:cubicBezTo>
                      <a:pt x="15032" y="21013"/>
                      <a:pt x="18734" y="14482"/>
                      <a:pt x="19828" y="5400"/>
                    </a:cubicBezTo>
                    <a:lnTo>
                      <a:pt x="19237" y="5400"/>
                    </a:lnTo>
                    <a:lnTo>
                      <a:pt x="20739" y="0"/>
                    </a:lnTo>
                    <a:lnTo>
                      <a:pt x="21600" y="5400"/>
                    </a:lnTo>
                    <a:lnTo>
                      <a:pt x="21009" y="5400"/>
                    </a:lnTo>
                    <a:lnTo>
                      <a:pt x="21009" y="5400"/>
                    </a:lnTo>
                    <a:cubicBezTo>
                      <a:pt x="19861" y="14937"/>
                      <a:pt x="15849" y="21600"/>
                      <a:pt x="11255" y="21600"/>
                    </a:cubicBezTo>
                    <a:lnTo>
                      <a:pt x="10074" y="21600"/>
                    </a:lnTo>
                    <a:lnTo>
                      <a:pt x="10074" y="21600"/>
                    </a:lnTo>
                    <a:cubicBezTo>
                      <a:pt x="4510" y="21600"/>
                      <a:pt x="0" y="11929"/>
                      <a:pt x="0" y="0"/>
                    </a:cubicBezTo>
                    <a:lnTo>
                      <a:pt x="1181" y="0"/>
                    </a:lnTo>
                    <a:lnTo>
                      <a:pt x="1181" y="0"/>
                    </a:lnTo>
                    <a:cubicBezTo>
                      <a:pt x="1181" y="11929"/>
                      <a:pt x="5692" y="21600"/>
                      <a:pt x="11255" y="21600"/>
                    </a:cubicBezTo>
                  </a:path>
                </a:pathLst>
              </a:custGeom>
              <a:noFill/>
              <a:ln w="25400" cap="flat">
                <a:solidFill>
                  <a:srgbClr val="FF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>
                  <a:defRPr sz="18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Calibri"/>
                  </a:defRPr>
                </a:pPr>
                <a:endParaRPr/>
              </a:p>
            </p:txBody>
          </p:sp>
        </p:grpSp>
        <p:grpSp>
          <p:nvGrpSpPr>
            <p:cNvPr id="197" name="Group"/>
            <p:cNvGrpSpPr/>
            <p:nvPr/>
          </p:nvGrpSpPr>
          <p:grpSpPr>
            <a:xfrm>
              <a:off x="5447928" y="3572254"/>
              <a:ext cx="1888177" cy="645231"/>
              <a:chOff x="0" y="0"/>
              <a:chExt cx="1888176" cy="645230"/>
            </a:xfrm>
          </p:grpSpPr>
          <p:sp>
            <p:nvSpPr>
              <p:cNvPr id="194" name="Shape"/>
              <p:cNvSpPr/>
              <p:nvPr/>
            </p:nvSpPr>
            <p:spPr>
              <a:xfrm rot="454208">
                <a:off x="18605" y="120158"/>
                <a:ext cx="1850966" cy="4049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047" extrusionOk="0">
                    <a:moveTo>
                      <a:pt x="20739" y="0"/>
                    </a:moveTo>
                    <a:lnTo>
                      <a:pt x="21600" y="5262"/>
                    </a:lnTo>
                    <a:lnTo>
                      <a:pt x="21009" y="5262"/>
                    </a:lnTo>
                    <a:lnTo>
                      <a:pt x="21009" y="5262"/>
                    </a:lnTo>
                    <a:cubicBezTo>
                      <a:pt x="19806" y="15001"/>
                      <a:pt x="15471" y="21600"/>
                      <a:pt x="10665" y="21010"/>
                    </a:cubicBezTo>
                    <a:lnTo>
                      <a:pt x="10665" y="21010"/>
                    </a:lnTo>
                    <a:cubicBezTo>
                      <a:pt x="15032" y="20474"/>
                      <a:pt x="18734" y="14111"/>
                      <a:pt x="19828" y="5262"/>
                    </a:cubicBezTo>
                    <a:lnTo>
                      <a:pt x="19237" y="5262"/>
                    </a:lnTo>
                    <a:close/>
                    <a:moveTo>
                      <a:pt x="10074" y="21046"/>
                    </a:moveTo>
                    <a:lnTo>
                      <a:pt x="10074" y="21046"/>
                    </a:lnTo>
                    <a:cubicBezTo>
                      <a:pt x="4510" y="21046"/>
                      <a:pt x="0" y="11624"/>
                      <a:pt x="0" y="0"/>
                    </a:cubicBezTo>
                    <a:lnTo>
                      <a:pt x="1181" y="0"/>
                    </a:lnTo>
                    <a:lnTo>
                      <a:pt x="1181" y="0"/>
                    </a:lnTo>
                    <a:cubicBezTo>
                      <a:pt x="1181" y="11624"/>
                      <a:pt x="5692" y="21046"/>
                      <a:pt x="11255" y="21046"/>
                    </a:cubicBezTo>
                    <a:close/>
                  </a:path>
                </a:pathLst>
              </a:custGeom>
              <a:solidFill>
                <a:srgbClr val="FFFF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>
                  <a:defRPr sz="18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Calibri"/>
                  </a:defRPr>
                </a:pPr>
                <a:endParaRPr/>
              </a:p>
            </p:txBody>
          </p:sp>
          <p:sp>
            <p:nvSpPr>
              <p:cNvPr id="195" name="Shape"/>
              <p:cNvSpPr/>
              <p:nvPr/>
            </p:nvSpPr>
            <p:spPr>
              <a:xfrm rot="454208">
                <a:off x="22468" y="61766"/>
                <a:ext cx="964496" cy="404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33" y="21600"/>
                    </a:moveTo>
                    <a:lnTo>
                      <a:pt x="19333" y="21600"/>
                    </a:lnTo>
                    <a:cubicBezTo>
                      <a:pt x="8656" y="21600"/>
                      <a:pt x="0" y="11929"/>
                      <a:pt x="0" y="0"/>
                    </a:cubicBezTo>
                    <a:lnTo>
                      <a:pt x="2267" y="0"/>
                    </a:lnTo>
                    <a:lnTo>
                      <a:pt x="2267" y="0"/>
                    </a:lnTo>
                    <a:cubicBezTo>
                      <a:pt x="2267" y="11929"/>
                      <a:pt x="10923" y="21600"/>
                      <a:pt x="21600" y="21600"/>
                    </a:cubicBez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>
                  <a:defRPr sz="18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Calibri"/>
                  </a:defRPr>
                </a:pPr>
                <a:endParaRPr/>
              </a:p>
            </p:txBody>
          </p:sp>
          <p:sp>
            <p:nvSpPr>
              <p:cNvPr id="196" name="Line"/>
              <p:cNvSpPr/>
              <p:nvPr/>
            </p:nvSpPr>
            <p:spPr>
              <a:xfrm rot="454208">
                <a:off x="18605" y="120158"/>
                <a:ext cx="1850966" cy="4049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65" y="21563"/>
                    </a:moveTo>
                    <a:lnTo>
                      <a:pt x="10665" y="21563"/>
                    </a:lnTo>
                    <a:cubicBezTo>
                      <a:pt x="15032" y="21013"/>
                      <a:pt x="18734" y="14482"/>
                      <a:pt x="19828" y="5400"/>
                    </a:cubicBezTo>
                    <a:lnTo>
                      <a:pt x="19237" y="5400"/>
                    </a:lnTo>
                    <a:lnTo>
                      <a:pt x="20739" y="0"/>
                    </a:lnTo>
                    <a:lnTo>
                      <a:pt x="21600" y="5400"/>
                    </a:lnTo>
                    <a:lnTo>
                      <a:pt x="21009" y="5400"/>
                    </a:lnTo>
                    <a:lnTo>
                      <a:pt x="21009" y="5400"/>
                    </a:lnTo>
                    <a:cubicBezTo>
                      <a:pt x="19861" y="14937"/>
                      <a:pt x="15849" y="21600"/>
                      <a:pt x="11255" y="21600"/>
                    </a:cubicBezTo>
                    <a:lnTo>
                      <a:pt x="10074" y="21600"/>
                    </a:lnTo>
                    <a:lnTo>
                      <a:pt x="10074" y="21600"/>
                    </a:lnTo>
                    <a:cubicBezTo>
                      <a:pt x="4510" y="21600"/>
                      <a:pt x="0" y="11929"/>
                      <a:pt x="0" y="0"/>
                    </a:cubicBezTo>
                    <a:lnTo>
                      <a:pt x="1181" y="0"/>
                    </a:lnTo>
                    <a:lnTo>
                      <a:pt x="1181" y="0"/>
                    </a:lnTo>
                    <a:cubicBezTo>
                      <a:pt x="1181" y="11929"/>
                      <a:pt x="5692" y="21600"/>
                      <a:pt x="11255" y="21600"/>
                    </a:cubicBezTo>
                  </a:path>
                </a:pathLst>
              </a:custGeom>
              <a:noFill/>
              <a:ln w="25400" cap="flat">
                <a:solidFill>
                  <a:srgbClr val="FF0000"/>
                </a:solidFill>
                <a:prstDash val="solid"/>
                <a:round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>
                  <a:defRPr sz="1800">
                    <a:uFill>
                      <a:solidFill>
                        <a:srgbClr val="000000"/>
                      </a:solidFill>
                    </a:uFill>
                    <a:latin typeface="+mn-lt"/>
                    <a:ea typeface="+mn-ea"/>
                    <a:cs typeface="+mn-cs"/>
                    <a:sym typeface="Calibri"/>
                  </a:defRPr>
                </a:pPr>
                <a:endParaRPr/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491674" y="1211090"/>
            <a:ext cx="5861501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Shuttle breeding tested protocol 2014 started 2018 main objective is yellow rust resistance and high yielding.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Every year we plan around 100 crosses, the final generation, (F5 ) 133 genotypes and (F3 )296 genotypes.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 potential for spring wheat joint research and breeding.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 best way to conserve the time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 good practice for rust resistance breeding program.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A great rust hotspot for the region.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11318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2500" y="83389"/>
            <a:ext cx="10515600" cy="837473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600" b="1" dirty="0"/>
              <a:t>Conventional Breeding programs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Wheat breeding in Kabul (Quality, Drought and High yielding)</a:t>
            </a:r>
          </a:p>
          <a:p>
            <a:r>
              <a:rPr lang="en-US" dirty="0"/>
              <a:t>Apricot and Almond breeding program( prevent early flowering and quality)</a:t>
            </a:r>
          </a:p>
        </p:txBody>
      </p:sp>
    </p:spTree>
    <p:extLst>
      <p:ext uri="{BB962C8B-B14F-4D97-AF65-F5344CB8AC3E}">
        <p14:creationId xmlns:p14="http://schemas.microsoft.com/office/powerpoint/2010/main" val="5680586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734213554"/>
              </p:ext>
            </p:extLst>
          </p:nvPr>
        </p:nvGraphicFramePr>
        <p:xfrm>
          <a:off x="1333500" y="80010"/>
          <a:ext cx="9925050" cy="65665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027035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930" y="131901"/>
            <a:ext cx="10515600" cy="923330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600" b="1" dirty="0"/>
              <a:t>Enabling environment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Infrastructure improvement such as biotechnology facilities</a:t>
            </a:r>
          </a:p>
          <a:p>
            <a:r>
              <a:rPr lang="en-US" dirty="0"/>
              <a:t>Modern </a:t>
            </a:r>
            <a:r>
              <a:rPr lang="en-US" dirty="0" err="1"/>
              <a:t>genebank</a:t>
            </a:r>
            <a:r>
              <a:rPr lang="en-US" dirty="0"/>
              <a:t>.</a:t>
            </a:r>
          </a:p>
          <a:p>
            <a:r>
              <a:rPr lang="en-US" dirty="0"/>
              <a:t>Establishing pest and diseases labs with the necessary equipment </a:t>
            </a:r>
          </a:p>
          <a:p>
            <a:r>
              <a:rPr lang="en-US" dirty="0"/>
              <a:t>Set up meteorological stations in each research station. </a:t>
            </a:r>
          </a:p>
        </p:txBody>
      </p:sp>
    </p:spTree>
    <p:extLst>
      <p:ext uri="{BB962C8B-B14F-4D97-AF65-F5344CB8AC3E}">
        <p14:creationId xmlns:p14="http://schemas.microsoft.com/office/powerpoint/2010/main" val="3185329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0"/>
            <a:ext cx="10515600" cy="923330"/>
          </a:xfrm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600" b="1" dirty="0"/>
              <a:t>Training needs for ARIA staff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Plant breeding and genetics.</a:t>
            </a:r>
          </a:p>
          <a:p>
            <a:r>
              <a:rPr lang="en-US" dirty="0"/>
              <a:t>Plant genetics resources management.</a:t>
            </a:r>
          </a:p>
          <a:p>
            <a:r>
              <a:rPr lang="en-US" dirty="0"/>
              <a:t>Data and Database management.</a:t>
            </a:r>
          </a:p>
          <a:p>
            <a:r>
              <a:rPr lang="en-US" dirty="0"/>
              <a:t>DUS characterization of all crops.</a:t>
            </a:r>
          </a:p>
          <a:p>
            <a:r>
              <a:rPr lang="en-US" dirty="0"/>
              <a:t>Bioinformatics and statistics.</a:t>
            </a:r>
          </a:p>
          <a:p>
            <a:r>
              <a:rPr lang="en-US" dirty="0"/>
              <a:t>Tissue culture and biotechnology.</a:t>
            </a:r>
          </a:p>
          <a:p>
            <a:r>
              <a:rPr lang="en-US" dirty="0"/>
              <a:t>Molecular breeding.</a:t>
            </a:r>
          </a:p>
          <a:p>
            <a:r>
              <a:rPr lang="en-US" dirty="0"/>
              <a:t>GIS </a:t>
            </a:r>
            <a:r>
              <a:rPr lang="en-US" dirty="0" err="1"/>
              <a:t>Mangment</a:t>
            </a:r>
            <a:r>
              <a:rPr lang="en-US" dirty="0"/>
              <a:t> and usage in research programs.</a:t>
            </a:r>
          </a:p>
        </p:txBody>
      </p:sp>
    </p:spTree>
    <p:extLst>
      <p:ext uri="{BB962C8B-B14F-4D97-AF65-F5344CB8AC3E}">
        <p14:creationId xmlns:p14="http://schemas.microsoft.com/office/powerpoint/2010/main" val="3009167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21192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Introduction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932" y="1300691"/>
            <a:ext cx="11540067" cy="4832479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Agricultural Research Institute of Afghanistan (ARIA) was founded by the former king Mohammad </a:t>
            </a:r>
            <a:r>
              <a:rPr lang="en-US" dirty="0" err="1"/>
              <a:t>Zahir</a:t>
            </a:r>
            <a:r>
              <a:rPr lang="en-US" dirty="0"/>
              <a:t> Shah in 1959. </a:t>
            </a:r>
          </a:p>
          <a:p>
            <a:pPr>
              <a:lnSpc>
                <a:spcPct val="150000"/>
              </a:lnSpc>
            </a:pPr>
            <a:r>
              <a:rPr lang="en-US" dirty="0"/>
              <a:t>Restructured time to time</a:t>
            </a:r>
          </a:p>
          <a:p>
            <a:pPr>
              <a:lnSpc>
                <a:spcPct val="150000"/>
              </a:lnSpc>
            </a:pPr>
            <a:r>
              <a:rPr lang="en-US" dirty="0"/>
              <a:t>Establishment of 17 regional research stations under different agro-ecological regions. </a:t>
            </a:r>
          </a:p>
          <a:p>
            <a:pPr>
              <a:lnSpc>
                <a:spcPct val="150000"/>
              </a:lnSpc>
            </a:pPr>
            <a:r>
              <a:rPr lang="en-US" dirty="0"/>
              <a:t>Presently, more than 120 scientific staffs (3 PhD, 20 MSc, 81 BSc and 12 high school.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923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067" y="191558"/>
            <a:ext cx="10515600" cy="4351338"/>
          </a:xfrm>
        </p:spPr>
        <p:txBody>
          <a:bodyPr/>
          <a:lstStyle/>
          <a:p>
            <a:pPr marL="0" lv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lang="en-US" b="1" dirty="0"/>
              <a:t>Vision</a:t>
            </a:r>
          </a:p>
          <a:p>
            <a:r>
              <a:rPr lang="en-US" dirty="0"/>
              <a:t>Improved agriculture and livestock production to support national economy, food security and safety across Afghanistan.</a:t>
            </a:r>
          </a:p>
          <a:p>
            <a:pPr marL="0" indent="0">
              <a:buNone/>
            </a:pPr>
            <a:endParaRPr lang="en-US" b="1" dirty="0"/>
          </a:p>
          <a:p>
            <a:pPr marL="0" lvl="0" indent="0">
              <a:buNone/>
            </a:pPr>
            <a:r>
              <a:rPr lang="en-US" b="1" dirty="0"/>
              <a:t>Mission</a:t>
            </a:r>
          </a:p>
          <a:p>
            <a:r>
              <a:rPr lang="en-US" dirty="0"/>
              <a:t>Sustainable research for development to increase agriculture and animal productions through genetic enhancement, natural resource management and adaptation to climate change.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756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126" y="-258234"/>
            <a:ext cx="7886700" cy="1325563"/>
          </a:xfrm>
        </p:spPr>
        <p:txBody>
          <a:bodyPr>
            <a:normAutofit/>
          </a:bodyPr>
          <a:lstStyle/>
          <a:p>
            <a:r>
              <a:rPr lang="en-US" sz="3600" b="1" dirty="0"/>
              <a:t>Objectives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4793" y="804333"/>
            <a:ext cx="11209020" cy="5300134"/>
          </a:xfrm>
        </p:spPr>
        <p:txBody>
          <a:bodyPr>
            <a:noAutofit/>
          </a:bodyPr>
          <a:lstStyle/>
          <a:p>
            <a:pPr fontAlgn="base"/>
            <a:r>
              <a:rPr lang="en-US" sz="2200" dirty="0"/>
              <a:t>Development of </a:t>
            </a:r>
            <a:r>
              <a:rPr lang="en-US" sz="2200" b="1" dirty="0"/>
              <a:t>production technologies</a:t>
            </a:r>
            <a:r>
              <a:rPr lang="en-US" sz="2200" dirty="0"/>
              <a:t> for a sustainable agriculture.</a:t>
            </a:r>
          </a:p>
          <a:p>
            <a:pPr fontAlgn="base"/>
            <a:r>
              <a:rPr lang="en-US" sz="2200" dirty="0"/>
              <a:t>Appropriate </a:t>
            </a:r>
            <a:r>
              <a:rPr lang="en-US" sz="2200" b="1" dirty="0"/>
              <a:t>research programs </a:t>
            </a:r>
            <a:r>
              <a:rPr lang="en-US" sz="2200" dirty="0"/>
              <a:t>to fulfil the national requirement and priorities.</a:t>
            </a:r>
          </a:p>
          <a:p>
            <a:pPr fontAlgn="base"/>
            <a:r>
              <a:rPr lang="en-US" sz="2200" dirty="0"/>
              <a:t>To develop </a:t>
            </a:r>
            <a:r>
              <a:rPr lang="en-US" sz="2200" b="1" dirty="0"/>
              <a:t>new varieties of various field crops and introduce new improved animal breeds</a:t>
            </a:r>
            <a:r>
              <a:rPr lang="en-US" sz="2200" dirty="0"/>
              <a:t> to meet the needs of farming communities.</a:t>
            </a:r>
          </a:p>
          <a:p>
            <a:pPr fontAlgn="base"/>
            <a:r>
              <a:rPr lang="en-US" sz="2200" dirty="0"/>
              <a:t>To produce sufficient </a:t>
            </a:r>
            <a:r>
              <a:rPr lang="en-US" sz="2200" b="1" dirty="0"/>
              <a:t>nucleus and breeder seeds of popular varieties</a:t>
            </a:r>
            <a:r>
              <a:rPr lang="en-US" sz="2200" dirty="0"/>
              <a:t> of different field crops.</a:t>
            </a:r>
          </a:p>
          <a:p>
            <a:pPr fontAlgn="base"/>
            <a:r>
              <a:rPr lang="en-US" sz="2200" dirty="0"/>
              <a:t>To improve soil condition and soil fertility.</a:t>
            </a:r>
          </a:p>
          <a:p>
            <a:pPr fontAlgn="base"/>
            <a:r>
              <a:rPr lang="en-US" sz="2200" dirty="0"/>
              <a:t>To develop and introduce </a:t>
            </a:r>
            <a:r>
              <a:rPr lang="en-US" sz="2200" b="1" dirty="0"/>
              <a:t>new efficient production technologies of livestock and forestry</a:t>
            </a:r>
            <a:r>
              <a:rPr lang="en-US" sz="2200" dirty="0"/>
              <a:t>.</a:t>
            </a:r>
          </a:p>
          <a:p>
            <a:pPr fontAlgn="base"/>
            <a:r>
              <a:rPr lang="en-US" sz="2200" dirty="0"/>
              <a:t>To transfer the </a:t>
            </a:r>
            <a:r>
              <a:rPr lang="en-US" sz="2200" b="1" dirty="0"/>
              <a:t>best production technologies </a:t>
            </a:r>
            <a:r>
              <a:rPr lang="en-US" sz="2200" dirty="0"/>
              <a:t>to the farmer’s and herder’s through collaborative approaches.</a:t>
            </a:r>
          </a:p>
          <a:p>
            <a:pPr fontAlgn="base"/>
            <a:r>
              <a:rPr lang="en-US" sz="2200" dirty="0"/>
              <a:t>To establish and </a:t>
            </a:r>
            <a:r>
              <a:rPr lang="en-US" sz="2200" b="1" dirty="0"/>
              <a:t>strengthen the Regional Research Stations </a:t>
            </a:r>
            <a:r>
              <a:rPr lang="en-US" sz="2200" dirty="0"/>
              <a:t>for the development of regional production technologies</a:t>
            </a:r>
          </a:p>
          <a:p>
            <a:pPr fontAlgn="base"/>
            <a:r>
              <a:rPr lang="en-US" sz="2200" dirty="0"/>
              <a:t>To establish and strengthen the </a:t>
            </a:r>
            <a:r>
              <a:rPr lang="en-US" sz="2200" b="1" dirty="0"/>
              <a:t>relation of agriculture and education</a:t>
            </a:r>
            <a:r>
              <a:rPr lang="en-US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2510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748" y="-204407"/>
            <a:ext cx="8712200" cy="11684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b="1" dirty="0"/>
              <a:t>Partnership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499" y="1071423"/>
            <a:ext cx="10829925" cy="4800600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</a:pPr>
            <a:r>
              <a:rPr lang="en-US" dirty="0"/>
              <a:t>To increase the research capacity of the Institute &amp; universities. </a:t>
            </a:r>
          </a:p>
          <a:p>
            <a:pPr algn="just">
              <a:lnSpc>
                <a:spcPct val="100000"/>
              </a:lnSpc>
            </a:pPr>
            <a:r>
              <a:rPr lang="en-US" dirty="0"/>
              <a:t>It is proposed that ARIA could use some of the qualified staff from the Universities to carry part time research at ARIA.  </a:t>
            </a:r>
          </a:p>
          <a:p>
            <a:pPr algn="just">
              <a:lnSpc>
                <a:spcPct val="100000"/>
              </a:lnSpc>
            </a:pPr>
            <a:r>
              <a:rPr lang="en-US" dirty="0"/>
              <a:t>To provide research facilities (Lab and fields) to carry research at ARIA.</a:t>
            </a:r>
          </a:p>
          <a:p>
            <a:pPr algn="just">
              <a:lnSpc>
                <a:spcPct val="100000"/>
              </a:lnSpc>
            </a:pPr>
            <a:r>
              <a:rPr lang="en-US" dirty="0"/>
              <a:t>Partnership with extension services. </a:t>
            </a:r>
          </a:p>
          <a:p>
            <a:pPr algn="just">
              <a:lnSpc>
                <a:spcPct val="100000"/>
              </a:lnSpc>
            </a:pPr>
            <a:r>
              <a:rPr lang="en-US" dirty="0"/>
              <a:t>Partnership with International organizations such as CGIAR centers, private sector, etc. 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980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3498" y="-174171"/>
            <a:ext cx="10515600" cy="1325563"/>
          </a:xfrm>
        </p:spPr>
        <p:txBody>
          <a:bodyPr/>
          <a:lstStyle/>
          <a:p>
            <a:r>
              <a:rPr lang="en-US" b="1" dirty="0"/>
              <a:t>Zonal structure and Locations</a:t>
            </a:r>
          </a:p>
        </p:txBody>
      </p:sp>
      <p:pic>
        <p:nvPicPr>
          <p:cNvPr id="12" name="Picture 2" descr="G:\SISAF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5278" t="10666" r="2462" b="2933"/>
          <a:stretch/>
        </p:blipFill>
        <p:spPr bwMode="auto">
          <a:xfrm>
            <a:off x="5859638" y="2766060"/>
            <a:ext cx="6267591" cy="3966210"/>
          </a:xfrm>
          <a:prstGeom prst="rect">
            <a:avLst/>
          </a:prstGeom>
          <a:noFill/>
        </p:spPr>
      </p:pic>
      <p:pic>
        <p:nvPicPr>
          <p:cNvPr id="1027" name="Picture 3" descr="C:\Users\mujib\Desktop\Map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3" t="8697" r="1138" b="4135"/>
          <a:stretch/>
        </p:blipFill>
        <p:spPr bwMode="auto">
          <a:xfrm>
            <a:off x="0" y="961574"/>
            <a:ext cx="6092190" cy="3501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972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969599"/>
              </p:ext>
            </p:extLst>
          </p:nvPr>
        </p:nvGraphicFramePr>
        <p:xfrm>
          <a:off x="685800" y="67741"/>
          <a:ext cx="10701868" cy="60235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2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2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29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53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677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3179">
                <a:tc grid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</a:rPr>
                        <a:t>Seven Agro-ecological zones and their priority crops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5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Agro-climatic zones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First Priority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Second priority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Third priority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Fourth Priority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2538"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Center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Wheat, potato, grape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Tomato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Apple and pomegranate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Apricot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2538"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North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Wheat, cotton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Wheat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Almond, grape, flax, and sesame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Pistachio and hing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7462"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North east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Wheat, rice, cotton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Rice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Almond, grape, apple, flax and sesame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Pistachio, walnut, hing and cumin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2538"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West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Wheat, rice, grape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Rice and wheat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Saffron and pomegranate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Pistachio and walnut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67462"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South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Wheat, cotton, pomegranate, fig, grape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Wheat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Pomegranate and grape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Pistachio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2538"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East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Wheat, maize, cotton, rice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Citrus and olive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Citrus, olive and tomato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Pine nut and walnut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2538"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South East 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Wheat, maize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Wheat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Pine nut</a:t>
                      </a:r>
                      <a:endParaRPr lang="en-US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Pine nut and walnut</a:t>
                      </a:r>
                      <a:endParaRPr lang="en-US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384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610177340"/>
              </p:ext>
            </p:extLst>
          </p:nvPr>
        </p:nvGraphicFramePr>
        <p:xfrm>
          <a:off x="0" y="714375"/>
          <a:ext cx="12192000" cy="5332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tangle 10"/>
          <p:cNvSpPr/>
          <p:nvPr/>
        </p:nvSpPr>
        <p:spPr>
          <a:xfrm>
            <a:off x="2668412" y="0"/>
            <a:ext cx="7483333" cy="837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600" b="1" dirty="0">
                <a:latin typeface="+mj-lt"/>
                <a:ea typeface="+mj-ea"/>
                <a:cs typeface="+mj-cs"/>
              </a:rPr>
              <a:t>Fruits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>
                <a:latin typeface="+mj-lt"/>
                <a:ea typeface="+mj-ea"/>
                <a:cs typeface="+mj-cs"/>
              </a:rPr>
              <a:t>National</a:t>
            </a:r>
            <a:r>
              <a:rPr lang="en-US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3600" b="1" dirty="0">
                <a:latin typeface="+mj-lt"/>
                <a:ea typeface="+mj-ea"/>
                <a:cs typeface="+mj-cs"/>
              </a:rPr>
              <a:t>Collection in 6 provinces</a:t>
            </a:r>
          </a:p>
        </p:txBody>
      </p:sp>
    </p:spTree>
    <p:extLst>
      <p:ext uri="{BB962C8B-B14F-4D97-AF65-F5344CB8AC3E}">
        <p14:creationId xmlns:p14="http://schemas.microsoft.com/office/powerpoint/2010/main" val="831224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4360" y="-231685"/>
            <a:ext cx="5185410" cy="1754326"/>
          </a:xfr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3600" b="1" dirty="0"/>
              <a:t>Adaptive research: </a:t>
            </a:r>
            <a:br>
              <a:rPr lang="en-US" sz="3600" b="1" dirty="0"/>
            </a:br>
            <a:r>
              <a:rPr lang="en-US" sz="3600" b="1" dirty="0"/>
              <a:t>Cereals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1295326"/>
              </p:ext>
            </p:extLst>
          </p:nvPr>
        </p:nvGraphicFramePr>
        <p:xfrm>
          <a:off x="240030" y="788670"/>
          <a:ext cx="11951970" cy="544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3019810"/>
      </p:ext>
    </p:extLst>
  </p:cSld>
  <p:clrMapOvr>
    <a:masterClrMapping/>
  </p:clrMapOvr>
</p:sld>
</file>

<file path=ppt/theme/theme1.xml><?xml version="1.0" encoding="utf-8"?>
<a:theme xmlns:a="http://schemas.openxmlformats.org/drawingml/2006/main" name="ARIA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RIA" id="{9AF7B21B-BE35-40F6-9FDE-22B11C3D5ED8}" vid="{7990D13A-FB64-4BAF-917A-EE930AAEA9B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ARIA</Template>
  <TotalTime>314</TotalTime>
  <Words>1545</Words>
  <Application>Microsoft Office PowerPoint</Application>
  <PresentationFormat>Широкоэкранный</PresentationFormat>
  <Paragraphs>518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B Nazanin</vt:lpstr>
      <vt:lpstr>Calibri</vt:lpstr>
      <vt:lpstr>Calibri Light</vt:lpstr>
      <vt:lpstr>Times New Roman</vt:lpstr>
      <vt:lpstr>Trebuchet MS</vt:lpstr>
      <vt:lpstr>Tw Cen MT</vt:lpstr>
      <vt:lpstr>ARIA</vt:lpstr>
      <vt:lpstr>Презентация PowerPoint</vt:lpstr>
      <vt:lpstr>Introduction </vt:lpstr>
      <vt:lpstr>Презентация PowerPoint</vt:lpstr>
      <vt:lpstr>Objectives</vt:lpstr>
      <vt:lpstr>Partnership</vt:lpstr>
      <vt:lpstr>Zonal structure and Locations</vt:lpstr>
      <vt:lpstr>Презентация PowerPoint</vt:lpstr>
      <vt:lpstr>Презентация PowerPoint</vt:lpstr>
      <vt:lpstr>Adaptive research:  Cereals</vt:lpstr>
      <vt:lpstr>Презентация PowerPoint</vt:lpstr>
      <vt:lpstr>Forage and fodder crops research</vt:lpstr>
      <vt:lpstr>Презентация PowerPoint</vt:lpstr>
      <vt:lpstr>Basic Research</vt:lpstr>
      <vt:lpstr>Презентация PowerPoint</vt:lpstr>
      <vt:lpstr>Conventional Breeding programs</vt:lpstr>
      <vt:lpstr>Презентация PowerPoint</vt:lpstr>
      <vt:lpstr>Enabling environment</vt:lpstr>
      <vt:lpstr>Training needs for ARIA staff</vt:lpstr>
    </vt:vector>
  </TitlesOfParts>
  <Company>Windows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mujib nasrati</dc:creator>
  <cp:lastModifiedBy>User</cp:lastModifiedBy>
  <cp:revision>20</cp:revision>
  <dcterms:created xsi:type="dcterms:W3CDTF">2020-10-10T05:29:10Z</dcterms:created>
  <dcterms:modified xsi:type="dcterms:W3CDTF">2020-10-12T05:22:02Z</dcterms:modified>
</cp:coreProperties>
</file>