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42" r:id="rId2"/>
    <p:sldId id="340" r:id="rId3"/>
    <p:sldId id="344" r:id="rId4"/>
    <p:sldId id="290" r:id="rId5"/>
    <p:sldId id="345" r:id="rId6"/>
    <p:sldId id="296" r:id="rId7"/>
    <p:sldId id="294" r:id="rId8"/>
    <p:sldId id="273" r:id="rId9"/>
    <p:sldId id="274" r:id="rId10"/>
    <p:sldId id="275" r:id="rId11"/>
    <p:sldId id="349" r:id="rId12"/>
    <p:sldId id="346" r:id="rId13"/>
    <p:sldId id="298" r:id="rId14"/>
    <p:sldId id="300" r:id="rId15"/>
    <p:sldId id="343"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CC"/>
    <a:srgbClr val="FFFF0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74" autoAdjust="0"/>
    <p:restoredTop sz="94660"/>
  </p:normalViewPr>
  <p:slideViewPr>
    <p:cSldViewPr>
      <p:cViewPr varScale="1">
        <p:scale>
          <a:sx n="68" d="100"/>
          <a:sy n="68" d="100"/>
        </p:scale>
        <p:origin x="1464"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4A30FC-B116-496F-BCD7-4E1022F13B06}" type="datetimeFigureOut">
              <a:rPr lang="ru-RU" smtClean="0"/>
              <a:pPr/>
              <a:t>13.10.2020</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A20CFC-E726-4F03-A919-A66D865C8632}"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miter lim="800000"/>
            <a:headEnd/>
            <a:tailEnd/>
          </a:ln>
        </p:spPr>
        <p:txBody>
          <a:bodyPr/>
          <a:lstStyle/>
          <a:p>
            <a:fld id="{4A15678B-3996-4AC5-AE9D-87FBB03B3C9A}" type="slidenum">
              <a:rPr lang="ru-RU" smtClean="0"/>
              <a:pPr/>
              <a:t>1</a:t>
            </a:fld>
            <a:endParaRPr lang="ru-RU" dirty="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endParaRPr lang="az-Latn-A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Not much salintiy tolerance in primary gene pools.</a:t>
            </a:r>
          </a:p>
          <a:p>
            <a:pPr marL="0" indent="0">
              <a:buNone/>
            </a:pPr>
            <a:r>
              <a:rPr lang="en-US" dirty="0"/>
              <a:t>See the seconday gene pools </a:t>
            </a:r>
          </a:p>
          <a:p>
            <a:pPr marL="0" indent="0">
              <a:buNone/>
            </a:pPr>
            <a:r>
              <a:rPr lang="en-US" dirty="0"/>
              <a:t>Heat tolerance </a:t>
            </a:r>
          </a:p>
        </p:txBody>
      </p:sp>
      <p:sp>
        <p:nvSpPr>
          <p:cNvPr id="4" name="Slide Number Placeholder 3"/>
          <p:cNvSpPr>
            <a:spLocks noGrp="1"/>
          </p:cNvSpPr>
          <p:nvPr>
            <p:ph type="sldNum" sz="quarter" idx="10"/>
          </p:nvPr>
        </p:nvSpPr>
        <p:spPr/>
        <p:txBody>
          <a:bodyPr/>
          <a:lstStyle/>
          <a:p>
            <a:fld id="{48AB0346-C207-4E3A-8E80-E5F137EB1FB2}" type="slidenum">
              <a:rPr lang="en-US" smtClean="0"/>
              <a:pPr/>
              <a:t>9</a:t>
            </a:fld>
            <a:endParaRPr lang="en-US" dirty="0"/>
          </a:p>
        </p:txBody>
      </p:sp>
    </p:spTree>
    <p:extLst>
      <p:ext uri="{BB962C8B-B14F-4D97-AF65-F5344CB8AC3E}">
        <p14:creationId xmlns:p14="http://schemas.microsoft.com/office/powerpoint/2010/main" val="3672037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AB0346-C207-4E3A-8E80-E5F137EB1FB2}" type="slidenum">
              <a:rPr lang="en-US" smtClean="0"/>
              <a:pPr/>
              <a:t>10</a:t>
            </a:fld>
            <a:endParaRPr lang="en-US" dirty="0"/>
          </a:p>
        </p:txBody>
      </p:sp>
    </p:spTree>
    <p:extLst>
      <p:ext uri="{BB962C8B-B14F-4D97-AF65-F5344CB8AC3E}">
        <p14:creationId xmlns:p14="http://schemas.microsoft.com/office/powerpoint/2010/main" val="1471955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such as drought tolerance, plant shape and resistance to pests and diseases.</a:t>
            </a:r>
          </a:p>
          <a:p>
            <a:pPr marL="0" indent="0">
              <a:buNone/>
            </a:pPr>
            <a:r>
              <a:rPr lang="en-US" dirty="0"/>
              <a:t>Not much salintiy tolerance in primary gene pools.</a:t>
            </a:r>
          </a:p>
          <a:p>
            <a:pPr marL="0" indent="0">
              <a:buNone/>
            </a:pPr>
            <a:r>
              <a:rPr lang="en-US" dirty="0"/>
              <a:t>See the seconday gene pools </a:t>
            </a:r>
          </a:p>
          <a:p>
            <a:pPr marL="0" indent="0">
              <a:buNone/>
            </a:pPr>
            <a:r>
              <a:rPr lang="en-US" dirty="0"/>
              <a:t>Heat tolerance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48AB0346-C207-4E3A-8E80-E5F137EB1FB2}" type="slidenum">
              <a:rPr lang="en-US" smtClean="0"/>
              <a:pPr/>
              <a:t>11</a:t>
            </a:fld>
            <a:endParaRPr lang="en-US" dirty="0"/>
          </a:p>
        </p:txBody>
      </p:sp>
    </p:spTree>
    <p:extLst>
      <p:ext uri="{BB962C8B-B14F-4D97-AF65-F5344CB8AC3E}">
        <p14:creationId xmlns:p14="http://schemas.microsoft.com/office/powerpoint/2010/main" val="14719551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771E528B-CB02-41F1-8E57-525B52826630}" type="datetimeFigureOut">
              <a:rPr lang="ru-RU" smtClean="0"/>
              <a:pPr/>
              <a:t>13.10.2020</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DE09A7E7-9A40-48D6-A401-8CCF17808669}"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1E528B-CB02-41F1-8E57-525B52826630}" type="datetimeFigureOut">
              <a:rPr lang="ru-RU" smtClean="0"/>
              <a:pPr/>
              <a:t>13.10.2020</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09A7E7-9A40-48D6-A401-8CCF17808669}"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p:cNvPicPr>
            <a:picLocks noChangeAspect="1" noChangeArrowheads="1"/>
          </p:cNvPicPr>
          <p:nvPr/>
        </p:nvPicPr>
        <p:blipFill>
          <a:blip r:embed="rId3">
            <a:lum bright="-3000" contrast="35000"/>
          </a:blip>
          <a:srcRect/>
          <a:stretch>
            <a:fillRect/>
          </a:stretch>
        </p:blipFill>
        <p:spPr bwMode="auto">
          <a:xfrm>
            <a:off x="0" y="0"/>
            <a:ext cx="9144000" cy="6859588"/>
          </a:xfrm>
          <a:prstGeom prst="rect">
            <a:avLst/>
          </a:prstGeom>
          <a:blipFill>
            <a:blip r:embed="rId4">
              <a:lum bright="-3000" contrast="35000"/>
            </a:blip>
            <a:tile tx="0" ty="0" sx="100000" sy="100000" flip="none" algn="tl"/>
          </a:blipFill>
          <a:ln w="9525">
            <a:noFill/>
            <a:miter lim="800000"/>
            <a:headEnd/>
            <a:tailEnd/>
          </a:ln>
        </p:spPr>
      </p:pic>
      <p:sp>
        <p:nvSpPr>
          <p:cNvPr id="2051" name="Rectangle 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algn="l"/>
            <a:endParaRPr lang="en-US" dirty="0"/>
          </a:p>
        </p:txBody>
      </p:sp>
      <p:sp>
        <p:nvSpPr>
          <p:cNvPr id="2052" name="Rectangle 7"/>
          <p:cNvSpPr>
            <a:spLocks noChangeArrowheads="1"/>
          </p:cNvSpPr>
          <p:nvPr/>
        </p:nvSpPr>
        <p:spPr bwMode="auto">
          <a:xfrm>
            <a:off x="4084638" y="1273175"/>
            <a:ext cx="974725" cy="274638"/>
          </a:xfrm>
          <a:prstGeom prst="rect">
            <a:avLst/>
          </a:prstGeom>
          <a:noFill/>
          <a:ln w="9525">
            <a:noFill/>
            <a:miter lim="800000"/>
            <a:headEnd/>
            <a:tailEnd/>
          </a:ln>
        </p:spPr>
        <p:txBody>
          <a:bodyPr wrap="none" anchor="ctr">
            <a:spAutoFit/>
          </a:bodyPr>
          <a:lstStyle/>
          <a:p>
            <a:pPr indent="180975"/>
            <a:r>
              <a:rPr lang="en-US" sz="1200" dirty="0">
                <a:latin typeface="Times New Roman" pitchFamily="18" charset="0"/>
                <a:ea typeface="SimSun" pitchFamily="2" charset="-122"/>
                <a:cs typeface="Times New Roman" pitchFamily="18" charset="0"/>
              </a:rPr>
              <a:t>                </a:t>
            </a:r>
            <a:endParaRPr lang="en-US" dirty="0">
              <a:ea typeface="SimSun" pitchFamily="2" charset="-122"/>
              <a:cs typeface="Times New Roman" pitchFamily="18" charset="0"/>
            </a:endParaRPr>
          </a:p>
        </p:txBody>
      </p:sp>
      <p:sp>
        <p:nvSpPr>
          <p:cNvPr id="2053" name="Rectangle 8"/>
          <p:cNvSpPr>
            <a:spLocks noChangeArrowheads="1"/>
          </p:cNvSpPr>
          <p:nvPr/>
        </p:nvSpPr>
        <p:spPr bwMode="auto">
          <a:xfrm>
            <a:off x="4065588" y="1758950"/>
            <a:ext cx="1012825" cy="274638"/>
          </a:xfrm>
          <a:prstGeom prst="rect">
            <a:avLst/>
          </a:prstGeom>
          <a:noFill/>
          <a:ln w="9525">
            <a:noFill/>
            <a:miter lim="800000"/>
            <a:headEnd/>
            <a:tailEnd/>
          </a:ln>
        </p:spPr>
        <p:txBody>
          <a:bodyPr wrap="none" anchor="ctr">
            <a:spAutoFit/>
          </a:bodyPr>
          <a:lstStyle/>
          <a:p>
            <a:pPr indent="180975"/>
            <a:r>
              <a:rPr lang="ru-RU" sz="1200" dirty="0">
                <a:latin typeface="Times New Roman" pitchFamily="18" charset="0"/>
                <a:ea typeface="SimSun" pitchFamily="2" charset="-122"/>
                <a:cs typeface="Times New Roman" pitchFamily="18" charset="0"/>
              </a:rPr>
              <a:t> </a:t>
            </a:r>
            <a:r>
              <a:rPr lang="en-US" sz="1200" dirty="0">
                <a:latin typeface="Times New Roman" pitchFamily="18" charset="0"/>
                <a:ea typeface="SimSun" pitchFamily="2" charset="-122"/>
                <a:cs typeface="Times New Roman" pitchFamily="18" charset="0"/>
              </a:rPr>
              <a:t>                </a:t>
            </a:r>
            <a:endParaRPr lang="en-US" dirty="0">
              <a:ea typeface="SimSun" pitchFamily="2" charset="-122"/>
              <a:cs typeface="Times New Roman" pitchFamily="18" charset="0"/>
            </a:endParaRPr>
          </a:p>
        </p:txBody>
      </p:sp>
      <p:sp>
        <p:nvSpPr>
          <p:cNvPr id="2054" name="Rectangle 9"/>
          <p:cNvSpPr>
            <a:spLocks noChangeArrowheads="1"/>
          </p:cNvSpPr>
          <p:nvPr/>
        </p:nvSpPr>
        <p:spPr bwMode="auto">
          <a:xfrm>
            <a:off x="0" y="2381250"/>
            <a:ext cx="9144000" cy="0"/>
          </a:xfrm>
          <a:prstGeom prst="rect">
            <a:avLst/>
          </a:prstGeom>
          <a:noFill/>
          <a:ln w="9525">
            <a:noFill/>
            <a:miter lim="800000"/>
            <a:headEnd/>
            <a:tailEnd/>
          </a:ln>
        </p:spPr>
        <p:txBody>
          <a:bodyPr wrap="none" anchor="ctr">
            <a:spAutoFit/>
          </a:bodyPr>
          <a:lstStyle/>
          <a:p>
            <a:pPr algn="l"/>
            <a:endParaRPr lang="en-US" dirty="0"/>
          </a:p>
        </p:txBody>
      </p:sp>
      <p:sp>
        <p:nvSpPr>
          <p:cNvPr id="10" name="Прямоугольник 9"/>
          <p:cNvSpPr/>
          <p:nvPr/>
        </p:nvSpPr>
        <p:spPr>
          <a:xfrm>
            <a:off x="0" y="214291"/>
            <a:ext cx="9144000" cy="8217634"/>
          </a:xfrm>
          <a:prstGeom prst="rect">
            <a:avLst/>
          </a:prstGeom>
        </p:spPr>
        <p:txBody>
          <a:bodyPr wrap="square">
            <a:spAutoFit/>
          </a:bodyPr>
          <a:lstStyle/>
          <a:p>
            <a:pPr algn="ctr">
              <a:defRPr/>
            </a:pPr>
            <a:endParaRPr lang="en-US" sz="4000" b="1" dirty="0">
              <a:ln>
                <a:solidFill>
                  <a:schemeClr val="tx2">
                    <a:lumMod val="75000"/>
                  </a:schemeClr>
                </a:solidFill>
              </a:ln>
              <a:solidFill>
                <a:srgbClr val="00B050"/>
              </a:solidFill>
              <a:latin typeface="Times New Roman" pitchFamily="18" charset="0"/>
              <a:cs typeface="Times New Roman" pitchFamily="18" charset="0"/>
            </a:endParaRPr>
          </a:p>
          <a:p>
            <a:pPr algn="ctr">
              <a:defRPr/>
            </a:pPr>
            <a:r>
              <a:rPr lang="en-US" sz="4000" b="1" dirty="0">
                <a:ln>
                  <a:solidFill>
                    <a:schemeClr val="tx2">
                      <a:lumMod val="75000"/>
                    </a:schemeClr>
                  </a:solidFill>
                </a:ln>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Perspectives of Joint Environmental Trials to Evaluation of Promising </a:t>
            </a:r>
          </a:p>
          <a:p>
            <a:pPr algn="ctr">
              <a:defRPr/>
            </a:pPr>
            <a:r>
              <a:rPr lang="en-US" sz="4000" b="1" dirty="0">
                <a:ln>
                  <a:solidFill>
                    <a:schemeClr val="tx2">
                      <a:lumMod val="75000"/>
                    </a:schemeClr>
                  </a:solidFill>
                </a:ln>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Wheat Breeding Material in Azerbaijan</a:t>
            </a:r>
          </a:p>
          <a:p>
            <a:pPr algn="ctr">
              <a:defRPr/>
            </a:pPr>
            <a:endParaRPr lang="en-US" sz="4800" b="1" dirty="0">
              <a:ln>
                <a:solidFill>
                  <a:schemeClr val="tx2">
                    <a:lumMod val="75000"/>
                  </a:schemeClr>
                </a:solidFill>
              </a:ln>
              <a:solidFill>
                <a:srgbClr val="C00000"/>
              </a:solidFill>
              <a:effectLst>
                <a:outerShdw blurRad="38100" dist="38100" dir="2700000" algn="tl">
                  <a:srgbClr val="000000">
                    <a:alpha val="43137"/>
                  </a:srgbClr>
                </a:outerShdw>
              </a:effectLst>
              <a:latin typeface="Times New Roman" pitchFamily="18" charset="0"/>
              <a:cs typeface="Times New Roman" pitchFamily="18" charset="0"/>
            </a:endParaRPr>
          </a:p>
          <a:p>
            <a:pPr algn="ctr">
              <a:defRPr/>
            </a:pPr>
            <a:r>
              <a:rPr lang="en-US" sz="4400" b="1" dirty="0">
                <a:ln>
                  <a:solidFill>
                    <a:schemeClr val="tx2">
                      <a:lumMod val="75000"/>
                    </a:schemeClr>
                  </a:solidFill>
                </a:ln>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400" b="1" dirty="0">
                <a:ln>
                  <a:solidFill>
                    <a:schemeClr val="tx2">
                      <a:lumMod val="75000"/>
                    </a:schemeClr>
                  </a:solidFill>
                </a:ln>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Sevinj Mammadova PhD, As. Prof. </a:t>
            </a:r>
          </a:p>
          <a:p>
            <a:pPr algn="ctr">
              <a:defRPr/>
            </a:pPr>
            <a:endParaRPr lang="en-US" sz="4400" b="1" dirty="0">
              <a:ln>
                <a:solidFill>
                  <a:schemeClr val="tx2">
                    <a:lumMod val="75000"/>
                  </a:schemeClr>
                </a:solidFill>
              </a:ln>
              <a:solidFill>
                <a:srgbClr val="00B0F0"/>
              </a:solidFill>
              <a:effectLst>
                <a:outerShdw blurRad="38100" dist="38100" dir="2700000" algn="tl">
                  <a:srgbClr val="000000">
                    <a:alpha val="43137"/>
                  </a:srgbClr>
                </a:outerShdw>
              </a:effectLst>
              <a:latin typeface="Times New Roman" pitchFamily="18" charset="0"/>
              <a:cs typeface="Times New Roman" pitchFamily="18" charset="0"/>
            </a:endParaRPr>
          </a:p>
          <a:p>
            <a:pPr algn="ctr">
              <a:defRPr/>
            </a:pPr>
            <a:r>
              <a:rPr lang="en-US" sz="4400" b="1" dirty="0">
                <a:ln>
                  <a:solidFill>
                    <a:schemeClr val="tx2">
                      <a:lumMod val="75000"/>
                    </a:schemeClr>
                  </a:solidFill>
                </a:ln>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Research Institute of Crop Husbandry</a:t>
            </a:r>
          </a:p>
          <a:p>
            <a:pPr algn="ctr">
              <a:defRPr/>
            </a:pPr>
            <a:r>
              <a:rPr lang="en-US" sz="4800" b="1" dirty="0">
                <a:ln>
                  <a:solidFill>
                    <a:schemeClr val="tx2">
                      <a:lumMod val="75000"/>
                    </a:schemeClr>
                  </a:solidFill>
                </a:ln>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a:t>
            </a:r>
          </a:p>
          <a:p>
            <a:pPr algn="ctr">
              <a:defRPr/>
            </a:pPr>
            <a:endParaRPr lang="en-US" sz="4800" b="1" dirty="0">
              <a:ln>
                <a:solidFill>
                  <a:schemeClr val="tx2">
                    <a:lumMod val="75000"/>
                  </a:schemeClr>
                </a:solidFill>
              </a:ln>
              <a:solidFill>
                <a:schemeClr val="tx2">
                  <a:lumMod val="75000"/>
                </a:schemeClr>
              </a:solidFill>
              <a:latin typeface="Times New Roman" pitchFamily="18" charset="0"/>
              <a:cs typeface="Times New Roman" pitchFamily="18" charset="0"/>
            </a:endParaRPr>
          </a:p>
          <a:p>
            <a:pPr algn="ctr">
              <a:defRPr/>
            </a:pPr>
            <a:endParaRPr lang="az-Latn-AZ" sz="4800" b="1" dirty="0">
              <a:ln>
                <a:solidFill>
                  <a:schemeClr val="tx2">
                    <a:lumMod val="75000"/>
                  </a:schemeClr>
                </a:solidFill>
              </a:ln>
              <a:solidFill>
                <a:schemeClr val="tx2">
                  <a:lumMod val="75000"/>
                </a:schemeClr>
              </a:solidFill>
              <a:latin typeface="Times New Roman" pitchFamily="18" charset="0"/>
              <a:cs typeface="Times New Roman" pitchFamily="18" charset="0"/>
            </a:endParaRPr>
          </a:p>
        </p:txBody>
      </p:sp>
    </p:spTree>
  </p:cSld>
  <p:clrMapOvr>
    <a:masterClrMapping/>
  </p:clrMapOvr>
  <p:transition advClick="0"/>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428604"/>
            <a:ext cx="9144000" cy="6429396"/>
          </a:xfrm>
          <a:solidFill>
            <a:schemeClr val="accent6">
              <a:lumMod val="20000"/>
              <a:lumOff val="80000"/>
            </a:schemeClr>
          </a:solidFill>
        </p:spPr>
        <p:txBody>
          <a:bodyPr>
            <a:normAutofit/>
          </a:bodyPr>
          <a:lstStyle/>
          <a:p>
            <a:pPr marL="442913" lvl="2" indent="-442913" algn="just"/>
            <a:r>
              <a:rPr lang="en-US" sz="3200" b="1" dirty="0">
                <a:latin typeface="Times New Roman" pitchFamily="18" charset="0"/>
                <a:cs typeface="Times New Roman" pitchFamily="18" charset="0"/>
              </a:rPr>
              <a:t>Adding diversity to narrow genetic base of adapted varieties.</a:t>
            </a:r>
          </a:p>
          <a:p>
            <a:pPr marL="342900" lvl="2" indent="-342900" algn="just">
              <a:buNone/>
            </a:pPr>
            <a:r>
              <a:rPr lang="en-US" sz="3200" b="1" dirty="0">
                <a:latin typeface="Times New Roman" pitchFamily="18" charset="0"/>
                <a:cs typeface="Times New Roman" pitchFamily="18" charset="0"/>
              </a:rPr>
              <a:t>   Traits that have been proven to be useful in drought prone environments (drought  and heat tolerance).</a:t>
            </a:r>
          </a:p>
          <a:p>
            <a:pPr>
              <a:buNone/>
            </a:pPr>
            <a:r>
              <a:rPr lang="en-US" b="1" dirty="0">
                <a:latin typeface="Times New Roman" pitchFamily="18" charset="0"/>
                <a:cs typeface="Times New Roman" pitchFamily="18" charset="0"/>
              </a:rPr>
              <a:t>    Taking advantage of plant physiology  -</a:t>
            </a:r>
          </a:p>
          <a:p>
            <a:pPr>
              <a:buNone/>
            </a:pPr>
            <a:r>
              <a:rPr lang="en-US" b="1" dirty="0">
                <a:latin typeface="Times New Roman" pitchFamily="18" charset="0"/>
                <a:cs typeface="Times New Roman" pitchFamily="18" charset="0"/>
              </a:rPr>
              <a:t>     </a:t>
            </a:r>
            <a:r>
              <a:rPr lang="en-US" b="1" dirty="0">
                <a:solidFill>
                  <a:srgbClr val="FF0000"/>
                </a:solidFill>
                <a:latin typeface="Times New Roman" pitchFamily="18" charset="0"/>
                <a:cs typeface="Times New Roman" pitchFamily="18" charset="0"/>
              </a:rPr>
              <a:t>Vegetative/early vigor</a:t>
            </a:r>
          </a:p>
          <a:p>
            <a:pPr>
              <a:buNone/>
            </a:pPr>
            <a:r>
              <a:rPr lang="en-US" b="1" dirty="0">
                <a:solidFill>
                  <a:srgbClr val="FF0000"/>
                </a:solidFill>
                <a:latin typeface="Times New Roman" pitchFamily="18" charset="0"/>
                <a:cs typeface="Times New Roman" pitchFamily="18" charset="0"/>
              </a:rPr>
              <a:t>     Canopy temperature </a:t>
            </a:r>
          </a:p>
          <a:p>
            <a:pPr marL="530225" indent="-530225">
              <a:buNone/>
            </a:pPr>
            <a:r>
              <a:rPr lang="en-US" b="1" dirty="0">
                <a:solidFill>
                  <a:srgbClr val="FF0000"/>
                </a:solidFill>
                <a:latin typeface="Times New Roman" pitchFamily="18" charset="0"/>
                <a:cs typeface="Times New Roman" pitchFamily="18" charset="0"/>
              </a:rPr>
              <a:t>     Green leaf area during grain-filling (stay green)</a:t>
            </a:r>
          </a:p>
          <a:p>
            <a:pPr>
              <a:buNone/>
            </a:pPr>
            <a:r>
              <a:rPr lang="en-US" b="1" dirty="0">
                <a:latin typeface="Times New Roman" pitchFamily="18" charset="0"/>
                <a:cs typeface="Times New Roman" pitchFamily="18" charset="0"/>
              </a:rPr>
              <a:t>     Spikelet fertility</a:t>
            </a:r>
          </a:p>
          <a:p>
            <a:pPr>
              <a:buNone/>
            </a:pPr>
            <a:endParaRPr lang="en-US" b="1" dirty="0">
              <a:latin typeface="Times New Roman" pitchFamily="18" charset="0"/>
              <a:cs typeface="Times New Roman" pitchFamily="18" charset="0"/>
            </a:endParaRPr>
          </a:p>
          <a:p>
            <a:endParaRPr lang="en-US" b="1" dirty="0">
              <a:solidFill>
                <a:srgbClr val="7030A0"/>
              </a:solidFill>
              <a:latin typeface="Times New Roman" pitchFamily="18" charset="0"/>
              <a:cs typeface="Times New Roman" pitchFamily="18" charset="0"/>
            </a:endParaRPr>
          </a:p>
          <a:p>
            <a:pPr lvl="0"/>
            <a:endParaRPr lang="en-US" dirty="0"/>
          </a:p>
          <a:p>
            <a:pPr lvl="0"/>
            <a:endParaRPr lang="en-US" dirty="0"/>
          </a:p>
          <a:p>
            <a:pPr lvl="0">
              <a:buNone/>
            </a:pPr>
            <a:endParaRPr lang="en-US" dirty="0"/>
          </a:p>
        </p:txBody>
      </p:sp>
    </p:spTree>
    <p:extLst>
      <p:ext uri="{BB962C8B-B14F-4D97-AF65-F5344CB8AC3E}">
        <p14:creationId xmlns:p14="http://schemas.microsoft.com/office/powerpoint/2010/main" val="3125447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428604"/>
            <a:ext cx="8572560" cy="6143668"/>
          </a:xfrm>
          <a:solidFill>
            <a:schemeClr val="accent6">
              <a:lumMod val="20000"/>
              <a:lumOff val="80000"/>
            </a:schemeClr>
          </a:solidFill>
        </p:spPr>
        <p:txBody>
          <a:bodyPr>
            <a:normAutofit/>
          </a:bodyPr>
          <a:lstStyle/>
          <a:p>
            <a:pPr marL="342900" lvl="2" indent="-77788" algn="just">
              <a:buNone/>
            </a:pPr>
            <a:endParaRPr lang="en-US" sz="3200" b="1" dirty="0">
              <a:solidFill>
                <a:srgbClr val="7030A0"/>
              </a:solidFill>
              <a:latin typeface="Times New Roman" pitchFamily="18" charset="0"/>
              <a:cs typeface="Times New Roman" pitchFamily="18" charset="0"/>
            </a:endParaRPr>
          </a:p>
          <a:p>
            <a:pPr marL="342900" lvl="2" indent="-77788" algn="just">
              <a:buNone/>
            </a:pPr>
            <a:r>
              <a:rPr lang="en-US" sz="3200" b="1" dirty="0">
                <a:solidFill>
                  <a:srgbClr val="7030A0"/>
                </a:solidFill>
                <a:latin typeface="Times New Roman" pitchFamily="18" charset="0"/>
                <a:cs typeface="Times New Roman" pitchFamily="18" charset="0"/>
              </a:rPr>
              <a:t> </a:t>
            </a:r>
            <a:r>
              <a:rPr lang="en-US" sz="3200" b="1" dirty="0">
                <a:latin typeface="Times New Roman" pitchFamily="18" charset="0"/>
                <a:cs typeface="Times New Roman" pitchFamily="18" charset="0"/>
              </a:rPr>
              <a:t>Using effective </a:t>
            </a:r>
            <a:r>
              <a:rPr lang="en-US" sz="3200" b="1" dirty="0">
                <a:solidFill>
                  <a:srgbClr val="FF0000"/>
                </a:solidFill>
                <a:latin typeface="Times New Roman" pitchFamily="18" charset="0"/>
                <a:cs typeface="Times New Roman" pitchFamily="18" charset="0"/>
              </a:rPr>
              <a:t>Yr3v, YrSD, Yr4 +, Yr3N, YrCV, YrSP, Yr1, Yr5, Yr10, Yr15, YrDW  </a:t>
            </a:r>
            <a:r>
              <a:rPr lang="en-US" sz="3200" b="1" dirty="0">
                <a:latin typeface="Times New Roman" pitchFamily="18" charset="0"/>
                <a:cs typeface="Times New Roman" pitchFamily="18" charset="0"/>
              </a:rPr>
              <a:t>yellow  rust resistance genes against races distributed in Azerbaijan.</a:t>
            </a:r>
          </a:p>
          <a:p>
            <a:pPr marL="342900" lvl="2" indent="-77788" algn="just">
              <a:buNone/>
            </a:pPr>
            <a:endParaRPr lang="en-US" sz="3200" b="1" dirty="0">
              <a:latin typeface="Times New Roman" pitchFamily="18" charset="0"/>
              <a:cs typeface="Times New Roman" pitchFamily="18" charset="0"/>
            </a:endParaRPr>
          </a:p>
          <a:p>
            <a:pPr marL="357188" lvl="2" indent="-77788" algn="just">
              <a:buNone/>
            </a:pPr>
            <a:r>
              <a:rPr lang="en-US" sz="3200" b="1" dirty="0">
                <a:latin typeface="Times New Roman" pitchFamily="18" charset="0"/>
                <a:cs typeface="Times New Roman" pitchFamily="18" charset="0"/>
              </a:rPr>
              <a:t> </a:t>
            </a:r>
            <a:r>
              <a:rPr lang="az-Latn-AZ" sz="3200" b="1" dirty="0">
                <a:latin typeface="Times New Roman" pitchFamily="18" charset="0"/>
                <a:cs typeface="Times New Roman" pitchFamily="18" charset="0"/>
              </a:rPr>
              <a:t>Improvement of grain quality </a:t>
            </a:r>
            <a:r>
              <a:rPr lang="en-US" sz="3200" b="1" dirty="0">
                <a:latin typeface="Times New Roman" pitchFamily="18" charset="0"/>
                <a:cs typeface="Times New Roman" pitchFamily="18" charset="0"/>
              </a:rPr>
              <a:t>by </a:t>
            </a:r>
            <a:r>
              <a:rPr lang="az-Latn-AZ" sz="3200" b="1" dirty="0">
                <a:latin typeface="Times New Roman" pitchFamily="18" charset="0"/>
                <a:cs typeface="Times New Roman" pitchFamily="18" charset="0"/>
              </a:rPr>
              <a:t>selection of reliable sources and donors</a:t>
            </a:r>
            <a:r>
              <a:rPr lang="en-US" sz="3200" b="1" dirty="0">
                <a:latin typeface="Times New Roman" pitchFamily="18" charset="0"/>
                <a:cs typeface="Times New Roman" pitchFamily="18" charset="0"/>
              </a:rPr>
              <a:t>.</a:t>
            </a:r>
          </a:p>
          <a:p>
            <a:pPr marL="342900" lvl="2" indent="-77788" algn="just">
              <a:buNone/>
            </a:pPr>
            <a:endParaRPr lang="en-US" sz="3200" b="1" dirty="0">
              <a:latin typeface="Times New Roman" pitchFamily="18" charset="0"/>
              <a:cs typeface="Times New Roman" pitchFamily="18" charset="0"/>
            </a:endParaRPr>
          </a:p>
          <a:p>
            <a:pPr marL="342900" lvl="2" indent="-77788" algn="just">
              <a:buNone/>
            </a:pPr>
            <a:r>
              <a:rPr lang="en-US" sz="3200" b="1" dirty="0">
                <a:latin typeface="Times New Roman" pitchFamily="18" charset="0"/>
                <a:cs typeface="Times New Roman" pitchFamily="18" charset="0"/>
              </a:rPr>
              <a:t>Use the secondary gene pools …….</a:t>
            </a:r>
          </a:p>
          <a:p>
            <a:pPr marL="342900" lvl="2" indent="-77788" algn="just">
              <a:buNone/>
            </a:pPr>
            <a:endParaRPr lang="en-US" sz="3200" b="1" dirty="0">
              <a:latin typeface="Times New Roman" pitchFamily="18" charset="0"/>
              <a:cs typeface="Times New Roman" pitchFamily="18" charset="0"/>
            </a:endParaRPr>
          </a:p>
          <a:p>
            <a:pPr marL="342900" lvl="2" indent="-77788" algn="just">
              <a:buNone/>
            </a:pPr>
            <a:endParaRPr lang="en-US" b="1" dirty="0">
              <a:solidFill>
                <a:srgbClr val="7030A0"/>
              </a:solidFill>
              <a:latin typeface="Times New Roman" pitchFamily="18" charset="0"/>
              <a:cs typeface="Times New Roman" pitchFamily="18" charset="0"/>
            </a:endParaRPr>
          </a:p>
          <a:p>
            <a:pPr lvl="0">
              <a:buNone/>
            </a:pPr>
            <a:endParaRPr lang="en-US" dirty="0"/>
          </a:p>
          <a:p>
            <a:pPr lvl="0"/>
            <a:endParaRPr lang="en-US" dirty="0"/>
          </a:p>
          <a:p>
            <a:pPr lvl="0">
              <a:buNone/>
            </a:pPr>
            <a:endParaRPr lang="en-US" dirty="0"/>
          </a:p>
        </p:txBody>
      </p:sp>
    </p:spTree>
    <p:extLst>
      <p:ext uri="{BB962C8B-B14F-4D97-AF65-F5344CB8AC3E}">
        <p14:creationId xmlns:p14="http://schemas.microsoft.com/office/powerpoint/2010/main" val="3125447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Прямоугольник 3"/>
          <p:cNvSpPr/>
          <p:nvPr/>
        </p:nvSpPr>
        <p:spPr>
          <a:xfrm>
            <a:off x="0" y="-5417"/>
            <a:ext cx="9144000" cy="6740307"/>
          </a:xfrm>
          <a:prstGeom prst="rect">
            <a:avLst/>
          </a:prstGeom>
        </p:spPr>
        <p:txBody>
          <a:bodyPr wrap="square">
            <a:spAutoFit/>
          </a:bodyPr>
          <a:lstStyle/>
          <a:p>
            <a:pPr algn="ctr"/>
            <a:r>
              <a:rPr lang="en-US" sz="3200" b="1" dirty="0">
                <a:solidFill>
                  <a:srgbClr val="7030A0"/>
                </a:solidFill>
                <a:latin typeface="Times New Roman" pitchFamily="18" charset="0"/>
                <a:cs typeface="Times New Roman" pitchFamily="18" charset="0"/>
              </a:rPr>
              <a:t> </a:t>
            </a:r>
          </a:p>
          <a:p>
            <a:pPr lvl="0" indent="265113" algn="just"/>
            <a:r>
              <a:rPr lang="en-US" sz="2000" b="1" dirty="0">
                <a:solidFill>
                  <a:srgbClr val="7030A0"/>
                </a:solidFill>
                <a:latin typeface="Times New Roman" pitchFamily="18" charset="0"/>
                <a:cs typeface="Times New Roman" pitchFamily="18" charset="0"/>
              </a:rPr>
              <a:t>Introduced international nurseries</a:t>
            </a:r>
            <a:r>
              <a:rPr lang="ru-RU" sz="2000" b="1" dirty="0">
                <a:solidFill>
                  <a:srgbClr val="7030A0"/>
                </a:solidFill>
                <a:latin typeface="Times New Roman" pitchFamily="18" charset="0"/>
                <a:cs typeface="Times New Roman" pitchFamily="18" charset="0"/>
              </a:rPr>
              <a:t> </a:t>
            </a:r>
            <a:r>
              <a:rPr lang="en-US" sz="2000" b="1" dirty="0">
                <a:solidFill>
                  <a:srgbClr val="7030A0"/>
                </a:solidFill>
                <a:latin typeface="Times New Roman" pitchFamily="18" charset="0"/>
                <a:cs typeface="Times New Roman" pitchFamily="18" charset="0"/>
              </a:rPr>
              <a:t>obtained on IWWIP and prepared by Turkey, CIMMYT and ICARDA joint program, mainly correspond  to needs and positively effect on enhancement of wheat germplasm in Azerbaijan</a:t>
            </a:r>
            <a:r>
              <a:rPr lang="ru-RU" sz="2000" b="1" dirty="0">
                <a:solidFill>
                  <a:srgbClr val="7030A0"/>
                </a:solidFill>
                <a:latin typeface="Times New Roman" pitchFamily="18" charset="0"/>
                <a:cs typeface="Times New Roman" pitchFamily="18" charset="0"/>
              </a:rPr>
              <a:t>.</a:t>
            </a:r>
          </a:p>
          <a:p>
            <a:pPr indent="265113" algn="just"/>
            <a:endParaRPr lang="en-US" sz="2000" b="1" dirty="0">
              <a:solidFill>
                <a:srgbClr val="7030A0"/>
              </a:solidFill>
              <a:latin typeface="Times New Roman" pitchFamily="18" charset="0"/>
              <a:cs typeface="Times New Roman" pitchFamily="18" charset="0"/>
            </a:endParaRPr>
          </a:p>
          <a:p>
            <a:pPr indent="265113" algn="just"/>
            <a:r>
              <a:rPr lang="en-US" sz="2000" b="1" dirty="0">
                <a:solidFill>
                  <a:srgbClr val="7030A0"/>
                </a:solidFill>
                <a:latin typeface="Times New Roman" pitchFamily="18" charset="0"/>
                <a:cs typeface="Times New Roman" pitchFamily="18" charset="0"/>
              </a:rPr>
              <a:t>Obtained International nurseries particularly on IWWIP</a:t>
            </a:r>
            <a:r>
              <a:rPr lang="ru-RU" sz="2000" b="1" dirty="0">
                <a:solidFill>
                  <a:srgbClr val="7030A0"/>
                </a:solidFill>
                <a:latin typeface="Times New Roman" pitchFamily="18" charset="0"/>
                <a:cs typeface="Times New Roman" pitchFamily="18" charset="0"/>
              </a:rPr>
              <a:t>,</a:t>
            </a:r>
            <a:r>
              <a:rPr lang="en-US" sz="2000" b="1" dirty="0">
                <a:solidFill>
                  <a:srgbClr val="7030A0"/>
                </a:solidFill>
                <a:latin typeface="Times New Roman" pitchFamily="18" charset="0"/>
                <a:cs typeface="Times New Roman" pitchFamily="18" charset="0"/>
              </a:rPr>
              <a:t> in general strengthen breeding works on creation of new varieties bread wheat with high productivity, grain quality and resistance to biotic and abiotic stresses</a:t>
            </a:r>
            <a:r>
              <a:rPr lang="ru-RU" sz="2000" b="1" dirty="0">
                <a:solidFill>
                  <a:srgbClr val="7030A0"/>
                </a:solidFill>
                <a:latin typeface="Times New Roman" pitchFamily="18" charset="0"/>
                <a:cs typeface="Times New Roman" pitchFamily="18" charset="0"/>
              </a:rPr>
              <a:t>.</a:t>
            </a:r>
            <a:r>
              <a:rPr lang="en-US" sz="2000" b="1" dirty="0">
                <a:solidFill>
                  <a:srgbClr val="7030A0"/>
                </a:solidFill>
                <a:latin typeface="Times New Roman" pitchFamily="18" charset="0"/>
                <a:cs typeface="Times New Roman" pitchFamily="18" charset="0"/>
              </a:rPr>
              <a:t>.</a:t>
            </a:r>
          </a:p>
          <a:p>
            <a:pPr marL="342900" lvl="0" indent="-342900" algn="just">
              <a:buFont typeface="+mj-lt"/>
              <a:buAutoNum type="arabicPeriod"/>
            </a:pPr>
            <a:endParaRPr lang="en-US" sz="2000" b="1" dirty="0">
              <a:solidFill>
                <a:srgbClr val="7030A0"/>
              </a:solidFill>
              <a:latin typeface="Times New Roman" pitchFamily="18" charset="0"/>
              <a:cs typeface="Times New Roman" pitchFamily="18" charset="0"/>
            </a:endParaRPr>
          </a:p>
          <a:p>
            <a:pPr indent="265113" algn="just"/>
            <a:r>
              <a:rPr lang="en-US" sz="2000" b="1" dirty="0">
                <a:solidFill>
                  <a:srgbClr val="7030A0"/>
                </a:solidFill>
                <a:latin typeface="Times New Roman" pitchFamily="18" charset="0"/>
                <a:cs typeface="Times New Roman" pitchFamily="18" charset="0"/>
              </a:rPr>
              <a:t>Determined donors and effective genes of resistance to yellow rust of wheat  in Azerbaijan condition</a:t>
            </a:r>
            <a:r>
              <a:rPr lang="ru-RU" sz="2000" b="1" dirty="0">
                <a:solidFill>
                  <a:srgbClr val="7030A0"/>
                </a:solidFill>
                <a:latin typeface="Times New Roman" pitchFamily="18" charset="0"/>
                <a:cs typeface="Times New Roman" pitchFamily="18" charset="0"/>
              </a:rPr>
              <a:t>.</a:t>
            </a:r>
            <a:r>
              <a:rPr lang="en-US" sz="2000" b="1" dirty="0">
                <a:solidFill>
                  <a:srgbClr val="7030A0"/>
                </a:solidFill>
                <a:latin typeface="Times New Roman" pitchFamily="18" charset="0"/>
                <a:cs typeface="Times New Roman" pitchFamily="18" charset="0"/>
              </a:rPr>
              <a:t> </a:t>
            </a:r>
          </a:p>
          <a:p>
            <a:pPr marL="342900" indent="-342900" algn="just"/>
            <a:r>
              <a:rPr lang="en-US" sz="2000" b="1" dirty="0">
                <a:solidFill>
                  <a:srgbClr val="7030A0"/>
                </a:solidFill>
                <a:latin typeface="Times New Roman" pitchFamily="18" charset="0"/>
                <a:cs typeface="Times New Roman" pitchFamily="18" charset="0"/>
              </a:rPr>
              <a:t>      </a:t>
            </a:r>
          </a:p>
          <a:p>
            <a:pPr indent="265113" algn="just"/>
            <a:r>
              <a:rPr lang="en-US" sz="2000" b="1" dirty="0">
                <a:solidFill>
                  <a:srgbClr val="7030A0"/>
                </a:solidFill>
                <a:latin typeface="Times New Roman" pitchFamily="18" charset="0"/>
                <a:cs typeface="Times New Roman" pitchFamily="18" charset="0"/>
              </a:rPr>
              <a:t>Advanced lines of bread wheat selected from international nurseries</a:t>
            </a:r>
            <a:r>
              <a:rPr lang="ru-RU" sz="2000" b="1" dirty="0">
                <a:solidFill>
                  <a:srgbClr val="7030A0"/>
                </a:solidFill>
                <a:latin typeface="Times New Roman" pitchFamily="18" charset="0"/>
                <a:cs typeface="Times New Roman" pitchFamily="18" charset="0"/>
              </a:rPr>
              <a:t> </a:t>
            </a:r>
            <a:r>
              <a:rPr lang="en-US" sz="2000" b="1" dirty="0">
                <a:solidFill>
                  <a:srgbClr val="7030A0"/>
                </a:solidFill>
                <a:latin typeface="Times New Roman" pitchFamily="18" charset="0"/>
                <a:cs typeface="Times New Roman" pitchFamily="18" charset="0"/>
              </a:rPr>
              <a:t>IWWIP and differ on productivity and diseases resistance involved to breeding works in irrigation and rainfed condition</a:t>
            </a:r>
            <a:r>
              <a:rPr lang="ru-RU" sz="2000" b="1" dirty="0">
                <a:solidFill>
                  <a:srgbClr val="7030A0"/>
                </a:solidFill>
                <a:latin typeface="Times New Roman" pitchFamily="18" charset="0"/>
                <a:cs typeface="Times New Roman" pitchFamily="18" charset="0"/>
              </a:rPr>
              <a:t>.</a:t>
            </a:r>
            <a:endParaRPr lang="en-US" sz="2000" b="1" dirty="0">
              <a:solidFill>
                <a:srgbClr val="7030A0"/>
              </a:solidFill>
              <a:latin typeface="Times New Roman" pitchFamily="18" charset="0"/>
              <a:cs typeface="Times New Roman" pitchFamily="18" charset="0"/>
            </a:endParaRPr>
          </a:p>
          <a:p>
            <a:pPr marL="342900" lvl="0" indent="-342900" algn="just"/>
            <a:endParaRPr lang="en-US" sz="2000" b="1" dirty="0">
              <a:solidFill>
                <a:srgbClr val="7030A0"/>
              </a:solidFill>
              <a:latin typeface="Times New Roman" pitchFamily="18" charset="0"/>
              <a:cs typeface="Times New Roman" pitchFamily="18" charset="0"/>
            </a:endParaRPr>
          </a:p>
          <a:p>
            <a:pPr lvl="0" indent="265113" algn="just"/>
            <a:r>
              <a:rPr lang="ru-RU" sz="2000" b="1" dirty="0">
                <a:solidFill>
                  <a:srgbClr val="7030A0"/>
                </a:solidFill>
                <a:latin typeface="Times New Roman" pitchFamily="18" charset="0"/>
                <a:cs typeface="Times New Roman" pitchFamily="18" charset="0"/>
              </a:rPr>
              <a:t>7</a:t>
            </a:r>
            <a:r>
              <a:rPr lang="en-US" sz="2000" b="1" dirty="0">
                <a:solidFill>
                  <a:srgbClr val="7030A0"/>
                </a:solidFill>
                <a:latin typeface="Times New Roman" pitchFamily="18" charset="0"/>
                <a:cs typeface="Times New Roman" pitchFamily="18" charset="0"/>
              </a:rPr>
              <a:t> bread wheat varieties selected from international nurseries transmitted to State  Commission on Variety Testing for zoning</a:t>
            </a:r>
            <a:r>
              <a:rPr lang="ru-RU" sz="2000" b="1" dirty="0">
                <a:solidFill>
                  <a:srgbClr val="7030A0"/>
                </a:solidFill>
                <a:latin typeface="Times New Roman" pitchFamily="18" charset="0"/>
                <a:cs typeface="Times New Roman" pitchFamily="18" charset="0"/>
              </a:rPr>
              <a:t>.</a:t>
            </a:r>
            <a:endParaRPr lang="en-US" sz="2000" b="1" dirty="0">
              <a:solidFill>
                <a:srgbClr val="7030A0"/>
              </a:solidFill>
              <a:latin typeface="Times New Roman" pitchFamily="18" charset="0"/>
              <a:cs typeface="Times New Roman" pitchFamily="18" charset="0"/>
            </a:endParaRPr>
          </a:p>
          <a:p>
            <a:pPr lvl="0" algn="just"/>
            <a:endParaRPr lang="en-US" sz="2000" b="1" dirty="0">
              <a:solidFill>
                <a:srgbClr val="7030A0"/>
              </a:solidFill>
              <a:latin typeface="Times New Roman" pitchFamily="18" charset="0"/>
              <a:cs typeface="Times New Roman" pitchFamily="18" charset="0"/>
            </a:endParaRPr>
          </a:p>
          <a:p>
            <a:pPr lvl="0" indent="265113" algn="just"/>
            <a:r>
              <a:rPr lang="en-US" sz="2000" b="1" dirty="0">
                <a:solidFill>
                  <a:srgbClr val="7030A0"/>
                </a:solidFill>
                <a:latin typeface="Times New Roman" pitchFamily="18" charset="0"/>
                <a:cs typeface="Times New Roman" pitchFamily="18" charset="0"/>
              </a:rPr>
              <a:t> Zoned and organized seed growing of </a:t>
            </a:r>
            <a:r>
              <a:rPr lang="ru-RU" sz="2000" b="1" dirty="0">
                <a:solidFill>
                  <a:srgbClr val="7030A0"/>
                </a:solidFill>
                <a:latin typeface="Times New Roman" pitchFamily="18" charset="0"/>
                <a:cs typeface="Times New Roman" pitchFamily="18" charset="0"/>
              </a:rPr>
              <a:t>7</a:t>
            </a:r>
            <a:r>
              <a:rPr lang="en-US" sz="2000" b="1" dirty="0">
                <a:solidFill>
                  <a:srgbClr val="7030A0"/>
                </a:solidFill>
                <a:latin typeface="Times New Roman" pitchFamily="18" charset="0"/>
                <a:cs typeface="Times New Roman" pitchFamily="18" charset="0"/>
              </a:rPr>
              <a:t> bread wheat varieties selected from international nurseries, which cultivated  area, constitute </a:t>
            </a:r>
            <a:r>
              <a:rPr lang="ru-RU" sz="2000" b="1" dirty="0">
                <a:solidFill>
                  <a:srgbClr val="7030A0"/>
                </a:solidFill>
                <a:latin typeface="Times New Roman" pitchFamily="18" charset="0"/>
                <a:cs typeface="Times New Roman" pitchFamily="18" charset="0"/>
              </a:rPr>
              <a:t>181250 </a:t>
            </a:r>
            <a:r>
              <a:rPr lang="en-US" sz="2000" b="1" dirty="0">
                <a:solidFill>
                  <a:srgbClr val="7030A0"/>
                </a:solidFill>
                <a:latin typeface="Times New Roman" pitchFamily="18" charset="0"/>
                <a:cs typeface="Times New Roman" pitchFamily="18" charset="0"/>
              </a:rPr>
              <a:t>ha in country</a:t>
            </a:r>
            <a:r>
              <a:rPr lang="ru-RU" sz="2000" b="1" dirty="0">
                <a:solidFill>
                  <a:srgbClr val="7030A0"/>
                </a:solidFill>
                <a:latin typeface="Times New Roman" pitchFamily="18" charset="0"/>
                <a:cs typeface="Times New Roman" pitchFamily="18" charset="0"/>
              </a:rPr>
              <a:t>.</a:t>
            </a:r>
            <a:endParaRPr lang="en-US" sz="2000" b="1" dirty="0">
              <a:solidFill>
                <a:srgbClr val="7030A0"/>
              </a:solidFill>
              <a:latin typeface="Times New Roman" pitchFamily="18" charset="0"/>
              <a:cs typeface="Times New Roman" pitchFamily="18" charset="0"/>
            </a:endParaRPr>
          </a:p>
        </p:txBody>
      </p:sp>
      <p:sp>
        <p:nvSpPr>
          <p:cNvPr id="3" name="Заголовок 2"/>
          <p:cNvSpPr>
            <a:spLocks noGrp="1"/>
          </p:cNvSpPr>
          <p:nvPr>
            <p:ph type="title"/>
          </p:nvPr>
        </p:nvSpPr>
        <p:spPr>
          <a:xfrm>
            <a:off x="214282" y="0"/>
            <a:ext cx="8786874" cy="500042"/>
          </a:xfrm>
          <a:solidFill>
            <a:schemeClr val="accent4">
              <a:lumMod val="40000"/>
              <a:lumOff val="60000"/>
            </a:schemeClr>
          </a:solidFill>
        </p:spPr>
        <p:txBody>
          <a:bodyPr>
            <a:normAutofit fontScale="90000"/>
          </a:bodyPr>
          <a:lstStyle/>
          <a:p>
            <a:r>
              <a:rPr lang="en-US" b="1" dirty="0">
                <a:solidFill>
                  <a:srgbClr val="7030A0"/>
                </a:solidFill>
                <a:latin typeface="Times New Roman" pitchFamily="18" charset="0"/>
                <a:cs typeface="Times New Roman" pitchFamily="18" charset="0"/>
              </a:rPr>
              <a:t>Introduced international nurseries</a:t>
            </a:r>
            <a:endParaRPr lang="ru-RU" dirty="0"/>
          </a:p>
        </p:txBody>
      </p:sp>
    </p:spTree>
    <p:extLst>
      <p:ext uri="{BB962C8B-B14F-4D97-AF65-F5344CB8AC3E}">
        <p14:creationId xmlns:p14="http://schemas.microsoft.com/office/powerpoint/2010/main" val="2195169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60648"/>
            <a:ext cx="8856984" cy="792088"/>
          </a:xfrm>
        </p:spPr>
        <p:style>
          <a:lnRef idx="0">
            <a:schemeClr val="accent6"/>
          </a:lnRef>
          <a:fillRef idx="3">
            <a:schemeClr val="accent6"/>
          </a:fillRef>
          <a:effectRef idx="3">
            <a:schemeClr val="accent6"/>
          </a:effectRef>
          <a:fontRef idx="minor">
            <a:schemeClr val="lt1"/>
          </a:fontRef>
        </p:style>
        <p:txBody>
          <a:bodyPr>
            <a:noAutofit/>
          </a:bodyPr>
          <a:lstStyle/>
          <a:p>
            <a:r>
              <a:rPr lang="en-US" sz="2400" b="1" dirty="0">
                <a:solidFill>
                  <a:schemeClr val="bg1"/>
                </a:solidFill>
                <a:latin typeface="Times New Roman" pitchFamily="18" charset="0"/>
                <a:cs typeface="Times New Roman" pitchFamily="18" charset="0"/>
              </a:rPr>
              <a:t> Bread wheat varieties, selected from international nurseries</a:t>
            </a:r>
            <a:endParaRPr lang="ru-RU" sz="2400" b="1" dirty="0">
              <a:solidFill>
                <a:schemeClr val="bg1"/>
              </a:solidFill>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944091889"/>
              </p:ext>
            </p:extLst>
          </p:nvPr>
        </p:nvGraphicFramePr>
        <p:xfrm>
          <a:off x="179513" y="1213218"/>
          <a:ext cx="8856983" cy="5499227"/>
        </p:xfrm>
        <a:graphic>
          <a:graphicData uri="http://schemas.openxmlformats.org/drawingml/2006/table">
            <a:tbl>
              <a:tblPr firstRow="1" firstCol="1" bandRow="1">
                <a:tableStyleId>{93296810-A885-4BE3-A3E7-6D5BEEA58F35}</a:tableStyleId>
              </a:tblPr>
              <a:tblGrid>
                <a:gridCol w="432047">
                  <a:extLst>
                    <a:ext uri="{9D8B030D-6E8A-4147-A177-3AD203B41FA5}">
                      <a16:colId xmlns:a16="http://schemas.microsoft.com/office/drawing/2014/main" val="20000"/>
                    </a:ext>
                  </a:extLst>
                </a:gridCol>
                <a:gridCol w="1296144">
                  <a:extLst>
                    <a:ext uri="{9D8B030D-6E8A-4147-A177-3AD203B41FA5}">
                      <a16:colId xmlns:a16="http://schemas.microsoft.com/office/drawing/2014/main" val="20001"/>
                    </a:ext>
                  </a:extLst>
                </a:gridCol>
                <a:gridCol w="1512168">
                  <a:extLst>
                    <a:ext uri="{9D8B030D-6E8A-4147-A177-3AD203B41FA5}">
                      <a16:colId xmlns:a16="http://schemas.microsoft.com/office/drawing/2014/main" val="20002"/>
                    </a:ext>
                  </a:extLst>
                </a:gridCol>
                <a:gridCol w="1800200">
                  <a:extLst>
                    <a:ext uri="{9D8B030D-6E8A-4147-A177-3AD203B41FA5}">
                      <a16:colId xmlns:a16="http://schemas.microsoft.com/office/drawing/2014/main" val="20003"/>
                    </a:ext>
                  </a:extLst>
                </a:gridCol>
                <a:gridCol w="1584176">
                  <a:extLst>
                    <a:ext uri="{9D8B030D-6E8A-4147-A177-3AD203B41FA5}">
                      <a16:colId xmlns:a16="http://schemas.microsoft.com/office/drawing/2014/main" val="20004"/>
                    </a:ext>
                  </a:extLst>
                </a:gridCol>
                <a:gridCol w="1152128">
                  <a:extLst>
                    <a:ext uri="{9D8B030D-6E8A-4147-A177-3AD203B41FA5}">
                      <a16:colId xmlns:a16="http://schemas.microsoft.com/office/drawing/2014/main" val="20005"/>
                    </a:ext>
                  </a:extLst>
                </a:gridCol>
                <a:gridCol w="1080120">
                  <a:extLst>
                    <a:ext uri="{9D8B030D-6E8A-4147-A177-3AD203B41FA5}">
                      <a16:colId xmlns:a16="http://schemas.microsoft.com/office/drawing/2014/main" val="20006"/>
                    </a:ext>
                  </a:extLst>
                </a:gridCol>
              </a:tblGrid>
              <a:tr h="240727">
                <a:tc rowSpan="2">
                  <a:txBody>
                    <a:bodyPr/>
                    <a:lstStyle/>
                    <a:p>
                      <a:pPr algn="ctr">
                        <a:lnSpc>
                          <a:spcPct val="115000"/>
                        </a:lnSpc>
                        <a:spcAft>
                          <a:spcPts val="0"/>
                        </a:spcAft>
                      </a:pPr>
                      <a:r>
                        <a:rPr lang="en-US" sz="1600" b="1" dirty="0">
                          <a:solidFill>
                            <a:schemeClr val="tx1"/>
                          </a:solidFill>
                          <a:effectLst/>
                          <a:latin typeface="Times New Roman" pitchFamily="18" charset="0"/>
                          <a:ea typeface="Calibri"/>
                          <a:cs typeface="Times New Roman" pitchFamily="18" charset="0"/>
                        </a:rPr>
                        <a:t>#</a:t>
                      </a:r>
                      <a:endParaRPr lang="ru-RU" sz="1600" b="1" dirty="0">
                        <a:solidFill>
                          <a:schemeClr val="tx1"/>
                        </a:solidFill>
                        <a:effectLst/>
                        <a:latin typeface="Times New Roman" pitchFamily="18" charset="0"/>
                        <a:ea typeface="Calibri"/>
                        <a:cs typeface="Times New Roman" pitchFamily="18" charset="0"/>
                      </a:endParaRPr>
                    </a:p>
                  </a:txBody>
                  <a:tcPr marL="68580" marR="68580" marT="0" marB="0" anchor="ctr">
                    <a:lnB w="12700" cap="flat" cmpd="sng" algn="ctr">
                      <a:solidFill>
                        <a:schemeClr val="bg1"/>
                      </a:solidFill>
                      <a:prstDash val="solid"/>
                      <a:round/>
                      <a:headEnd type="none" w="med" len="med"/>
                      <a:tailEnd type="none" w="med" len="med"/>
                    </a:lnB>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rowSpan="2">
                  <a:txBody>
                    <a:bodyPr/>
                    <a:lstStyle/>
                    <a:p>
                      <a:pPr algn="ctr">
                        <a:lnSpc>
                          <a:spcPct val="115000"/>
                        </a:lnSpc>
                        <a:spcAft>
                          <a:spcPts val="0"/>
                        </a:spcAft>
                      </a:pPr>
                      <a:r>
                        <a:rPr lang="en-US" sz="1600" b="1" dirty="0">
                          <a:solidFill>
                            <a:schemeClr val="tx1"/>
                          </a:solidFill>
                          <a:effectLst/>
                          <a:latin typeface="Times New Roman" pitchFamily="18" charset="0"/>
                          <a:cs typeface="Times New Roman" pitchFamily="18" charset="0"/>
                        </a:rPr>
                        <a:t>Name of varieties</a:t>
                      </a:r>
                      <a:endParaRPr lang="ru-RU" sz="1600" b="1" dirty="0">
                        <a:solidFill>
                          <a:schemeClr val="tx1"/>
                        </a:solidFill>
                        <a:effectLst/>
                        <a:latin typeface="Times New Roman" pitchFamily="18" charset="0"/>
                        <a:ea typeface="Calibri"/>
                        <a:cs typeface="Times New Roman" pitchFamily="18" charset="0"/>
                      </a:endParaRPr>
                    </a:p>
                  </a:txBody>
                  <a:tcPr marL="68580" marR="68580" marT="0" marB="0" anchor="ctr">
                    <a:lnB w="12700" cap="flat" cmpd="sng" algn="ctr">
                      <a:solidFill>
                        <a:schemeClr val="bg1"/>
                      </a:solidFill>
                      <a:prstDash val="solid"/>
                      <a:round/>
                      <a:headEnd type="none" w="med" len="med"/>
                      <a:tailEnd type="none" w="med" len="med"/>
                    </a:lnB>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gridSpan="2">
                  <a:txBody>
                    <a:bodyPr/>
                    <a:lstStyle/>
                    <a:p>
                      <a:pPr algn="ctr">
                        <a:lnSpc>
                          <a:spcPct val="115000"/>
                        </a:lnSpc>
                        <a:spcAft>
                          <a:spcPts val="0"/>
                        </a:spcAft>
                      </a:pPr>
                      <a:r>
                        <a:rPr lang="en-US" sz="1800" dirty="0">
                          <a:solidFill>
                            <a:schemeClr val="tx1"/>
                          </a:solidFill>
                          <a:effectLst/>
                          <a:latin typeface="Times New Roman" pitchFamily="18" charset="0"/>
                          <a:cs typeface="Times New Roman" pitchFamily="18" charset="0"/>
                        </a:rPr>
                        <a:t>Name of</a:t>
                      </a:r>
                      <a:endParaRPr lang="ru-RU" sz="1800" b="1" dirty="0">
                        <a:solidFill>
                          <a:schemeClr val="tx1"/>
                        </a:solidFill>
                        <a:effectLst/>
                        <a:latin typeface="Times New Roman" pitchFamily="18" charset="0"/>
                        <a:ea typeface="Calibri"/>
                        <a:cs typeface="Times New Roman" pitchFamily="18" charset="0"/>
                      </a:endParaRPr>
                    </a:p>
                  </a:txBody>
                  <a:tcPr marL="68580" marR="68580" marT="0" marB="0"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hMerge="1">
                  <a:txBody>
                    <a:bodyPr/>
                    <a:lstStyle/>
                    <a:p>
                      <a:endParaRPr lang="ru-RU"/>
                    </a:p>
                  </a:txBody>
                  <a:tcPr/>
                </a:tc>
                <a:tc rowSpan="2">
                  <a:txBody>
                    <a:bodyPr/>
                    <a:lstStyle/>
                    <a:p>
                      <a:pPr algn="ctr">
                        <a:lnSpc>
                          <a:spcPct val="115000"/>
                        </a:lnSpc>
                        <a:spcAft>
                          <a:spcPts val="0"/>
                        </a:spcAft>
                      </a:pPr>
                      <a:r>
                        <a:rPr lang="en-US" sz="1600" b="1" dirty="0">
                          <a:solidFill>
                            <a:schemeClr val="tx1"/>
                          </a:solidFill>
                          <a:effectLst/>
                          <a:latin typeface="Times New Roman" pitchFamily="18" charset="0"/>
                          <a:cs typeface="Times New Roman" pitchFamily="18" charset="0"/>
                        </a:rPr>
                        <a:t>Zoned</a:t>
                      </a:r>
                      <a:r>
                        <a:rPr lang="ru-RU" sz="1600" b="1" dirty="0">
                          <a:solidFill>
                            <a:schemeClr val="tx1"/>
                          </a:solidFill>
                          <a:effectLst/>
                          <a:latin typeface="Times New Roman" pitchFamily="18" charset="0"/>
                          <a:cs typeface="Times New Roman" pitchFamily="18" charset="0"/>
                        </a:rPr>
                        <a:t> </a:t>
                      </a:r>
                      <a:endParaRPr lang="ru-RU" sz="1600" b="1" dirty="0">
                        <a:solidFill>
                          <a:schemeClr val="tx1"/>
                        </a:solidFill>
                        <a:effectLst/>
                        <a:latin typeface="Times New Roman" pitchFamily="18" charset="0"/>
                        <a:ea typeface="Calibri"/>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rowSpan="2">
                  <a:txBody>
                    <a:bodyPr/>
                    <a:lstStyle/>
                    <a:p>
                      <a:pPr algn="ctr">
                        <a:lnSpc>
                          <a:spcPct val="115000"/>
                        </a:lnSpc>
                        <a:spcAft>
                          <a:spcPts val="0"/>
                        </a:spcAft>
                      </a:pPr>
                      <a:r>
                        <a:rPr lang="en-US" sz="1600" b="1" dirty="0">
                          <a:solidFill>
                            <a:schemeClr val="tx1"/>
                          </a:solidFill>
                          <a:effectLst/>
                          <a:latin typeface="Times New Roman" pitchFamily="18" charset="0"/>
                          <a:cs typeface="Times New Roman" pitchFamily="18" charset="0"/>
                        </a:rPr>
                        <a:t>At State Variety Testing</a:t>
                      </a:r>
                      <a:endParaRPr lang="ru-RU" sz="1600" b="1" dirty="0">
                        <a:solidFill>
                          <a:schemeClr val="tx1"/>
                        </a:solidFill>
                        <a:effectLst/>
                        <a:latin typeface="Times New Roman" pitchFamily="18" charset="0"/>
                        <a:ea typeface="Calibri"/>
                        <a:cs typeface="Times New Roman" pitchFamily="18" charset="0"/>
                      </a:endParaRPr>
                    </a:p>
                  </a:txBody>
                  <a:tcPr marL="68580" marR="68580" marT="0" marB="0" anchor="ctr">
                    <a:lnB w="12700" cap="flat" cmpd="sng" algn="ctr">
                      <a:solidFill>
                        <a:schemeClr val="bg1"/>
                      </a:solidFill>
                      <a:prstDash val="solid"/>
                      <a:round/>
                      <a:headEnd type="none" w="med" len="med"/>
                      <a:tailEnd type="none" w="med" len="med"/>
                    </a:lnB>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rowSpan="2">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Cultivated  area, ha</a:t>
                      </a:r>
                      <a:endParaRPr lang="ru-RU" sz="1600" dirty="0">
                        <a:solidFill>
                          <a:schemeClr val="tx1"/>
                        </a:solidFill>
                        <a:latin typeface="Times New Roman" pitchFamily="18" charset="0"/>
                        <a:cs typeface="Times New Roman" pitchFamily="18" charset="0"/>
                      </a:endParaRPr>
                    </a:p>
                  </a:txBody>
                  <a:tcPr marL="68580" marR="68580" marT="0" marB="0" anchor="ctr">
                    <a:lnB w="12700" cap="flat" cmpd="sng" algn="ctr">
                      <a:solidFill>
                        <a:schemeClr val="bg1"/>
                      </a:solidFill>
                      <a:prstDash val="solid"/>
                      <a:round/>
                      <a:headEnd type="none" w="med" len="med"/>
                      <a:tailEnd type="none" w="med" len="med"/>
                    </a:lnB>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extLst>
                  <a:ext uri="{0D108BD9-81ED-4DB2-BD59-A6C34878D82A}">
                    <a16:rowId xmlns:a16="http://schemas.microsoft.com/office/drawing/2014/main" val="10000"/>
                  </a:ext>
                </a:extLst>
              </a:tr>
              <a:tr h="629443">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en-US" sz="1600" b="1" dirty="0">
                          <a:solidFill>
                            <a:schemeClr val="tx1"/>
                          </a:solidFill>
                          <a:effectLst/>
                          <a:latin typeface="Times New Roman" pitchFamily="18" charset="0"/>
                          <a:ea typeface="Calibri"/>
                          <a:cs typeface="Times New Roman" pitchFamily="18" charset="0"/>
                        </a:rPr>
                        <a:t>nursery</a:t>
                      </a:r>
                      <a:endParaRPr lang="ru-RU" sz="1600" b="1" dirty="0">
                        <a:solidFill>
                          <a:schemeClr val="tx1"/>
                        </a:solidFill>
                        <a:effectLst/>
                        <a:latin typeface="Times New Roman" pitchFamily="18" charset="0"/>
                        <a:ea typeface="Calibri"/>
                        <a:cs typeface="Times New Roman" pitchFamily="18" charset="0"/>
                      </a:endParaRPr>
                    </a:p>
                  </a:txBody>
                  <a:tcPr marL="68580" marR="68580"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600" b="1" dirty="0">
                          <a:solidFill>
                            <a:schemeClr val="tx1"/>
                          </a:solidFill>
                          <a:effectLst/>
                          <a:latin typeface="Times New Roman" pitchFamily="18" charset="0"/>
                          <a:cs typeface="Times New Roman" pitchFamily="18" charset="0"/>
                        </a:rPr>
                        <a:t>accession</a:t>
                      </a:r>
                      <a:endParaRPr lang="ru-RU" sz="1600" b="1" dirty="0">
                        <a:solidFill>
                          <a:schemeClr val="tx1"/>
                        </a:solidFill>
                        <a:effectLst/>
                        <a:latin typeface="Times New Roman" pitchFamily="18" charset="0"/>
                        <a:ea typeface="Calibri"/>
                        <a:cs typeface="Times New Roman" pitchFamily="18" charset="0"/>
                      </a:endParaRPr>
                    </a:p>
                  </a:txBody>
                  <a:tcPr marL="68580" marR="68580"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vMerge="1">
                  <a:txBody>
                    <a:bodyPr/>
                    <a:lstStyle/>
                    <a:p>
                      <a:endParaRPr lang="ru-RU"/>
                    </a:p>
                  </a:txBody>
                  <a:tcPr/>
                </a:tc>
                <a:tc vMerge="1">
                  <a:txBody>
                    <a:bodyPr/>
                    <a:lstStyle/>
                    <a:p>
                      <a:endParaRPr lang="ru-RU"/>
                    </a:p>
                  </a:txBody>
                  <a:tcPr/>
                </a:tc>
                <a:tc vMerge="1">
                  <a:txBody>
                    <a:bodyPr/>
                    <a:lstStyle/>
                    <a:p>
                      <a:endParaRPr lang="ru-RU"/>
                    </a:p>
                  </a:txBody>
                  <a:tcPr/>
                </a:tc>
                <a:extLst>
                  <a:ext uri="{0D108BD9-81ED-4DB2-BD59-A6C34878D82A}">
                    <a16:rowId xmlns:a16="http://schemas.microsoft.com/office/drawing/2014/main" val="10001"/>
                  </a:ext>
                </a:extLst>
              </a:tr>
              <a:tr h="417539">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1</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lnT w="12700" cap="flat" cmpd="sng" algn="ctr">
                      <a:solidFill>
                        <a:schemeClr val="bg1"/>
                      </a:solidFill>
                      <a:prstDash val="solid"/>
                      <a:round/>
                      <a:headEnd type="none" w="med" len="med"/>
                      <a:tailEnd type="none" w="med" len="med"/>
                    </a:lnT>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nSpc>
                          <a:spcPct val="115000"/>
                        </a:lnSpc>
                        <a:spcAft>
                          <a:spcPts val="0"/>
                        </a:spcAft>
                      </a:pPr>
                      <a:r>
                        <a:rPr lang="en-US" sz="1500" b="1" dirty="0">
                          <a:solidFill>
                            <a:schemeClr val="bg1"/>
                          </a:solidFill>
                          <a:effectLst/>
                          <a:latin typeface="Times New Roman" pitchFamily="18" charset="0"/>
                          <a:cs typeface="Times New Roman" pitchFamily="18" charset="0"/>
                        </a:rPr>
                        <a:t>Azamatly</a:t>
                      </a:r>
                      <a:r>
                        <a:rPr lang="en-US" sz="1500" b="1" baseline="0" dirty="0">
                          <a:solidFill>
                            <a:schemeClr val="bg1"/>
                          </a:solidFill>
                          <a:effectLst/>
                          <a:latin typeface="Times New Roman" pitchFamily="18" charset="0"/>
                          <a:cs typeface="Times New Roman" pitchFamily="18" charset="0"/>
                        </a:rPr>
                        <a:t> </a:t>
                      </a:r>
                      <a:r>
                        <a:rPr lang="ru-RU" sz="1500" b="1" dirty="0">
                          <a:solidFill>
                            <a:schemeClr val="bg1"/>
                          </a:solidFill>
                          <a:effectLst/>
                          <a:latin typeface="Times New Roman" pitchFamily="18" charset="0"/>
                          <a:cs typeface="Times New Roman" pitchFamily="18" charset="0"/>
                        </a:rPr>
                        <a:t>95</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lnT w="12700" cap="flat" cmpd="sng" algn="ctr">
                      <a:solidFill>
                        <a:schemeClr val="bg1"/>
                      </a:solidFill>
                      <a:prstDash val="solid"/>
                      <a:round/>
                      <a:headEnd type="none" w="med" len="med"/>
                      <a:tailEnd type="none" w="med" len="med"/>
                    </a:lnT>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16ESWYT-12</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Prinia</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2005</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lnT w="12700" cap="flat" cmpd="sng" algn="ctr">
                      <a:solidFill>
                        <a:schemeClr val="bg1"/>
                      </a:solidFill>
                      <a:prstDash val="solid"/>
                      <a:round/>
                      <a:headEnd type="none" w="med" len="med"/>
                      <a:tailEnd type="none" w="med" len="med"/>
                    </a:lnT>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lnT w="12700" cap="flat" cmpd="sng" algn="ctr">
                      <a:solidFill>
                        <a:schemeClr val="bg1"/>
                      </a:solidFill>
                      <a:prstDash val="solid"/>
                      <a:round/>
                      <a:headEnd type="none" w="med" len="med"/>
                      <a:tailEnd type="none" w="med" len="med"/>
                    </a:lnT>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40000</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lnT w="12700" cap="flat" cmpd="sng" algn="ctr">
                      <a:solidFill>
                        <a:schemeClr val="bg1"/>
                      </a:solidFill>
                      <a:prstDash val="solid"/>
                      <a:round/>
                      <a:headEnd type="none" w="med" len="med"/>
                      <a:tailEnd type="none" w="med" len="med"/>
                    </a:lnT>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extLst>
                  <a:ext uri="{0D108BD9-81ED-4DB2-BD59-A6C34878D82A}">
                    <a16:rowId xmlns:a16="http://schemas.microsoft.com/office/drawing/2014/main" val="10002"/>
                  </a:ext>
                </a:extLst>
              </a:tr>
              <a:tr h="240727">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nSpc>
                          <a:spcPct val="115000"/>
                        </a:lnSpc>
                        <a:spcAft>
                          <a:spcPts val="0"/>
                        </a:spcAft>
                      </a:pPr>
                      <a:r>
                        <a:rPr lang="en-US" sz="1500" b="1" dirty="0">
                          <a:solidFill>
                            <a:schemeClr val="bg1"/>
                          </a:solidFill>
                          <a:effectLst/>
                          <a:latin typeface="Times New Roman" pitchFamily="18" charset="0"/>
                          <a:cs typeface="Times New Roman" pitchFamily="18" charset="0"/>
                        </a:rPr>
                        <a:t>Nurlu</a:t>
                      </a:r>
                      <a:r>
                        <a:rPr lang="en-US" sz="1500" b="1" baseline="0" dirty="0">
                          <a:solidFill>
                            <a:schemeClr val="bg1"/>
                          </a:solidFill>
                          <a:effectLst/>
                          <a:latin typeface="Times New Roman" pitchFamily="18" charset="0"/>
                          <a:cs typeface="Times New Roman" pitchFamily="18" charset="0"/>
                        </a:rPr>
                        <a:t> </a:t>
                      </a:r>
                      <a:r>
                        <a:rPr lang="ru-RU" sz="1500" b="1" dirty="0">
                          <a:solidFill>
                            <a:schemeClr val="bg1"/>
                          </a:solidFill>
                          <a:effectLst/>
                          <a:latin typeface="Times New Roman" pitchFamily="18" charset="0"/>
                          <a:cs typeface="Times New Roman" pitchFamily="18" charset="0"/>
                        </a:rPr>
                        <a:t>99</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Kanz</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2005</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5000</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extLst>
                  <a:ext uri="{0D108BD9-81ED-4DB2-BD59-A6C34878D82A}">
                    <a16:rowId xmlns:a16="http://schemas.microsoft.com/office/drawing/2014/main" val="10003"/>
                  </a:ext>
                </a:extLst>
              </a:tr>
              <a:tr h="632641">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3</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nSpc>
                          <a:spcPct val="115000"/>
                        </a:lnSpc>
                        <a:spcAft>
                          <a:spcPts val="0"/>
                        </a:spcAft>
                      </a:pPr>
                      <a:r>
                        <a:rPr lang="en-US" sz="1500" b="1" dirty="0">
                          <a:solidFill>
                            <a:schemeClr val="bg1"/>
                          </a:solidFill>
                          <a:effectLst/>
                          <a:latin typeface="Times New Roman" pitchFamily="18" charset="0"/>
                          <a:ea typeface="Calibri"/>
                          <a:cs typeface="Times New Roman" pitchFamily="18" charset="0"/>
                        </a:rPr>
                        <a:t>Gobustan</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RBWON (SAA)-2</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Reg’s’//HD2206, HOZ k’s</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2007</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110000</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extLst>
                  <a:ext uri="{0D108BD9-81ED-4DB2-BD59-A6C34878D82A}">
                    <a16:rowId xmlns:a16="http://schemas.microsoft.com/office/drawing/2014/main" val="10004"/>
                  </a:ext>
                </a:extLst>
              </a:tr>
              <a:tr h="632641">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4</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nSpc>
                          <a:spcPct val="115000"/>
                        </a:lnSpc>
                        <a:spcAft>
                          <a:spcPts val="0"/>
                        </a:spcAft>
                      </a:pPr>
                      <a:r>
                        <a:rPr lang="en-US" sz="1500" b="1" dirty="0">
                          <a:solidFill>
                            <a:schemeClr val="bg1"/>
                          </a:solidFill>
                          <a:effectLst/>
                          <a:latin typeface="Times New Roman" pitchFamily="18" charset="0"/>
                          <a:cs typeface="Times New Roman" pitchFamily="18" charset="0"/>
                        </a:rPr>
                        <a:t>Tale</a:t>
                      </a:r>
                      <a:r>
                        <a:rPr lang="en-US" sz="1500" b="1" baseline="0" dirty="0">
                          <a:solidFill>
                            <a:schemeClr val="bg1"/>
                          </a:solidFill>
                          <a:effectLst/>
                          <a:latin typeface="Times New Roman" pitchFamily="18" charset="0"/>
                          <a:cs typeface="Times New Roman" pitchFamily="18" charset="0"/>
                        </a:rPr>
                        <a:t> </a:t>
                      </a:r>
                      <a:r>
                        <a:rPr lang="ru-RU" sz="1500" b="1" dirty="0">
                          <a:solidFill>
                            <a:schemeClr val="bg1"/>
                          </a:solidFill>
                          <a:effectLst/>
                          <a:latin typeface="Times New Roman" pitchFamily="18" charset="0"/>
                          <a:cs typeface="Times New Roman" pitchFamily="18" charset="0"/>
                        </a:rPr>
                        <a:t> 38</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2</a:t>
                      </a:r>
                      <a:r>
                        <a:rPr lang="en-US" sz="1500" b="1" baseline="30000" dirty="0">
                          <a:solidFill>
                            <a:schemeClr val="bg1"/>
                          </a:solidFill>
                          <a:effectLst/>
                          <a:latin typeface="Times New Roman" pitchFamily="18" charset="0"/>
                          <a:cs typeface="Times New Roman" pitchFamily="18" charset="0"/>
                        </a:rPr>
                        <a:t>nd</a:t>
                      </a:r>
                      <a:r>
                        <a:rPr lang="en-US" sz="1500" b="1" dirty="0">
                          <a:solidFill>
                            <a:schemeClr val="bg1"/>
                          </a:solidFill>
                          <a:effectLst/>
                          <a:latin typeface="Times New Roman" pitchFamily="18" charset="0"/>
                          <a:cs typeface="Times New Roman" pitchFamily="18" charset="0"/>
                        </a:rPr>
                        <a:t> WWONIR 227</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SPN/NAC//ATILLA</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2010</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26000</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extLst>
                  <a:ext uri="{0D108BD9-81ED-4DB2-BD59-A6C34878D82A}">
                    <a16:rowId xmlns:a16="http://schemas.microsoft.com/office/drawing/2014/main" val="10005"/>
                  </a:ext>
                </a:extLst>
              </a:tr>
              <a:tr h="752201">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5</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nSpc>
                          <a:spcPct val="115000"/>
                        </a:lnSpc>
                        <a:spcAft>
                          <a:spcPts val="0"/>
                        </a:spcAft>
                      </a:pPr>
                      <a:r>
                        <a:rPr lang="en-US" sz="1500" b="1" dirty="0">
                          <a:solidFill>
                            <a:schemeClr val="bg1"/>
                          </a:solidFill>
                          <a:effectLst/>
                          <a:latin typeface="Times New Roman" pitchFamily="18" charset="0"/>
                          <a:cs typeface="Times New Roman" pitchFamily="18" charset="0"/>
                        </a:rPr>
                        <a:t>Gizil</a:t>
                      </a:r>
                      <a:r>
                        <a:rPr lang="en-US" sz="1500" b="1" baseline="0" dirty="0">
                          <a:solidFill>
                            <a:schemeClr val="bg1"/>
                          </a:solidFill>
                          <a:effectLst/>
                          <a:latin typeface="Times New Roman" pitchFamily="18" charset="0"/>
                          <a:cs typeface="Times New Roman" pitchFamily="18" charset="0"/>
                        </a:rPr>
                        <a:t> bugda</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7</a:t>
                      </a:r>
                      <a:r>
                        <a:rPr lang="en-US" sz="1500" b="1" baseline="30000" dirty="0">
                          <a:solidFill>
                            <a:schemeClr val="bg1"/>
                          </a:solidFill>
                          <a:effectLst/>
                          <a:latin typeface="Times New Roman" pitchFamily="18" charset="0"/>
                          <a:cs typeface="Times New Roman" pitchFamily="18" charset="0"/>
                        </a:rPr>
                        <a:t>th</a:t>
                      </a:r>
                      <a:r>
                        <a:rPr lang="en-US" sz="1500" b="1" dirty="0">
                          <a:solidFill>
                            <a:schemeClr val="bg1"/>
                          </a:solidFill>
                          <a:effectLst/>
                          <a:latin typeface="Times New Roman" pitchFamily="18" charset="0"/>
                          <a:cs typeface="Times New Roman" pitchFamily="18" charset="0"/>
                        </a:rPr>
                        <a:t> WON-SA-473</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SAULESKO 41/sadova 1</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2014</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200</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extLst>
                  <a:ext uri="{0D108BD9-81ED-4DB2-BD59-A6C34878D82A}">
                    <a16:rowId xmlns:a16="http://schemas.microsoft.com/office/drawing/2014/main" val="10006"/>
                  </a:ext>
                </a:extLst>
              </a:tr>
              <a:tr h="632641">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6</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nSpc>
                          <a:spcPct val="115000"/>
                        </a:lnSpc>
                        <a:spcAft>
                          <a:spcPts val="0"/>
                        </a:spcAft>
                      </a:pPr>
                      <a:r>
                        <a:rPr lang="ru-RU" sz="1500" b="1" dirty="0">
                          <a:solidFill>
                            <a:schemeClr val="bg1"/>
                          </a:solidFill>
                          <a:effectLst/>
                          <a:latin typeface="Times New Roman" pitchFamily="18" charset="0"/>
                          <a:cs typeface="Times New Roman" pitchFamily="18" charset="0"/>
                        </a:rPr>
                        <a:t> </a:t>
                      </a:r>
                      <a:r>
                        <a:rPr lang="en-US" sz="1500" b="1" dirty="0">
                          <a:solidFill>
                            <a:schemeClr val="bg1"/>
                          </a:solidFill>
                          <a:effectLst/>
                          <a:latin typeface="Times New Roman" pitchFamily="18" charset="0"/>
                          <a:cs typeface="Times New Roman" pitchFamily="18" charset="0"/>
                        </a:rPr>
                        <a:t>Gunashly</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RBWYT/FA-21</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Nee’s’/Sub’c’//sa’anine/al</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2015</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5,0</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extLst>
                  <a:ext uri="{0D108BD9-81ED-4DB2-BD59-A6C34878D82A}">
                    <a16:rowId xmlns:a16="http://schemas.microsoft.com/office/drawing/2014/main" val="10007"/>
                  </a:ext>
                </a:extLst>
              </a:tr>
              <a:tr h="847743">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7</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nSpc>
                          <a:spcPct val="115000"/>
                        </a:lnSpc>
                        <a:spcAft>
                          <a:spcPts val="0"/>
                        </a:spcAft>
                      </a:pPr>
                      <a:r>
                        <a:rPr lang="en-US" sz="1500" b="1" dirty="0">
                          <a:solidFill>
                            <a:schemeClr val="bg1"/>
                          </a:solidFill>
                          <a:effectLst/>
                          <a:latin typeface="Times New Roman" pitchFamily="18" charset="0"/>
                          <a:cs typeface="Times New Roman" pitchFamily="18" charset="0"/>
                        </a:rPr>
                        <a:t>Layagatly </a:t>
                      </a:r>
                      <a:r>
                        <a:rPr lang="ru-RU" sz="1500" b="1" dirty="0">
                          <a:solidFill>
                            <a:schemeClr val="bg1"/>
                          </a:solidFill>
                          <a:effectLst/>
                          <a:latin typeface="Times New Roman" pitchFamily="18" charset="0"/>
                          <a:cs typeface="Times New Roman" pitchFamily="18" charset="0"/>
                        </a:rPr>
                        <a:t>80</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7</a:t>
                      </a:r>
                      <a:r>
                        <a:rPr lang="en-US" sz="1500" b="1" baseline="30000" dirty="0">
                          <a:solidFill>
                            <a:schemeClr val="bg1"/>
                          </a:solidFill>
                          <a:effectLst/>
                          <a:latin typeface="Times New Roman" pitchFamily="18" charset="0"/>
                          <a:cs typeface="Times New Roman" pitchFamily="18" charset="0"/>
                        </a:rPr>
                        <a:t>th</a:t>
                      </a:r>
                      <a:r>
                        <a:rPr lang="en-US" sz="1500" b="1" dirty="0">
                          <a:solidFill>
                            <a:schemeClr val="bg1"/>
                          </a:solidFill>
                          <a:effectLst/>
                          <a:latin typeface="Times New Roman" pitchFamily="18" charset="0"/>
                          <a:cs typeface="Times New Roman" pitchFamily="18" charset="0"/>
                        </a:rPr>
                        <a:t> WON-SA-465</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en-US" sz="1500" b="1" dirty="0">
                          <a:solidFill>
                            <a:schemeClr val="bg1"/>
                          </a:solidFill>
                          <a:effectLst/>
                          <a:latin typeface="Times New Roman" pitchFamily="18" charset="0"/>
                          <a:cs typeface="Times New Roman" pitchFamily="18" charset="0"/>
                        </a:rPr>
                        <a:t>Mv 17/3/8/TUI/MILAN/TUI</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2011</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extLst>
                  <a:ext uri="{0D108BD9-81ED-4DB2-BD59-A6C34878D82A}">
                    <a16:rowId xmlns:a16="http://schemas.microsoft.com/office/drawing/2014/main" val="10008"/>
                  </a:ext>
                </a:extLst>
              </a:tr>
              <a:tr h="376020">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nSpc>
                          <a:spcPct val="115000"/>
                        </a:lnSpc>
                        <a:spcAft>
                          <a:spcPts val="0"/>
                        </a:spcAft>
                      </a:pPr>
                      <a:r>
                        <a:rPr lang="en-US" sz="1500" b="1" dirty="0">
                          <a:solidFill>
                            <a:schemeClr val="bg1"/>
                          </a:solidFill>
                          <a:effectLst/>
                          <a:latin typeface="Times New Roman" pitchFamily="18" charset="0"/>
                          <a:ea typeface="Calibri"/>
                          <a:cs typeface="Times New Roman" pitchFamily="18" charset="0"/>
                        </a:rPr>
                        <a:t>Total</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cs typeface="Times New Roman" pitchFamily="18" charset="0"/>
                        </a:rPr>
                        <a:t>6</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algn="ctr">
                        <a:lnSpc>
                          <a:spcPct val="115000"/>
                        </a:lnSpc>
                        <a:spcAft>
                          <a:spcPts val="0"/>
                        </a:spcAft>
                      </a:pPr>
                      <a:r>
                        <a:rPr lang="ru-RU" sz="1500" b="1" dirty="0">
                          <a:solidFill>
                            <a:schemeClr val="bg1"/>
                          </a:solidFill>
                          <a:effectLst/>
                          <a:latin typeface="Times New Roman" pitchFamily="18" charset="0"/>
                          <a:ea typeface="Calibri"/>
                          <a:cs typeface="Times New Roman" pitchFamily="18" charset="0"/>
                        </a:rPr>
                        <a:t>1</a:t>
                      </a: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ru-RU" sz="1500" b="1" dirty="0">
                          <a:solidFill>
                            <a:schemeClr val="bg1"/>
                          </a:solidFill>
                          <a:effectLst/>
                          <a:latin typeface="Times New Roman" pitchFamily="18" charset="0"/>
                          <a:cs typeface="Times New Roman" pitchFamily="18" charset="0"/>
                        </a:rPr>
                        <a:t>181250 </a:t>
                      </a:r>
                      <a:endParaRPr lang="ru-RU" sz="1500" b="1" dirty="0">
                        <a:solidFill>
                          <a:schemeClr val="bg1"/>
                        </a:solidFill>
                        <a:effectLst/>
                        <a:latin typeface="Times New Roman" pitchFamily="18" charset="0"/>
                        <a:ea typeface="Calibri"/>
                        <a:cs typeface="Times New Roman" pitchFamily="18" charset="0"/>
                      </a:endParaRPr>
                    </a:p>
                  </a:txBody>
                  <a:tcPr marL="68580" marR="68580" marT="0" marB="0" anchor="ctr">
                    <a:gradFill flip="none" rotWithShape="1">
                      <a:gsLst>
                        <a:gs pos="0">
                          <a:schemeClr val="accent6">
                            <a:shade val="30000"/>
                            <a:satMod val="115000"/>
                          </a:schemeClr>
                        </a:gs>
                        <a:gs pos="50000">
                          <a:schemeClr val="accent6">
                            <a:shade val="67500"/>
                            <a:satMod val="115000"/>
                          </a:schemeClr>
                        </a:gs>
                        <a:gs pos="100000">
                          <a:schemeClr val="accent6">
                            <a:shade val="100000"/>
                            <a:satMod val="115000"/>
                          </a:schemeClr>
                        </a:gs>
                      </a:gsLst>
                      <a:lin ang="0" scaled="1"/>
                      <a:tileRect/>
                    </a:gra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5367834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pic>
        <p:nvPicPr>
          <p:cNvPr id="29698" name="Picture 2" descr="C:\Documents and Settings\PC User\Desktop\prezsekil\IMG_025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282" y="500042"/>
            <a:ext cx="4143404"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3" descr="C:\Documents and Settings\PC User\Desktop\prezsekil\IMG_05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2" y="500042"/>
            <a:ext cx="4464051" cy="288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142844" y="53603"/>
            <a:ext cx="8786874" cy="400110"/>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en-US" sz="2000" b="1" dirty="0">
                <a:latin typeface="Times New Roman" pitchFamily="18" charset="0"/>
                <a:cs typeface="Times New Roman" pitchFamily="18" charset="0"/>
              </a:rPr>
              <a:t>Sowings in RI of Crop Husbandry</a:t>
            </a:r>
            <a:endParaRPr lang="ru-RU" sz="2000" b="1" dirty="0">
              <a:latin typeface="Times New Roman" pitchFamily="18" charset="0"/>
              <a:cs typeface="Times New Roman" pitchFamily="18" charset="0"/>
            </a:endParaRPr>
          </a:p>
        </p:txBody>
      </p:sp>
      <p:pic>
        <p:nvPicPr>
          <p:cNvPr id="6" name="Рисунок 5" descr="C:\WINDOWS\Temp\Rar$DIa1376.47616\IMG_2521.JPG"/>
          <p:cNvPicPr/>
          <p:nvPr/>
        </p:nvPicPr>
        <p:blipFill>
          <a:blip r:embed="rId4" cstate="print"/>
          <a:srcRect/>
          <a:stretch>
            <a:fillRect/>
          </a:stretch>
        </p:blipFill>
        <p:spPr bwMode="auto">
          <a:xfrm>
            <a:off x="1785918" y="3643314"/>
            <a:ext cx="5500726" cy="3019433"/>
          </a:xfrm>
          <a:prstGeom prst="rect">
            <a:avLst/>
          </a:prstGeom>
          <a:noFill/>
          <a:ln w="9525">
            <a:noFill/>
            <a:miter lim="800000"/>
            <a:headEnd/>
            <a:tailEnd/>
          </a:ln>
        </p:spPr>
      </p:pic>
    </p:spTree>
    <p:extLst>
      <p:ext uri="{BB962C8B-B14F-4D97-AF65-F5344CB8AC3E}">
        <p14:creationId xmlns:p14="http://schemas.microsoft.com/office/powerpoint/2010/main" val="29612476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FEFD1"/>
            </a:gs>
            <a:gs pos="64999">
              <a:srgbClr val="F0EBD5"/>
            </a:gs>
            <a:gs pos="100000">
              <a:srgbClr val="D1C39F"/>
            </a:gs>
          </a:gsLst>
          <a:lin ang="5400000" scaled="0"/>
        </a:gradFill>
        <a:effectLst/>
      </p:bgPr>
    </p:bg>
    <p:spTree>
      <p:nvGrpSpPr>
        <p:cNvPr id="1" name=""/>
        <p:cNvGrpSpPr/>
        <p:nvPr/>
      </p:nvGrpSpPr>
      <p:grpSpPr>
        <a:xfrm>
          <a:off x="0" y="0"/>
          <a:ext cx="0" cy="0"/>
          <a:chOff x="0" y="0"/>
          <a:chExt cx="0" cy="0"/>
        </a:xfrm>
      </p:grpSpPr>
      <p:pic>
        <p:nvPicPr>
          <p:cNvPr id="2" name="Рисунок 1" descr="C:\Documents and Settings\User\Рабочий стол\Xar; bwlbwl.jpg"/>
          <p:cNvPicPr/>
          <p:nvPr/>
        </p:nvPicPr>
        <p:blipFill>
          <a:blip r:embed="rId2"/>
          <a:srcRect/>
          <a:stretch>
            <a:fillRect/>
          </a:stretch>
        </p:blipFill>
        <p:spPr bwMode="auto">
          <a:xfrm>
            <a:off x="0" y="1214422"/>
            <a:ext cx="9144000" cy="5643578"/>
          </a:xfrm>
          <a:prstGeom prst="rect">
            <a:avLst/>
          </a:prstGeom>
          <a:noFill/>
          <a:ln w="9525">
            <a:noFill/>
            <a:miter lim="800000"/>
            <a:headEnd/>
            <a:tailEnd/>
          </a:ln>
        </p:spPr>
      </p:pic>
      <p:sp>
        <p:nvSpPr>
          <p:cNvPr id="3" name="Заголовок 2"/>
          <p:cNvSpPr>
            <a:spLocks noGrp="1"/>
          </p:cNvSpPr>
          <p:nvPr>
            <p:ph type="title"/>
          </p:nvPr>
        </p:nvSpPr>
        <p:spPr>
          <a:xfrm>
            <a:off x="0" y="0"/>
            <a:ext cx="9144000" cy="1285860"/>
          </a:xfrm>
        </p:spPr>
        <p:txBody>
          <a:bodyPr>
            <a:normAutofit fontScale="90000"/>
          </a:bodyPr>
          <a:lstStyle/>
          <a:p>
            <a:pPr lvl="0" fontAlgn="base">
              <a:spcAft>
                <a:spcPct val="0"/>
              </a:spcAft>
            </a:pPr>
            <a:br>
              <a:rPr lang="en-US" b="1" dirty="0">
                <a:solidFill>
                  <a:srgbClr val="00B050"/>
                </a:solidFill>
                <a:latin typeface="Times New Roman" pitchFamily="18" charset="0"/>
                <a:cs typeface="Times New Roman" pitchFamily="18" charset="0"/>
              </a:rPr>
            </a:br>
            <a:br>
              <a:rPr lang="en-US" b="1" dirty="0">
                <a:solidFill>
                  <a:srgbClr val="00B050"/>
                </a:solidFill>
                <a:latin typeface="Times New Roman" pitchFamily="18" charset="0"/>
                <a:cs typeface="Times New Roman" pitchFamily="18" charset="0"/>
              </a:rPr>
            </a:br>
            <a:r>
              <a:rPr lang="en-US" b="1" dirty="0">
                <a:solidFill>
                  <a:srgbClr val="00B050"/>
                </a:solidFill>
                <a:latin typeface="Times New Roman" pitchFamily="18" charset="0"/>
                <a:cs typeface="Times New Roman" pitchFamily="18" charset="0"/>
              </a:rPr>
              <a:t>The Symbol of our SHUSHA</a:t>
            </a:r>
            <a:br>
              <a:rPr lang="en-US" b="1" dirty="0">
                <a:solidFill>
                  <a:srgbClr val="00B050"/>
                </a:solidFill>
                <a:latin typeface="Times New Roman" pitchFamily="18" charset="0"/>
                <a:cs typeface="Times New Roman" pitchFamily="18" charset="0"/>
              </a:rPr>
            </a:br>
            <a:r>
              <a:rPr lang="en-US" sz="3600" b="1" i="1" dirty="0">
                <a:solidFill>
                  <a:srgbClr val="00B050"/>
                </a:solidFill>
                <a:latin typeface="Times New Roman" pitchFamily="18" charset="0"/>
                <a:ea typeface="Calibri" pitchFamily="34" charset="0"/>
                <a:cs typeface="Times New Roman" pitchFamily="18" charset="0"/>
              </a:rPr>
              <a:t>Khari Bulbul  </a:t>
            </a:r>
            <a:r>
              <a:rPr lang="en-US" sz="3100" b="1" i="1" dirty="0">
                <a:solidFill>
                  <a:srgbClr val="00B050"/>
                </a:solidFill>
                <a:latin typeface="Times New Roman" pitchFamily="18" charset="0"/>
                <a:ea typeface="Calibri" pitchFamily="34" charset="0"/>
                <a:cs typeface="Times New Roman" pitchFamily="18" charset="0"/>
              </a:rPr>
              <a:t>Ophrys mammosa</a:t>
            </a:r>
            <a:r>
              <a:rPr lang="en-US" sz="3100" b="1" dirty="0">
                <a:solidFill>
                  <a:srgbClr val="00B050"/>
                </a:solidFill>
                <a:latin typeface="Times New Roman" pitchFamily="18" charset="0"/>
                <a:ea typeface="Calibri" pitchFamily="34" charset="0"/>
                <a:cs typeface="Times New Roman" pitchFamily="18" charset="0"/>
              </a:rPr>
              <a:t> subsp.</a:t>
            </a:r>
            <a:r>
              <a:rPr lang="ru-RU" sz="3100" b="1" i="1" dirty="0">
                <a:solidFill>
                  <a:srgbClr val="00B050"/>
                </a:solidFill>
                <a:latin typeface="Times New Roman" pitchFamily="18" charset="0"/>
                <a:ea typeface="Calibri" pitchFamily="34" charset="0"/>
                <a:cs typeface="Times New Roman" pitchFamily="18" charset="0"/>
              </a:rPr>
              <a:t>Caucasica</a:t>
            </a:r>
            <a:br>
              <a:rPr lang="ru-RU" sz="3100" b="1" dirty="0">
                <a:solidFill>
                  <a:srgbClr val="00B050"/>
                </a:solidFill>
                <a:latin typeface="Times New Roman" pitchFamily="18" charset="0"/>
                <a:cs typeface="Times New Roman" pitchFamily="18" charset="0"/>
              </a:rPr>
            </a:br>
            <a:br>
              <a:rPr lang="en-US" b="1" dirty="0">
                <a:solidFill>
                  <a:srgbClr val="00B050"/>
                </a:solidFill>
                <a:latin typeface="Times New Roman" pitchFamily="18" charset="0"/>
                <a:cs typeface="Times New Roman" pitchFamily="18" charset="0"/>
              </a:rPr>
            </a:br>
            <a:endParaRPr lang="ru-RU" b="1" dirty="0">
              <a:solidFill>
                <a:srgbClr val="00B050"/>
              </a:solidFill>
              <a:latin typeface="Times New Roman" pitchFamily="18" charset="0"/>
              <a:cs typeface="Times New Roman" pitchFamily="18" charset="0"/>
            </a:endParaRPr>
          </a:p>
        </p:txBody>
      </p:sp>
      <p:sp>
        <p:nvSpPr>
          <p:cNvPr id="5" name="Прямоугольник 4"/>
          <p:cNvSpPr/>
          <p:nvPr/>
        </p:nvSpPr>
        <p:spPr>
          <a:xfrm>
            <a:off x="214282" y="5000636"/>
            <a:ext cx="8715436" cy="1661993"/>
          </a:xfrm>
          <a:prstGeom prst="rect">
            <a:avLst/>
          </a:prstGeom>
        </p:spPr>
        <p:txBody>
          <a:bodyPr wrap="square">
            <a:spAutoFit/>
          </a:bodyPr>
          <a:lstStyle/>
          <a:p>
            <a:pPr algn="ctr"/>
            <a:endParaRPr lang="en-US" sz="4800" b="1" dirty="0">
              <a:ln w="10541" cmpd="sng">
                <a:solidFill>
                  <a:schemeClr val="accent1">
                    <a:shade val="88000"/>
                    <a:satMod val="110000"/>
                  </a:schemeClr>
                </a:solidFill>
                <a:prstDash val="solid"/>
              </a:ln>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lgn="ctr"/>
            <a:r>
              <a:rPr lang="en-US" sz="5400" b="1" dirty="0">
                <a:ln w="10541" cmpd="sng">
                  <a:solidFill>
                    <a:schemeClr val="accent1">
                      <a:shade val="88000"/>
                      <a:satMod val="110000"/>
                    </a:schemeClr>
                  </a:solidFill>
                  <a:prstDash val="solid"/>
                </a:ln>
                <a:solidFill>
                  <a:srgbClr val="FFFF09"/>
                </a:solidFill>
                <a:effectLst>
                  <a:outerShdw blurRad="38100" dist="38100" dir="2700000" algn="tl">
                    <a:srgbClr val="000000">
                      <a:alpha val="43137"/>
                    </a:srgbClr>
                  </a:outerShdw>
                </a:effectLst>
                <a:latin typeface="Times New Roman" pitchFamily="18" charset="0"/>
                <a:cs typeface="Times New Roman" pitchFamily="18" charset="0"/>
              </a:rPr>
              <a:t>Thank You For Attention</a:t>
            </a:r>
            <a:r>
              <a:rPr lang="en-US" sz="5400" b="1" dirty="0">
                <a:ln w="10541" cmpd="sng">
                  <a:solidFill>
                    <a:schemeClr val="accent1">
                      <a:shade val="88000"/>
                      <a:satMod val="110000"/>
                    </a:schemeClr>
                  </a:solidFill>
                  <a:prstDash val="solid"/>
                </a:ln>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endParaRPr lang="ru-RU" sz="5400" b="1" dirty="0">
              <a:ln w="10541" cmpd="sng">
                <a:solidFill>
                  <a:schemeClr val="accent1">
                    <a:shade val="88000"/>
                    <a:satMod val="110000"/>
                  </a:schemeClr>
                </a:solidFill>
                <a:prstDash val="solid"/>
              </a:ln>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alpha val="13000"/>
          </a:schemeClr>
        </a:solidFill>
        <a:effectLst/>
      </p:bgPr>
    </p:bg>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a:solidFill>
            <a:schemeClr val="accent6">
              <a:lumMod val="20000"/>
              <a:lumOff val="80000"/>
              <a:alpha val="45000"/>
            </a:schemeClr>
          </a:solidFill>
          <a:effectLst/>
        </p:spPr>
        <p:txBody>
          <a:bodyPr>
            <a:normAutofit fontScale="25000" lnSpcReduction="20000"/>
          </a:bodyPr>
          <a:lstStyle/>
          <a:p>
            <a:pPr>
              <a:buNone/>
            </a:pPr>
            <a:r>
              <a:rPr lang="en-US" dirty="0">
                <a:latin typeface="Times New Roman" pitchFamily="18" charset="0"/>
                <a:cs typeface="Times New Roman" pitchFamily="18" charset="0"/>
              </a:rPr>
              <a:t>          </a:t>
            </a:r>
          </a:p>
          <a:p>
            <a:pPr>
              <a:buNone/>
            </a:pPr>
            <a:r>
              <a:rPr lang="en-US" sz="9600" b="1" dirty="0">
                <a:solidFill>
                  <a:schemeClr val="tx2">
                    <a:lumMod val="60000"/>
                    <a:lumOff val="40000"/>
                  </a:schemeClr>
                </a:solidFill>
                <a:latin typeface="Times New Roman" pitchFamily="18" charset="0"/>
                <a:cs typeface="Times New Roman" pitchFamily="18" charset="0"/>
              </a:rPr>
              <a:t>    </a:t>
            </a:r>
          </a:p>
          <a:p>
            <a:pPr>
              <a:buNone/>
            </a:pPr>
            <a:r>
              <a:rPr lang="en-US" sz="9600" b="1" dirty="0">
                <a:solidFill>
                  <a:schemeClr val="tx2">
                    <a:lumMod val="60000"/>
                    <a:lumOff val="40000"/>
                  </a:schemeClr>
                </a:solidFill>
                <a:latin typeface="Times New Roman" pitchFamily="18" charset="0"/>
                <a:cs typeface="Times New Roman" pitchFamily="18" charset="0"/>
              </a:rPr>
              <a:t>       </a:t>
            </a:r>
            <a:r>
              <a:rPr lang="en-US" sz="11200" b="1" dirty="0">
                <a:solidFill>
                  <a:srgbClr val="7030A0"/>
                </a:solidFill>
                <a:latin typeface="Times New Roman" pitchFamily="18" charset="0"/>
                <a:cs typeface="Times New Roman" pitchFamily="18" charset="0"/>
              </a:rPr>
              <a:t>Crop diversity is disappearing from the fields as farming systems change and farmers abandon their traditional varieties. </a:t>
            </a:r>
          </a:p>
          <a:p>
            <a:pPr>
              <a:buNone/>
            </a:pPr>
            <a:endParaRPr lang="en-US" sz="11200" b="1" dirty="0">
              <a:solidFill>
                <a:srgbClr val="7030A0"/>
              </a:solidFill>
              <a:latin typeface="Times New Roman" pitchFamily="18" charset="0"/>
              <a:cs typeface="Times New Roman" pitchFamily="18" charset="0"/>
            </a:endParaRPr>
          </a:p>
          <a:p>
            <a:pPr>
              <a:buNone/>
            </a:pPr>
            <a:r>
              <a:rPr lang="en-US" sz="11200" b="1" dirty="0">
                <a:solidFill>
                  <a:srgbClr val="7030A0"/>
                </a:solidFill>
                <a:latin typeface="Times New Roman" pitchFamily="18" charset="0"/>
                <a:cs typeface="Times New Roman" pitchFamily="18" charset="0"/>
              </a:rPr>
              <a:t>     Scientists estimate that about 75% of the varieties of agricultural crops have been lost from farmers’ fields since 1900.</a:t>
            </a:r>
          </a:p>
          <a:p>
            <a:pPr>
              <a:buNone/>
            </a:pPr>
            <a:endParaRPr lang="en-US" sz="11200" b="1" dirty="0">
              <a:solidFill>
                <a:srgbClr val="7030A0"/>
              </a:solidFill>
              <a:latin typeface="Times New Roman" pitchFamily="18" charset="0"/>
              <a:cs typeface="Times New Roman" pitchFamily="18" charset="0"/>
            </a:endParaRPr>
          </a:p>
          <a:p>
            <a:pPr>
              <a:buNone/>
            </a:pPr>
            <a:r>
              <a:rPr lang="en-US" sz="11200" b="1" dirty="0">
                <a:solidFill>
                  <a:srgbClr val="7030A0"/>
                </a:solidFill>
                <a:latin typeface="Times New Roman" pitchFamily="18" charset="0"/>
                <a:cs typeface="Times New Roman" pitchFamily="18" charset="0"/>
              </a:rPr>
              <a:t>      Among others, climate change drastically effects the environments in which plants live and grow.</a:t>
            </a:r>
          </a:p>
          <a:p>
            <a:pPr>
              <a:buNone/>
            </a:pPr>
            <a:r>
              <a:rPr lang="en-US" sz="11200" b="1" dirty="0">
                <a:solidFill>
                  <a:srgbClr val="7030A0"/>
                </a:solidFill>
                <a:latin typeface="Times New Roman" pitchFamily="18" charset="0"/>
                <a:cs typeface="Times New Roman" pitchFamily="18" charset="0"/>
              </a:rPr>
              <a:t>	</a:t>
            </a:r>
            <a:endParaRPr lang="en-GB" sz="11200" b="1" dirty="0">
              <a:solidFill>
                <a:srgbClr val="7030A0"/>
              </a:solidFill>
              <a:latin typeface="Times New Roman" pitchFamily="18" charset="0"/>
              <a:cs typeface="Times New Roman" pitchFamily="18" charset="0"/>
            </a:endParaRPr>
          </a:p>
          <a:p>
            <a:pPr>
              <a:buNone/>
            </a:pPr>
            <a:r>
              <a:rPr lang="en-US" sz="11200" b="1" dirty="0">
                <a:solidFill>
                  <a:srgbClr val="7030A0"/>
                </a:solidFill>
                <a:latin typeface="Times New Roman" pitchFamily="18" charset="0"/>
                <a:cs typeface="Times New Roman" pitchFamily="18" charset="0"/>
              </a:rPr>
              <a:t>      Genetic resources of plants must be conserved to combat new pests and diseases and to produce better adapted varieties for the changing environments</a:t>
            </a:r>
            <a:r>
              <a:rPr lang="en-US" sz="112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11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a:t>
            </a:r>
          </a:p>
          <a:p>
            <a:r>
              <a:rPr lang="en-US" sz="3800" b="1" dirty="0">
                <a:solidFill>
                  <a:srgbClr val="0070C0"/>
                </a:solidFill>
                <a:latin typeface="Times New Roman" pitchFamily="18" charset="0"/>
                <a:cs typeface="Times New Roman" pitchFamily="18" charset="0"/>
              </a:rPr>
              <a:t>.</a:t>
            </a:r>
            <a:endParaRPr lang="ru-RU" sz="3800" b="1" dirty="0">
              <a:solidFill>
                <a:srgbClr val="0070C0"/>
              </a:solidFill>
              <a:latin typeface="Times New Roman" pitchFamily="18" charset="0"/>
              <a:cs typeface="Times New Roman" pitchFamily="18" charset="0"/>
            </a:endParaRPr>
          </a:p>
          <a:p>
            <a:pPr>
              <a:buNone/>
            </a:pPr>
            <a:r>
              <a:rPr lang="en-US" sz="3800" dirty="0">
                <a:solidFill>
                  <a:srgbClr val="0070C0"/>
                </a:solidFill>
                <a:latin typeface="Times New Roman" pitchFamily="18" charset="0"/>
                <a:cs typeface="Times New Roman" pitchFamily="18" charset="0"/>
              </a:rPr>
              <a:t>	</a:t>
            </a:r>
          </a:p>
          <a:p>
            <a:pPr>
              <a:buNone/>
            </a:pPr>
            <a:r>
              <a:rPr lang="en-US" sz="3800" b="1" dirty="0">
                <a:solidFill>
                  <a:schemeClr val="tx2">
                    <a:lumMod val="60000"/>
                    <a:lumOff val="40000"/>
                  </a:schemeClr>
                </a:solidFill>
                <a:latin typeface="Times New Roman" pitchFamily="18" charset="0"/>
                <a:cs typeface="Times New Roman" pitchFamily="18" charset="0"/>
              </a:rPr>
              <a:t>	</a:t>
            </a:r>
            <a:r>
              <a:rPr lang="en-US" sz="3800" b="1" dirty="0">
                <a:solidFill>
                  <a:schemeClr val="tx2">
                    <a:lumMod val="60000"/>
                    <a:lumOff val="40000"/>
                  </a:schemeClr>
                </a:solidFill>
              </a:rPr>
              <a:t>	</a:t>
            </a:r>
            <a:endParaRPr lang="ru-RU" sz="38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214422"/>
          </a:xfrm>
          <a:solidFill>
            <a:schemeClr val="accent4">
              <a:lumMod val="75000"/>
              <a:alpha val="32000"/>
            </a:schemeClr>
          </a:solidFill>
        </p:spPr>
        <p:txBody>
          <a:bodyPr>
            <a:normAutofit fontScale="90000"/>
          </a:bodyPr>
          <a:lstStyle/>
          <a:p>
            <a:r>
              <a:rPr lang="en-US" b="1" dirty="0">
                <a:solidFill>
                  <a:srgbClr val="FF0000"/>
                </a:solidFill>
                <a:latin typeface="Times New Roman" pitchFamily="18" charset="0"/>
                <a:cs typeface="Times New Roman" pitchFamily="18" charset="0"/>
              </a:rPr>
              <a:t>History of cereal growing in Azerbaijan</a:t>
            </a:r>
            <a:r>
              <a:rPr lang="en-US" b="1" dirty="0">
                <a:solidFill>
                  <a:schemeClr val="accent2"/>
                </a:solidFill>
              </a:rPr>
              <a:t> </a:t>
            </a:r>
            <a:endParaRPr lang="ru-RU" b="1" dirty="0">
              <a:solidFill>
                <a:schemeClr val="accent2"/>
              </a:solidFill>
            </a:endParaRPr>
          </a:p>
        </p:txBody>
      </p:sp>
      <p:sp>
        <p:nvSpPr>
          <p:cNvPr id="3" name="Содержимое 2"/>
          <p:cNvSpPr>
            <a:spLocks noGrp="1"/>
          </p:cNvSpPr>
          <p:nvPr>
            <p:ph idx="4294967295"/>
          </p:nvPr>
        </p:nvSpPr>
        <p:spPr>
          <a:xfrm>
            <a:off x="0" y="1285875"/>
            <a:ext cx="8786842" cy="5286375"/>
          </a:xfrm>
        </p:spPr>
        <p:txBody>
          <a:bodyPr>
            <a:normAutofit fontScale="92500"/>
          </a:bodyPr>
          <a:lstStyle/>
          <a:p>
            <a:pPr algn="just">
              <a:buNone/>
            </a:pPr>
            <a:r>
              <a:rPr lang="en-US" dirty="0"/>
              <a:t>   </a:t>
            </a:r>
            <a:r>
              <a:rPr lang="en-US" b="1" dirty="0">
                <a:solidFill>
                  <a:schemeClr val="tx1">
                    <a:lumMod val="95000"/>
                    <a:lumOff val="5000"/>
                  </a:schemeClr>
                </a:solidFill>
                <a:latin typeface="Times New Roman" pitchFamily="18" charset="0"/>
                <a:cs typeface="Times New Roman" pitchFamily="18" charset="0"/>
              </a:rPr>
              <a:t> 	In 1909–1913, the volume of per capita grain production in Azerbaijan was 2.5 times higher than the world average (233 kg) and 1.3 times higher than that of developed countries Germany, France and Sweden (455 kg)               </a:t>
            </a:r>
            <a:r>
              <a:rPr lang="en-US" b="1" dirty="0">
                <a:solidFill>
                  <a:srgbClr val="FF0000"/>
                </a:solidFill>
                <a:latin typeface="Times New Roman" pitchFamily="18" charset="0"/>
                <a:cs typeface="Times New Roman" pitchFamily="18" charset="0"/>
              </a:rPr>
              <a:t>(Agriculture in Azerbaijan-Wikipedia)</a:t>
            </a:r>
            <a:r>
              <a:rPr lang="en-US" b="1" dirty="0">
                <a:solidFill>
                  <a:schemeClr val="tx1">
                    <a:lumMod val="95000"/>
                    <a:lumOff val="5000"/>
                  </a:schemeClr>
                </a:solidFill>
                <a:latin typeface="Times New Roman" pitchFamily="18" charset="0"/>
                <a:cs typeface="Times New Roman" pitchFamily="18" charset="0"/>
              </a:rPr>
              <a:t> .</a:t>
            </a:r>
          </a:p>
          <a:p>
            <a:pPr algn="just">
              <a:buNone/>
            </a:pPr>
            <a:r>
              <a:rPr lang="en-US" b="1" dirty="0">
                <a:solidFill>
                  <a:schemeClr val="tx1">
                    <a:lumMod val="95000"/>
                    <a:lumOff val="5000"/>
                  </a:schemeClr>
                </a:solidFill>
                <a:latin typeface="Times New Roman" pitchFamily="18" charset="0"/>
                <a:cs typeface="Times New Roman" pitchFamily="18" charset="0"/>
              </a:rPr>
              <a:t>    	Now it is necessary to restore these traditions and reach the increase in crop production not only due to land extension, but also due to increased productivity, which can lead to both import substitution and export opportunities.</a:t>
            </a:r>
            <a:endParaRPr lang="ru-RU" b="1" dirty="0">
              <a:solidFill>
                <a:schemeClr val="tx1">
                  <a:lumMod val="95000"/>
                  <a:lumOff val="5000"/>
                </a:schemeClr>
              </a:solidFill>
              <a:latin typeface="Times New Roman" pitchFamily="18" charset="0"/>
              <a:cs typeface="Times New Roman" pitchFamily="18" charset="0"/>
            </a:endParaRP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936104"/>
          </a:xfrm>
        </p:spPr>
        <p:style>
          <a:lnRef idx="3">
            <a:schemeClr val="lt1"/>
          </a:lnRef>
          <a:fillRef idx="1">
            <a:schemeClr val="accent2"/>
          </a:fillRef>
          <a:effectRef idx="1">
            <a:schemeClr val="accent2"/>
          </a:effectRef>
          <a:fontRef idx="minor">
            <a:schemeClr val="lt1"/>
          </a:fontRef>
        </p:style>
        <p:txBody>
          <a:bodyPr>
            <a:noAutofit/>
          </a:bodyPr>
          <a:lstStyle/>
          <a:p>
            <a:br>
              <a:rPr lang="en-US" sz="3200" b="1" dirty="0">
                <a:solidFill>
                  <a:srgbClr val="FF0000"/>
                </a:solidFill>
                <a:latin typeface="Times New Roman" pitchFamily="18" charset="0"/>
                <a:cs typeface="Times New Roman" pitchFamily="18" charset="0"/>
              </a:rPr>
            </a:br>
            <a:br>
              <a:rPr lang="en-US" sz="3200" b="1" dirty="0">
                <a:solidFill>
                  <a:srgbClr val="FF0000"/>
                </a:solidFill>
                <a:latin typeface="Times New Roman" pitchFamily="18" charset="0"/>
                <a:cs typeface="Times New Roman" pitchFamily="18" charset="0"/>
              </a:rPr>
            </a:br>
            <a:br>
              <a:rPr lang="en-US" sz="3200" b="1" dirty="0">
                <a:solidFill>
                  <a:srgbClr val="FF0000"/>
                </a:solidFill>
                <a:latin typeface="Times New Roman" pitchFamily="18" charset="0"/>
                <a:cs typeface="Times New Roman" pitchFamily="18" charset="0"/>
              </a:rPr>
            </a:br>
            <a:r>
              <a:rPr lang="en-US" sz="3200" b="1" dirty="0">
                <a:solidFill>
                  <a:schemeClr val="bg1"/>
                </a:solidFill>
                <a:latin typeface="Times New Roman" pitchFamily="18" charset="0"/>
                <a:cs typeface="Times New Roman" pitchFamily="18" charset="0"/>
              </a:rPr>
              <a:t>Structure of agriculture purposes lands in Azerbaijan</a:t>
            </a:r>
            <a:br>
              <a:rPr lang="en-US" sz="3200" b="1" dirty="0">
                <a:solidFill>
                  <a:schemeClr val="bg1"/>
                </a:solidFill>
                <a:latin typeface="Times New Roman" pitchFamily="18" charset="0"/>
                <a:cs typeface="Times New Roman" pitchFamily="18" charset="0"/>
              </a:rPr>
            </a:br>
            <a:br>
              <a:rPr lang="en-US" sz="3200" b="1" dirty="0">
                <a:solidFill>
                  <a:schemeClr val="bg1"/>
                </a:solidFill>
                <a:latin typeface="Times New Roman" pitchFamily="18" charset="0"/>
                <a:cs typeface="Times New Roman" pitchFamily="18" charset="0"/>
              </a:rPr>
            </a:br>
            <a:r>
              <a:rPr lang="ru-RU" sz="3200" b="1" dirty="0">
                <a:solidFill>
                  <a:schemeClr val="bg1"/>
                </a:solidFill>
                <a:latin typeface="Times New Roman" pitchFamily="18" charset="0"/>
                <a:cs typeface="Times New Roman" pitchFamily="18" charset="0"/>
              </a:rPr>
              <a:t> </a:t>
            </a:r>
            <a:br>
              <a:rPr lang="ru-RU" sz="3200" b="1" dirty="0">
                <a:solidFill>
                  <a:schemeClr val="bg1"/>
                </a:solidFill>
                <a:latin typeface="Times New Roman" pitchFamily="18" charset="0"/>
                <a:cs typeface="Times New Roman" pitchFamily="18" charset="0"/>
              </a:rPr>
            </a:br>
            <a:endParaRPr lang="ru-RU" sz="3200" b="1" dirty="0">
              <a:solidFill>
                <a:schemeClr val="bg1"/>
              </a:solidFill>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44755800"/>
              </p:ext>
            </p:extLst>
          </p:nvPr>
        </p:nvGraphicFramePr>
        <p:xfrm>
          <a:off x="467543" y="1196751"/>
          <a:ext cx="8208912" cy="5331941"/>
        </p:xfrm>
        <a:graphic>
          <a:graphicData uri="http://schemas.openxmlformats.org/drawingml/2006/table">
            <a:tbl>
              <a:tblPr firstRow="1" firstCol="1" bandRow="1">
                <a:tableStyleId>{21E4AEA4-8DFA-4A89-87EB-49C32662AFE0}</a:tableStyleId>
              </a:tblPr>
              <a:tblGrid>
                <a:gridCol w="2736304">
                  <a:extLst>
                    <a:ext uri="{9D8B030D-6E8A-4147-A177-3AD203B41FA5}">
                      <a16:colId xmlns:a16="http://schemas.microsoft.com/office/drawing/2014/main" val="20000"/>
                    </a:ext>
                  </a:extLst>
                </a:gridCol>
                <a:gridCol w="2736304">
                  <a:extLst>
                    <a:ext uri="{9D8B030D-6E8A-4147-A177-3AD203B41FA5}">
                      <a16:colId xmlns:a16="http://schemas.microsoft.com/office/drawing/2014/main" val="20001"/>
                    </a:ext>
                  </a:extLst>
                </a:gridCol>
                <a:gridCol w="2736304">
                  <a:extLst>
                    <a:ext uri="{9D8B030D-6E8A-4147-A177-3AD203B41FA5}">
                      <a16:colId xmlns:a16="http://schemas.microsoft.com/office/drawing/2014/main" val="20002"/>
                    </a:ext>
                  </a:extLst>
                </a:gridCol>
              </a:tblGrid>
              <a:tr h="648073">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400" u="none" strike="noStrike" kern="1200" cap="none" normalizeH="0" baseline="0" dirty="0">
                          <a:ln>
                            <a:noFill/>
                          </a:ln>
                          <a:effectLst/>
                          <a:latin typeface="Times New Roman" pitchFamily="18" charset="0"/>
                          <a:cs typeface="Times New Roman" pitchFamily="18" charset="0"/>
                        </a:rPr>
                        <a:t>Indicators</a:t>
                      </a:r>
                    </a:p>
                    <a:p>
                      <a:pPr marL="354013" marR="0" lvl="0" indent="-354013" algn="ctr" defTabSz="942975" rtl="0" eaLnBrk="1" fontAlgn="base" latinLnBrk="0" hangingPunct="1">
                        <a:lnSpc>
                          <a:spcPct val="100000"/>
                        </a:lnSpc>
                        <a:spcBef>
                          <a:spcPct val="0"/>
                        </a:spcBef>
                        <a:spcAft>
                          <a:spcPct val="0"/>
                        </a:spcAft>
                        <a:buClrTx/>
                        <a:buSzTx/>
                        <a:buFontTx/>
                        <a:buNone/>
                        <a:tabLst/>
                      </a:pPr>
                      <a:endParaRPr kumimoji="0" lang="ru-RU" sz="2000" u="none" strike="noStrike" kern="1200" cap="none" normalizeH="0" baseline="0" dirty="0">
                        <a:ln>
                          <a:noFill/>
                        </a:ln>
                        <a:effectLst/>
                        <a:latin typeface="Times New Roman" pitchFamily="18" charset="0"/>
                        <a:cs typeface="Times New Roman" pitchFamily="18" charset="0"/>
                      </a:endParaRP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400" b="1" u="none" strike="noStrike" kern="1200" cap="none" normalizeH="0" baseline="0" dirty="0">
                          <a:ln>
                            <a:noFill/>
                          </a:ln>
                          <a:effectLst/>
                          <a:latin typeface="Times New Roman" pitchFamily="18" charset="0"/>
                          <a:cs typeface="Times New Roman" pitchFamily="18" charset="0"/>
                        </a:rPr>
                        <a:t>Area, th.ha</a:t>
                      </a: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400" b="1" u="none" strike="noStrike" kern="1200" cap="none" normalizeH="0" baseline="0" dirty="0">
                          <a:ln>
                            <a:noFill/>
                          </a:ln>
                          <a:effectLst/>
                          <a:latin typeface="Times New Roman" pitchFamily="18" charset="0"/>
                          <a:cs typeface="Times New Roman" pitchFamily="18" charset="0"/>
                        </a:rPr>
                        <a:t>%</a:t>
                      </a:r>
                      <a:r>
                        <a:rPr kumimoji="0" lang="en-US" sz="2400" b="1" u="none" strike="noStrike" kern="1200" cap="none" normalizeH="0" baseline="0" dirty="0">
                          <a:ln>
                            <a:noFill/>
                          </a:ln>
                          <a:effectLst/>
                          <a:latin typeface="Times New Roman" pitchFamily="18" charset="0"/>
                          <a:cs typeface="Times New Roman" pitchFamily="18" charset="0"/>
                        </a:rPr>
                        <a:t> of </a:t>
                      </a:r>
                      <a:r>
                        <a:rPr kumimoji="0" lang="ru-RU" sz="2400" b="1" u="none" strike="noStrike" kern="1200" cap="none" normalizeH="0" baseline="0" dirty="0">
                          <a:ln>
                            <a:noFill/>
                          </a:ln>
                          <a:effectLst/>
                          <a:latin typeface="Times New Roman" pitchFamily="18" charset="0"/>
                          <a:cs typeface="Times New Roman" pitchFamily="18" charset="0"/>
                        </a:rPr>
                        <a:t> </a:t>
                      </a:r>
                      <a:r>
                        <a:rPr kumimoji="0" lang="en-US" sz="2400" b="1" u="none" strike="noStrike" kern="1200" cap="none" normalizeH="0" baseline="0" dirty="0">
                          <a:ln>
                            <a:noFill/>
                          </a:ln>
                          <a:effectLst/>
                          <a:latin typeface="Times New Roman" pitchFamily="18" charset="0"/>
                          <a:cs typeface="Times New Roman" pitchFamily="18" charset="0"/>
                        </a:rPr>
                        <a:t>total area</a:t>
                      </a:r>
                    </a:p>
                  </a:txBody>
                  <a:tcPr marL="68580" marR="68580" marT="0" marB="0" anchor="ctr"/>
                </a:tc>
                <a:extLst>
                  <a:ext uri="{0D108BD9-81ED-4DB2-BD59-A6C34878D82A}">
                    <a16:rowId xmlns:a16="http://schemas.microsoft.com/office/drawing/2014/main" val="10000"/>
                  </a:ext>
                </a:extLst>
              </a:tr>
              <a:tr h="460275">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000" u="none" strike="noStrike" kern="1200" cap="none" normalizeH="0" baseline="0" dirty="0">
                          <a:ln>
                            <a:noFill/>
                          </a:ln>
                          <a:effectLst/>
                          <a:latin typeface="Times New Roman" pitchFamily="18" charset="0"/>
                          <a:cs typeface="Times New Roman" pitchFamily="18" charset="0"/>
                        </a:rPr>
                        <a:t>Total area</a:t>
                      </a:r>
                      <a:endParaRPr kumimoji="0" lang="ru-RU" sz="20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8660,0</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extLst>
                  <a:ext uri="{0D108BD9-81ED-4DB2-BD59-A6C34878D82A}">
                    <a16:rowId xmlns:a16="http://schemas.microsoft.com/office/drawing/2014/main" val="10001"/>
                  </a:ext>
                </a:extLst>
              </a:tr>
              <a:tr h="460275">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000" u="none" strike="noStrike" kern="1200" cap="none" normalizeH="0" baseline="0" dirty="0">
                          <a:ln>
                            <a:noFill/>
                          </a:ln>
                          <a:effectLst/>
                          <a:latin typeface="Times New Roman" pitchFamily="18" charset="0"/>
                          <a:cs typeface="Times New Roman" pitchFamily="18" charset="0"/>
                        </a:rPr>
                        <a:t> Cultivated  area</a:t>
                      </a:r>
                      <a:endParaRPr kumimoji="0" lang="ru-RU" sz="2000" u="none" strike="noStrike" kern="1200" cap="none" normalizeH="0" baseline="0" dirty="0">
                        <a:ln>
                          <a:noFill/>
                        </a:ln>
                        <a:effectLst/>
                        <a:latin typeface="Times New Roman" pitchFamily="18" charset="0"/>
                        <a:cs typeface="Times New Roman" pitchFamily="18" charset="0"/>
                      </a:endParaRPr>
                    </a:p>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000" b="1" u="none" strike="noStrike" kern="1200" cap="none" normalizeH="0" baseline="0" dirty="0">
                          <a:ln>
                            <a:noFill/>
                          </a:ln>
                          <a:solidFill>
                            <a:schemeClr val="bg1"/>
                          </a:solidFill>
                          <a:effectLst/>
                          <a:latin typeface="Times New Roman" pitchFamily="18" charset="0"/>
                          <a:ea typeface="+mn-ea"/>
                          <a:cs typeface="Times New Roman" pitchFamily="18" charset="0"/>
                        </a:rPr>
                        <a:t>Agriculture lands</a:t>
                      </a:r>
                      <a:endParaRPr kumimoji="0" lang="ru-RU" sz="2000" b="1" u="none" strike="noStrike" kern="1200" cap="none" normalizeH="0" baseline="0" dirty="0">
                        <a:ln>
                          <a:noFill/>
                        </a:ln>
                        <a:solidFill>
                          <a:schemeClr val="bg1"/>
                        </a:solidFill>
                        <a:effectLst/>
                        <a:latin typeface="Times New Roman" pitchFamily="18" charset="0"/>
                        <a:ea typeface="+mn-ea"/>
                        <a:cs typeface="Times New Roman" pitchFamily="18" charset="0"/>
                      </a:endParaRPr>
                    </a:p>
                  </a:txBody>
                  <a:tcPr marL="68580" marR="68580" marT="0" marB="0"/>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4769,8</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55,1</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extLst>
                  <a:ext uri="{0D108BD9-81ED-4DB2-BD59-A6C34878D82A}">
                    <a16:rowId xmlns:a16="http://schemas.microsoft.com/office/drawing/2014/main" val="10002"/>
                  </a:ext>
                </a:extLst>
              </a:tr>
              <a:tr h="573135">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000" u="none" strike="noStrike" kern="1200" cap="none" normalizeH="0" baseline="0" dirty="0">
                          <a:ln>
                            <a:noFill/>
                          </a:ln>
                          <a:effectLst/>
                          <a:latin typeface="Times New Roman" pitchFamily="18" charset="0"/>
                          <a:cs typeface="Times New Roman" pitchFamily="18" charset="0"/>
                        </a:rPr>
                        <a:t>Arable lands</a:t>
                      </a:r>
                      <a:endParaRPr kumimoji="0" lang="ru-RU" sz="2000" u="none" strike="noStrike" kern="1200" cap="none" normalizeH="0" baseline="0" dirty="0">
                        <a:ln>
                          <a:noFill/>
                        </a:ln>
                        <a:effectLst/>
                        <a:latin typeface="Times New Roman" pitchFamily="18" charset="0"/>
                        <a:cs typeface="Times New Roman" pitchFamily="18" charset="0"/>
                      </a:endParaRPr>
                    </a:p>
                  </a:txBody>
                  <a:tcPr marL="68580" marR="68580" marT="0" marB="0"/>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1897,5</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21,9</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extLst>
                  <a:ext uri="{0D108BD9-81ED-4DB2-BD59-A6C34878D82A}">
                    <a16:rowId xmlns:a16="http://schemas.microsoft.com/office/drawing/2014/main" val="10003"/>
                  </a:ext>
                </a:extLst>
              </a:tr>
              <a:tr h="373214">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defRPr/>
                      </a:pPr>
                      <a:r>
                        <a:rPr kumimoji="0" lang="en-US" sz="2000" b="1" u="none" strike="noStrike" kern="1200" cap="none" normalizeH="0" baseline="0" dirty="0">
                          <a:ln>
                            <a:noFill/>
                          </a:ln>
                          <a:solidFill>
                            <a:schemeClr val="bg1"/>
                          </a:solidFill>
                          <a:effectLst/>
                          <a:latin typeface="Times New Roman" pitchFamily="18" charset="0"/>
                          <a:ea typeface="+mn-ea"/>
                          <a:cs typeface="Times New Roman" pitchFamily="18" charset="0"/>
                        </a:rPr>
                        <a:t>Including</a:t>
                      </a:r>
                      <a:endParaRPr kumimoji="0" lang="ru-RU" sz="2000" b="1" u="none" strike="noStrike" kern="1200" cap="none" normalizeH="0" baseline="0" dirty="0">
                        <a:ln>
                          <a:noFill/>
                        </a:ln>
                        <a:solidFill>
                          <a:schemeClr val="bg1"/>
                        </a:solidFill>
                        <a:effectLst/>
                        <a:latin typeface="Times New Roman" pitchFamily="18" charset="0"/>
                        <a:ea typeface="+mn-ea"/>
                        <a:cs typeface="Times New Roman" pitchFamily="18" charset="0"/>
                      </a:endParaRPr>
                    </a:p>
                  </a:txBody>
                  <a:tcPr marL="68580" marR="68580" marT="0" marB="0"/>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extLst>
                  <a:ext uri="{0D108BD9-81ED-4DB2-BD59-A6C34878D82A}">
                    <a16:rowId xmlns:a16="http://schemas.microsoft.com/office/drawing/2014/main" val="10004"/>
                  </a:ext>
                </a:extLst>
              </a:tr>
              <a:tr h="230138">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000" u="none" strike="noStrike" kern="1200" cap="none" normalizeH="0" baseline="0" dirty="0">
                          <a:ln>
                            <a:noFill/>
                          </a:ln>
                          <a:effectLst/>
                          <a:latin typeface="Times New Roman" pitchFamily="18" charset="0"/>
                          <a:cs typeface="Times New Roman" pitchFamily="18" charset="0"/>
                        </a:rPr>
                        <a:t>Irrigated lands</a:t>
                      </a:r>
                      <a:endParaRPr kumimoji="0" lang="ru-RU" sz="20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1434,5</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75,5</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extLst>
                  <a:ext uri="{0D108BD9-81ED-4DB2-BD59-A6C34878D82A}">
                    <a16:rowId xmlns:a16="http://schemas.microsoft.com/office/drawing/2014/main" val="10005"/>
                  </a:ext>
                </a:extLst>
              </a:tr>
              <a:tr h="230138">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000" b="1" u="none" strike="noStrike" kern="1200" cap="none" normalizeH="0" baseline="0" dirty="0">
                          <a:ln>
                            <a:noFill/>
                          </a:ln>
                          <a:solidFill>
                            <a:schemeClr val="bg1"/>
                          </a:solidFill>
                          <a:effectLst/>
                          <a:latin typeface="Times New Roman" pitchFamily="18" charset="0"/>
                          <a:ea typeface="+mn-ea"/>
                          <a:cs typeface="Times New Roman" pitchFamily="18" charset="0"/>
                        </a:rPr>
                        <a:t>Dry lands</a:t>
                      </a:r>
                      <a:endParaRPr kumimoji="0" lang="ru-RU" sz="2000" b="1" u="none" strike="noStrike" kern="1200" cap="none" normalizeH="0" baseline="0" dirty="0">
                        <a:ln>
                          <a:noFill/>
                        </a:ln>
                        <a:solidFill>
                          <a:schemeClr val="bg1"/>
                        </a:solidFill>
                        <a:effectLst/>
                        <a:latin typeface="Times New Roman" pitchFamily="18" charset="0"/>
                        <a:ea typeface="+mn-ea"/>
                        <a:cs typeface="Times New Roman" pitchFamily="18" charset="0"/>
                      </a:endParaRPr>
                    </a:p>
                  </a:txBody>
                  <a:tcPr marL="68580" marR="68580" marT="0" marB="0"/>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solidFill>
                            <a:schemeClr val="tx1"/>
                          </a:solidFill>
                          <a:effectLst/>
                          <a:latin typeface="Times New Roman" pitchFamily="18" charset="0"/>
                          <a:ea typeface="+mn-ea"/>
                          <a:cs typeface="Times New Roman" pitchFamily="18" charset="0"/>
                        </a:rPr>
                        <a:t>463,0</a:t>
                      </a: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solidFill>
                            <a:schemeClr val="tx1"/>
                          </a:solidFill>
                          <a:effectLst/>
                          <a:latin typeface="Times New Roman" pitchFamily="18" charset="0"/>
                          <a:ea typeface="+mn-ea"/>
                          <a:cs typeface="Times New Roman" pitchFamily="18" charset="0"/>
                        </a:rPr>
                        <a:t>24,5</a:t>
                      </a:r>
                    </a:p>
                  </a:txBody>
                  <a:tcPr marL="68580" marR="68580" marT="0" marB="0" anchor="ctr"/>
                </a:tc>
                <a:extLst>
                  <a:ext uri="{0D108BD9-81ED-4DB2-BD59-A6C34878D82A}">
                    <a16:rowId xmlns:a16="http://schemas.microsoft.com/office/drawing/2014/main" val="10006"/>
                  </a:ext>
                </a:extLst>
              </a:tr>
              <a:tr h="890325">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000" u="none" strike="noStrike" kern="1200" cap="none" normalizeH="0" baseline="0" dirty="0">
                          <a:ln>
                            <a:noFill/>
                          </a:ln>
                          <a:effectLst/>
                          <a:latin typeface="Times New Roman" pitchFamily="18" charset="0"/>
                          <a:cs typeface="Times New Roman" pitchFamily="18" charset="0"/>
                        </a:rPr>
                        <a:t>Haymakings and natural pastures</a:t>
                      </a:r>
                      <a:endParaRPr kumimoji="0" lang="ru-RU" sz="20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2595,2</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29,9</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extLst>
                  <a:ext uri="{0D108BD9-81ED-4DB2-BD59-A6C34878D82A}">
                    <a16:rowId xmlns:a16="http://schemas.microsoft.com/office/drawing/2014/main" val="10007"/>
                  </a:ext>
                </a:extLst>
              </a:tr>
              <a:tr h="623997">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000" u="none" strike="noStrike" kern="1200" cap="none" normalizeH="0" baseline="0" dirty="0">
                          <a:ln>
                            <a:noFill/>
                          </a:ln>
                          <a:effectLst/>
                          <a:latin typeface="Times New Roman" pitchFamily="18" charset="0"/>
                          <a:cs typeface="Times New Roman" pitchFamily="18" charset="0"/>
                        </a:rPr>
                        <a:t>Perennials</a:t>
                      </a:r>
                      <a:endParaRPr kumimoji="0" lang="ru-RU" sz="20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237,0</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2,74</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extLst>
                  <a:ext uri="{0D108BD9-81ED-4DB2-BD59-A6C34878D82A}">
                    <a16:rowId xmlns:a16="http://schemas.microsoft.com/office/drawing/2014/main" val="10008"/>
                  </a:ext>
                </a:extLst>
              </a:tr>
              <a:tr h="460275">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en-US" sz="2000" u="none" strike="noStrike" kern="1200" cap="none" normalizeH="0" baseline="0" dirty="0">
                          <a:ln>
                            <a:noFill/>
                          </a:ln>
                          <a:effectLst/>
                          <a:latin typeface="Times New Roman" pitchFamily="18" charset="0"/>
                          <a:cs typeface="Times New Roman" pitchFamily="18" charset="0"/>
                        </a:rPr>
                        <a:t>Forests</a:t>
                      </a:r>
                      <a:r>
                        <a:rPr kumimoji="0" lang="ru-RU" sz="2000" u="none" strike="noStrike" kern="1200" cap="none" normalizeH="0" baseline="0" dirty="0">
                          <a:ln>
                            <a:noFill/>
                          </a:ln>
                          <a:effectLst/>
                          <a:latin typeface="Times New Roman" pitchFamily="18" charset="0"/>
                          <a:cs typeface="Times New Roman" pitchFamily="18" charset="0"/>
                        </a:rPr>
                        <a:t> </a:t>
                      </a:r>
                      <a:endParaRPr kumimoji="0" lang="ru-RU" sz="20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1040,3</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tc>
                  <a:txBody>
                    <a:bodyPr/>
                    <a:lstStyle/>
                    <a:p>
                      <a:pPr marL="354013" marR="0" lvl="0" indent="-354013" algn="ctr" defTabSz="942975" rtl="0" eaLnBrk="1" fontAlgn="base" latinLnBrk="0" hangingPunct="1">
                        <a:lnSpc>
                          <a:spcPct val="100000"/>
                        </a:lnSpc>
                        <a:spcBef>
                          <a:spcPct val="0"/>
                        </a:spcBef>
                        <a:spcAft>
                          <a:spcPct val="0"/>
                        </a:spcAft>
                        <a:buClrTx/>
                        <a:buSzTx/>
                        <a:buFontTx/>
                        <a:buNone/>
                        <a:tabLst/>
                      </a:pPr>
                      <a:r>
                        <a:rPr kumimoji="0" lang="ru-RU" sz="2200" b="1" u="none" strike="noStrike" kern="1200" cap="none" normalizeH="0" baseline="0" dirty="0">
                          <a:ln>
                            <a:noFill/>
                          </a:ln>
                          <a:effectLst/>
                          <a:latin typeface="Times New Roman" pitchFamily="18" charset="0"/>
                          <a:cs typeface="Times New Roman" pitchFamily="18" charset="0"/>
                        </a:rPr>
                        <a:t>12,0</a:t>
                      </a:r>
                      <a:endParaRPr kumimoji="0" lang="ru-RU" sz="2200" b="1" u="none" strike="noStrike" kern="1200" cap="none" normalizeH="0" baseline="0" dirty="0">
                        <a:ln>
                          <a:noFill/>
                        </a:ln>
                        <a:solidFill>
                          <a:srgbClr val="FF0000"/>
                        </a:solidFill>
                        <a:effectLst/>
                        <a:latin typeface="Times New Roman" pitchFamily="18" charset="0"/>
                        <a:ea typeface="+mn-ea"/>
                        <a:cs typeface="Times New Roman" pitchFamily="18" charset="0"/>
                      </a:endParaRPr>
                    </a:p>
                  </a:txBody>
                  <a:tcPr marL="68580" marR="68580" marT="0" marB="0" anchor="ct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3778486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16632"/>
            <a:ext cx="8640960" cy="1368152"/>
          </a:xfrm>
          <a:solidFill>
            <a:schemeClr val="accent2"/>
          </a:solidFill>
        </p:spPr>
        <p:style>
          <a:lnRef idx="3">
            <a:schemeClr val="lt1"/>
          </a:lnRef>
          <a:fillRef idx="1">
            <a:schemeClr val="accent1"/>
          </a:fillRef>
          <a:effectRef idx="1">
            <a:schemeClr val="accent1"/>
          </a:effectRef>
          <a:fontRef idx="minor">
            <a:schemeClr val="lt1"/>
          </a:fontRef>
        </p:style>
        <p:txBody>
          <a:bodyPr>
            <a:noAutofit/>
          </a:bodyPr>
          <a:lstStyle/>
          <a:p>
            <a:r>
              <a:rPr lang="en-US" sz="2400" b="1" dirty="0">
                <a:latin typeface="Times New Roman" pitchFamily="18" charset="0"/>
                <a:cs typeface="Times New Roman" pitchFamily="18" charset="0"/>
              </a:rPr>
              <a:t>Cultivated  area and economic features  of  wheat in Azerbaijan</a:t>
            </a:r>
            <a:endParaRPr lang="ru-RU" sz="2400" b="1" dirty="0">
              <a:solidFill>
                <a:srgbClr val="C00000"/>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865949308"/>
              </p:ext>
            </p:extLst>
          </p:nvPr>
        </p:nvGraphicFramePr>
        <p:xfrm>
          <a:off x="251520" y="1628800"/>
          <a:ext cx="8640959" cy="5014908"/>
        </p:xfrm>
        <a:graphic>
          <a:graphicData uri="http://schemas.openxmlformats.org/drawingml/2006/table">
            <a:tbl>
              <a:tblPr firstRow="1" firstCol="1" bandRow="1">
                <a:tableStyleId>{5C22544A-7EE6-4342-B048-85BDC9FD1C3A}</a:tableStyleId>
              </a:tblPr>
              <a:tblGrid>
                <a:gridCol w="2323525">
                  <a:extLst>
                    <a:ext uri="{9D8B030D-6E8A-4147-A177-3AD203B41FA5}">
                      <a16:colId xmlns:a16="http://schemas.microsoft.com/office/drawing/2014/main" val="20000"/>
                    </a:ext>
                  </a:extLst>
                </a:gridCol>
                <a:gridCol w="1016678">
                  <a:extLst>
                    <a:ext uri="{9D8B030D-6E8A-4147-A177-3AD203B41FA5}">
                      <a16:colId xmlns:a16="http://schemas.microsoft.com/office/drawing/2014/main" val="20001"/>
                    </a:ext>
                  </a:extLst>
                </a:gridCol>
                <a:gridCol w="979373">
                  <a:extLst>
                    <a:ext uri="{9D8B030D-6E8A-4147-A177-3AD203B41FA5}">
                      <a16:colId xmlns:a16="http://schemas.microsoft.com/office/drawing/2014/main" val="20002"/>
                    </a:ext>
                  </a:extLst>
                </a:gridCol>
                <a:gridCol w="1439859">
                  <a:extLst>
                    <a:ext uri="{9D8B030D-6E8A-4147-A177-3AD203B41FA5}">
                      <a16:colId xmlns:a16="http://schemas.microsoft.com/office/drawing/2014/main" val="20003"/>
                    </a:ext>
                  </a:extLst>
                </a:gridCol>
                <a:gridCol w="1440762">
                  <a:extLst>
                    <a:ext uri="{9D8B030D-6E8A-4147-A177-3AD203B41FA5}">
                      <a16:colId xmlns:a16="http://schemas.microsoft.com/office/drawing/2014/main" val="20004"/>
                    </a:ext>
                  </a:extLst>
                </a:gridCol>
                <a:gridCol w="1440762">
                  <a:extLst>
                    <a:ext uri="{9D8B030D-6E8A-4147-A177-3AD203B41FA5}">
                      <a16:colId xmlns:a16="http://schemas.microsoft.com/office/drawing/2014/main" val="20005"/>
                    </a:ext>
                  </a:extLst>
                </a:gridCol>
              </a:tblGrid>
              <a:tr h="984973">
                <a:tc rowSpan="2">
                  <a:txBody>
                    <a:bodyPr/>
                    <a:lstStyle/>
                    <a:p>
                      <a:pPr algn="ctr">
                        <a:lnSpc>
                          <a:spcPct val="115000"/>
                        </a:lnSpc>
                        <a:spcAft>
                          <a:spcPts val="0"/>
                        </a:spcAft>
                      </a:pPr>
                      <a:r>
                        <a:rPr lang="en-US" sz="2400" b="1" dirty="0">
                          <a:effectLst/>
                          <a:latin typeface="Times New Roman" pitchFamily="18" charset="0"/>
                          <a:cs typeface="Times New Roman" pitchFamily="18" charset="0"/>
                        </a:rPr>
                        <a:t>Indicators</a:t>
                      </a:r>
                      <a:endParaRPr lang="ru-RU" sz="2400" b="1" dirty="0">
                        <a:effectLst/>
                        <a:latin typeface="Times New Roman" pitchFamily="18" charset="0"/>
                        <a:ea typeface="Calibri"/>
                        <a:cs typeface="Times New Roman" pitchFamily="18" charset="0"/>
                      </a:endParaRPr>
                    </a:p>
                  </a:txBody>
                  <a:tcPr marL="68580" marR="68580" marT="0" marB="0" anchor="ctr">
                    <a:solidFill>
                      <a:schemeClr val="accent2"/>
                    </a:solidFill>
                  </a:tcPr>
                </a:tc>
                <a:tc gridSpan="5">
                  <a:txBody>
                    <a:bodyPr/>
                    <a:lstStyle/>
                    <a:p>
                      <a:pPr algn="ctr">
                        <a:lnSpc>
                          <a:spcPct val="115000"/>
                        </a:lnSpc>
                        <a:spcAft>
                          <a:spcPts val="0"/>
                        </a:spcAft>
                      </a:pPr>
                      <a:r>
                        <a:rPr lang="en-US" sz="2400" b="1" dirty="0">
                          <a:latin typeface="Times New Roman" pitchFamily="18" charset="0"/>
                          <a:cs typeface="Times New Roman" pitchFamily="18" charset="0"/>
                        </a:rPr>
                        <a:t>Years</a:t>
                      </a:r>
                      <a:endParaRPr lang="ru-RU" sz="2400" b="1" dirty="0">
                        <a:effectLst/>
                        <a:latin typeface="Times New Roman" pitchFamily="18" charset="0"/>
                        <a:ea typeface="Calibri"/>
                        <a:cs typeface="Times New Roman" pitchFamily="18" charset="0"/>
                      </a:endParaRPr>
                    </a:p>
                  </a:txBody>
                  <a:tcPr marL="68580" marR="68580" marT="0" marB="0" anchor="ctr">
                    <a:solidFill>
                      <a:schemeClr val="accent2"/>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575705">
                <a:tc vMerge="1">
                  <a:txBody>
                    <a:bodyPr/>
                    <a:lstStyle/>
                    <a:p>
                      <a:endParaRPr lang="ru-RU"/>
                    </a:p>
                  </a:txBody>
                  <a:tcPr/>
                </a:tc>
                <a:tc>
                  <a:txBody>
                    <a:bodyPr/>
                    <a:lstStyle/>
                    <a:p>
                      <a:pPr algn="ctr">
                        <a:lnSpc>
                          <a:spcPct val="115000"/>
                        </a:lnSpc>
                        <a:spcAft>
                          <a:spcPts val="0"/>
                        </a:spcAft>
                      </a:pPr>
                      <a:r>
                        <a:rPr lang="ru-RU" sz="1800" b="1" dirty="0">
                          <a:effectLst/>
                          <a:latin typeface="Times New Roman" pitchFamily="18" charset="0"/>
                          <a:cs typeface="Times New Roman" pitchFamily="18" charset="0"/>
                        </a:rPr>
                        <a:t>201</a:t>
                      </a:r>
                      <a:r>
                        <a:rPr lang="en-US" sz="1800" b="1" dirty="0">
                          <a:effectLst/>
                          <a:latin typeface="Times New Roman" pitchFamily="18" charset="0"/>
                          <a:cs typeface="Times New Roman" pitchFamily="18" charset="0"/>
                        </a:rPr>
                        <a:t>5</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b="1" dirty="0">
                          <a:effectLst/>
                          <a:latin typeface="Times New Roman" pitchFamily="18" charset="0"/>
                          <a:cs typeface="Times New Roman" pitchFamily="18" charset="0"/>
                        </a:rPr>
                        <a:t>201</a:t>
                      </a:r>
                      <a:r>
                        <a:rPr lang="en-US" sz="1800" b="1" dirty="0">
                          <a:effectLst/>
                          <a:latin typeface="Times New Roman" pitchFamily="18" charset="0"/>
                          <a:cs typeface="Times New Roman" pitchFamily="18" charset="0"/>
                        </a:rPr>
                        <a:t>6</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b="1" dirty="0">
                          <a:effectLst/>
                          <a:latin typeface="Times New Roman" pitchFamily="18" charset="0"/>
                          <a:cs typeface="Times New Roman" pitchFamily="18" charset="0"/>
                        </a:rPr>
                        <a:t>201</a:t>
                      </a:r>
                      <a:r>
                        <a:rPr lang="en-US" sz="1800" b="1" dirty="0">
                          <a:effectLst/>
                          <a:latin typeface="Times New Roman" pitchFamily="18" charset="0"/>
                          <a:cs typeface="Times New Roman" pitchFamily="18" charset="0"/>
                        </a:rPr>
                        <a:t>7</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b="1" dirty="0">
                          <a:effectLst/>
                          <a:latin typeface="Times New Roman" pitchFamily="18" charset="0"/>
                          <a:cs typeface="Times New Roman" pitchFamily="18" charset="0"/>
                        </a:rPr>
                        <a:t>201</a:t>
                      </a:r>
                      <a:r>
                        <a:rPr lang="en-US" sz="1800" b="1" dirty="0">
                          <a:effectLst/>
                          <a:latin typeface="Times New Roman" pitchFamily="18" charset="0"/>
                          <a:cs typeface="Times New Roman" pitchFamily="18" charset="0"/>
                        </a:rPr>
                        <a:t>8</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b="1" dirty="0">
                          <a:effectLst/>
                          <a:latin typeface="Times New Roman" pitchFamily="18" charset="0"/>
                          <a:cs typeface="Times New Roman" pitchFamily="18" charset="0"/>
                        </a:rPr>
                        <a:t>201</a:t>
                      </a:r>
                      <a:r>
                        <a:rPr lang="en-US" sz="1800" b="1" dirty="0">
                          <a:effectLst/>
                          <a:latin typeface="Times New Roman" pitchFamily="18" charset="0"/>
                          <a:cs typeface="Times New Roman" pitchFamily="18" charset="0"/>
                        </a:rPr>
                        <a:t>9</a:t>
                      </a:r>
                      <a:endParaRPr lang="ru-RU" sz="1800" b="1" dirty="0">
                        <a:effectLst/>
                        <a:latin typeface="Times New Roman" pitchFamily="18" charset="0"/>
                        <a:ea typeface="Calibri"/>
                        <a:cs typeface="Times New Roman" pitchFamily="18" charset="0"/>
                      </a:endParaRPr>
                    </a:p>
                  </a:txBody>
                  <a:tcPr marL="68580" marR="68580" marT="0" marB="0" anchor="ctr"/>
                </a:tc>
                <a:extLst>
                  <a:ext uri="{0D108BD9-81ED-4DB2-BD59-A6C34878D82A}">
                    <a16:rowId xmlns:a16="http://schemas.microsoft.com/office/drawing/2014/main" val="10001"/>
                  </a:ext>
                </a:extLst>
              </a:tr>
              <a:tr h="1151410">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US" sz="1800" b="1" u="none" strike="noStrike" kern="1200" cap="none" normalizeH="0" baseline="0" dirty="0">
                          <a:ln>
                            <a:noFill/>
                          </a:ln>
                          <a:effectLst/>
                          <a:latin typeface="Times New Roman" pitchFamily="18" charset="0"/>
                          <a:cs typeface="Times New Roman" pitchFamily="18" charset="0"/>
                        </a:rPr>
                        <a:t> Cultivated  area, th.ha</a:t>
                      </a:r>
                      <a:endParaRPr kumimoji="0" lang="ru-RU" sz="1800" b="1" u="none" strike="noStrike" kern="1200" cap="none" normalizeH="0" baseline="0" dirty="0">
                        <a:ln>
                          <a:noFill/>
                        </a:ln>
                        <a:effectLst/>
                        <a:latin typeface="Times New Roman" pitchFamily="18" charset="0"/>
                        <a:cs typeface="Times New Roman" pitchFamily="18" charset="0"/>
                      </a:endParaRPr>
                    </a:p>
                  </a:txBody>
                  <a:tcPr marL="68580" marR="68580" marT="0" marB="0" anchor="ctr">
                    <a:solidFill>
                      <a:schemeClr val="accent2"/>
                    </a:solidFill>
                  </a:tcPr>
                </a:tc>
                <a:tc>
                  <a:txBody>
                    <a:bodyPr/>
                    <a:lstStyle/>
                    <a:p>
                      <a:pPr algn="ctr">
                        <a:lnSpc>
                          <a:spcPct val="115000"/>
                        </a:lnSpc>
                        <a:spcAft>
                          <a:spcPts val="0"/>
                        </a:spcAft>
                      </a:pPr>
                      <a:r>
                        <a:rPr lang="ru-RU" sz="1800" b="1" dirty="0">
                          <a:effectLst/>
                          <a:latin typeface="Times New Roman" pitchFamily="18" charset="0"/>
                          <a:cs typeface="Times New Roman" pitchFamily="18" charset="0"/>
                        </a:rPr>
                        <a:t>53</a:t>
                      </a:r>
                      <a:r>
                        <a:rPr lang="en-US" sz="1800" b="1" dirty="0">
                          <a:effectLst/>
                          <a:latin typeface="Times New Roman" pitchFamily="18" charset="0"/>
                          <a:cs typeface="Times New Roman" pitchFamily="18" charset="0"/>
                        </a:rPr>
                        <a:t>9</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7</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en-US" sz="1800" b="1" dirty="0">
                          <a:effectLst/>
                          <a:latin typeface="Times New Roman" pitchFamily="18" charset="0"/>
                          <a:cs typeface="Times New Roman" pitchFamily="18" charset="0"/>
                        </a:rPr>
                        <a:t>590</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6</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en-US" sz="1800" b="1" dirty="0">
                          <a:effectLst/>
                          <a:latin typeface="Times New Roman" pitchFamily="18" charset="0"/>
                          <a:cs typeface="Times New Roman" pitchFamily="18" charset="0"/>
                        </a:rPr>
                        <a:t>5</a:t>
                      </a:r>
                      <a:r>
                        <a:rPr lang="ru-RU" sz="1800" b="1" dirty="0">
                          <a:effectLst/>
                          <a:latin typeface="Times New Roman" pitchFamily="18" charset="0"/>
                          <a:cs typeface="Times New Roman" pitchFamily="18" charset="0"/>
                        </a:rPr>
                        <a:t>9</a:t>
                      </a:r>
                      <a:r>
                        <a:rPr lang="en-US" sz="1800" b="1" dirty="0">
                          <a:effectLst/>
                          <a:latin typeface="Times New Roman" pitchFamily="18" charset="0"/>
                          <a:cs typeface="Times New Roman" pitchFamily="18" charset="0"/>
                        </a:rPr>
                        <a:t>6</a:t>
                      </a:r>
                      <a:r>
                        <a:rPr lang="ru-RU" sz="1800" b="1" dirty="0">
                          <a:effectLst/>
                          <a:latin typeface="Times New Roman" pitchFamily="18" charset="0"/>
                          <a:cs typeface="Times New Roman" pitchFamily="18" charset="0"/>
                        </a:rPr>
                        <a:t>,1</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b="1" dirty="0">
                          <a:effectLst/>
                          <a:latin typeface="Times New Roman" pitchFamily="18" charset="0"/>
                          <a:cs typeface="Times New Roman" pitchFamily="18" charset="0"/>
                        </a:rPr>
                        <a:t>6</a:t>
                      </a:r>
                      <a:r>
                        <a:rPr lang="en-US" sz="1800" b="1" dirty="0">
                          <a:effectLst/>
                          <a:latin typeface="Times New Roman" pitchFamily="18" charset="0"/>
                          <a:cs typeface="Times New Roman" pitchFamily="18" charset="0"/>
                        </a:rPr>
                        <a:t>7</a:t>
                      </a:r>
                      <a:r>
                        <a:rPr lang="ru-RU" sz="1800" b="1" dirty="0">
                          <a:effectLst/>
                          <a:latin typeface="Times New Roman" pitchFamily="18" charset="0"/>
                          <a:cs typeface="Times New Roman" pitchFamily="18" charset="0"/>
                        </a:rPr>
                        <a:t>9,</a:t>
                      </a:r>
                      <a:r>
                        <a:rPr lang="en-US" sz="1800" b="1" dirty="0">
                          <a:effectLst/>
                          <a:latin typeface="Times New Roman" pitchFamily="18" charset="0"/>
                          <a:cs typeface="Times New Roman" pitchFamily="18" charset="0"/>
                        </a:rPr>
                        <a:t>1</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en-US" sz="1800" b="1" dirty="0">
                          <a:effectLst/>
                          <a:latin typeface="Times New Roman" pitchFamily="18" charset="0"/>
                          <a:cs typeface="Times New Roman" pitchFamily="18" charset="0"/>
                        </a:rPr>
                        <a:t>670</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0</a:t>
                      </a:r>
                      <a:endParaRPr lang="ru-RU" sz="1800" b="1" dirty="0">
                        <a:effectLst/>
                        <a:latin typeface="Times New Roman" pitchFamily="18" charset="0"/>
                        <a:ea typeface="Calibri"/>
                        <a:cs typeface="Times New Roman" pitchFamily="18" charset="0"/>
                      </a:endParaRPr>
                    </a:p>
                  </a:txBody>
                  <a:tcPr marL="68580" marR="68580" marT="0" marB="0" anchor="ctr"/>
                </a:tc>
                <a:extLst>
                  <a:ext uri="{0D108BD9-81ED-4DB2-BD59-A6C34878D82A}">
                    <a16:rowId xmlns:a16="http://schemas.microsoft.com/office/drawing/2014/main" val="10002"/>
                  </a:ext>
                </a:extLst>
              </a:tr>
              <a:tr h="1151410">
                <a:tc>
                  <a:txBody>
                    <a:bodyPr/>
                    <a:lstStyle/>
                    <a:p>
                      <a:pPr>
                        <a:lnSpc>
                          <a:spcPct val="115000"/>
                        </a:lnSpc>
                        <a:spcAft>
                          <a:spcPts val="0"/>
                        </a:spcAft>
                      </a:pPr>
                      <a:r>
                        <a:rPr lang="en-US" sz="1800" b="1" dirty="0">
                          <a:effectLst/>
                          <a:latin typeface="Times New Roman" pitchFamily="18" charset="0"/>
                          <a:cs typeface="Times New Roman" pitchFamily="18" charset="0"/>
                        </a:rPr>
                        <a:t>Gross</a:t>
                      </a:r>
                      <a:r>
                        <a:rPr lang="en-US" sz="1800" b="1" baseline="0" dirty="0">
                          <a:effectLst/>
                          <a:latin typeface="Times New Roman" pitchFamily="18" charset="0"/>
                          <a:cs typeface="Times New Roman" pitchFamily="18" charset="0"/>
                        </a:rPr>
                        <a:t> harvest</a:t>
                      </a:r>
                      <a:r>
                        <a:rPr lang="ru-RU" sz="1800" b="1" dirty="0">
                          <a:effectLst/>
                          <a:latin typeface="Times New Roman" pitchFamily="18" charset="0"/>
                          <a:cs typeface="Times New Roman" pitchFamily="18" charset="0"/>
                        </a:rPr>
                        <a:t>,</a:t>
                      </a:r>
                      <a:r>
                        <a:rPr kumimoji="0" lang="en-US" sz="1800" b="1" u="none" strike="noStrike" kern="1200" cap="none" normalizeH="0" baseline="0" dirty="0">
                          <a:ln>
                            <a:noFill/>
                          </a:ln>
                          <a:effectLst/>
                          <a:latin typeface="Times New Roman" pitchFamily="18" charset="0"/>
                          <a:cs typeface="Times New Roman" pitchFamily="18" charset="0"/>
                        </a:rPr>
                        <a:t> th.t</a:t>
                      </a:r>
                      <a:endParaRPr lang="ru-RU" sz="1800" b="1" dirty="0">
                        <a:effectLst/>
                        <a:latin typeface="Times New Roman" pitchFamily="18" charset="0"/>
                        <a:cs typeface="Times New Roman" pitchFamily="18" charset="0"/>
                      </a:endParaRPr>
                    </a:p>
                    <a:p>
                      <a:pPr>
                        <a:lnSpc>
                          <a:spcPct val="115000"/>
                        </a:lnSpc>
                        <a:spcAft>
                          <a:spcPts val="0"/>
                        </a:spcAft>
                      </a:pPr>
                      <a:r>
                        <a:rPr lang="ru-RU" sz="1800" b="1" dirty="0">
                          <a:effectLst/>
                          <a:latin typeface="Times New Roman" pitchFamily="18" charset="0"/>
                          <a:cs typeface="Times New Roman" pitchFamily="18" charset="0"/>
                        </a:rPr>
                        <a:t> </a:t>
                      </a:r>
                      <a:endParaRPr lang="ru-RU" sz="1800" b="1" dirty="0">
                        <a:effectLst/>
                        <a:latin typeface="Times New Roman" pitchFamily="18" charset="0"/>
                        <a:ea typeface="Calibri"/>
                        <a:cs typeface="Times New Roman" pitchFamily="18" charset="0"/>
                      </a:endParaRPr>
                    </a:p>
                  </a:txBody>
                  <a:tcPr marL="68580" marR="68580" marT="0" marB="0" anchor="ctr">
                    <a:solidFill>
                      <a:schemeClr val="accent2"/>
                    </a:solidFill>
                  </a:tcPr>
                </a:tc>
                <a:tc>
                  <a:txBody>
                    <a:bodyPr/>
                    <a:lstStyle/>
                    <a:p>
                      <a:pPr algn="ctr">
                        <a:lnSpc>
                          <a:spcPct val="115000"/>
                        </a:lnSpc>
                        <a:spcAft>
                          <a:spcPts val="0"/>
                        </a:spcAft>
                      </a:pPr>
                      <a:r>
                        <a:rPr lang="ru-RU" sz="1800" b="1" dirty="0">
                          <a:effectLst/>
                          <a:latin typeface="Times New Roman" pitchFamily="18" charset="0"/>
                          <a:cs typeface="Times New Roman" pitchFamily="18" charset="0"/>
                        </a:rPr>
                        <a:t>1</a:t>
                      </a:r>
                      <a:r>
                        <a:rPr lang="en-US" sz="1800" b="1" dirty="0">
                          <a:effectLst/>
                          <a:latin typeface="Times New Roman" pitchFamily="18" charset="0"/>
                          <a:cs typeface="Times New Roman" pitchFamily="18" charset="0"/>
                        </a:rPr>
                        <a:t>687</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3</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b="1" dirty="0">
                          <a:effectLst/>
                          <a:latin typeface="Times New Roman" pitchFamily="18" charset="0"/>
                          <a:cs typeface="Times New Roman" pitchFamily="18" charset="0"/>
                        </a:rPr>
                        <a:t>184</a:t>
                      </a:r>
                      <a:r>
                        <a:rPr lang="en-US" sz="1800" b="1" dirty="0">
                          <a:effectLst/>
                          <a:latin typeface="Times New Roman" pitchFamily="18" charset="0"/>
                          <a:cs typeface="Times New Roman" pitchFamily="18" charset="0"/>
                        </a:rPr>
                        <a:t>7</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2</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b="1" dirty="0">
                          <a:effectLst/>
                          <a:latin typeface="Times New Roman" pitchFamily="18" charset="0"/>
                          <a:cs typeface="Times New Roman" pitchFamily="18" charset="0"/>
                        </a:rPr>
                        <a:t>18</a:t>
                      </a:r>
                      <a:r>
                        <a:rPr lang="en-US" sz="1800" b="1" dirty="0">
                          <a:effectLst/>
                          <a:latin typeface="Times New Roman" pitchFamily="18" charset="0"/>
                          <a:cs typeface="Times New Roman" pitchFamily="18" charset="0"/>
                        </a:rPr>
                        <a:t>14</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3</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en-US" sz="1800" b="1" dirty="0">
                          <a:effectLst/>
                          <a:latin typeface="Times New Roman" pitchFamily="18" charset="0"/>
                          <a:cs typeface="Times New Roman" pitchFamily="18" charset="0"/>
                        </a:rPr>
                        <a:t>2032</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1</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en-US" sz="1800" b="1" dirty="0">
                          <a:effectLst/>
                          <a:latin typeface="Times New Roman" pitchFamily="18" charset="0"/>
                          <a:cs typeface="Times New Roman" pitchFamily="18" charset="0"/>
                        </a:rPr>
                        <a:t>2</a:t>
                      </a:r>
                      <a:r>
                        <a:rPr lang="ru-RU" sz="1800" b="1" dirty="0">
                          <a:effectLst/>
                          <a:latin typeface="Times New Roman" pitchFamily="18" charset="0"/>
                          <a:cs typeface="Times New Roman" pitchFamily="18" charset="0"/>
                        </a:rPr>
                        <a:t>1</a:t>
                      </a:r>
                      <a:r>
                        <a:rPr lang="en-US" sz="1800" b="1" dirty="0">
                          <a:effectLst/>
                          <a:latin typeface="Times New Roman" pitchFamily="18" charset="0"/>
                          <a:cs typeface="Times New Roman" pitchFamily="18" charset="0"/>
                        </a:rPr>
                        <a:t>49</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7</a:t>
                      </a:r>
                      <a:endParaRPr lang="ru-RU" sz="1800" b="1" dirty="0">
                        <a:effectLst/>
                        <a:latin typeface="Times New Roman" pitchFamily="18" charset="0"/>
                        <a:ea typeface="Calibri"/>
                        <a:cs typeface="Times New Roman" pitchFamily="18" charset="0"/>
                      </a:endParaRPr>
                    </a:p>
                  </a:txBody>
                  <a:tcPr marL="68580" marR="68580" marT="0" marB="0" anchor="ctr"/>
                </a:tc>
                <a:extLst>
                  <a:ext uri="{0D108BD9-81ED-4DB2-BD59-A6C34878D82A}">
                    <a16:rowId xmlns:a16="http://schemas.microsoft.com/office/drawing/2014/main" val="10003"/>
                  </a:ext>
                </a:extLst>
              </a:tr>
              <a:tr h="1151410">
                <a:tc>
                  <a:txBody>
                    <a:bodyPr/>
                    <a:lstStyle/>
                    <a:p>
                      <a:pPr>
                        <a:lnSpc>
                          <a:spcPct val="115000"/>
                        </a:lnSpc>
                        <a:spcAft>
                          <a:spcPts val="0"/>
                        </a:spcAft>
                      </a:pPr>
                      <a:r>
                        <a:rPr lang="en-US" sz="1800" b="1" dirty="0">
                          <a:effectLst/>
                          <a:latin typeface="Times New Roman" pitchFamily="18" charset="0"/>
                          <a:cs typeface="Times New Roman" pitchFamily="18" charset="0"/>
                        </a:rPr>
                        <a:t>Average yield, t</a:t>
                      </a:r>
                      <a:r>
                        <a:rPr kumimoji="0" lang="en-US" sz="1800" b="1" u="none" strike="noStrike" kern="1200" cap="none" normalizeH="0" baseline="0" dirty="0">
                          <a:ln>
                            <a:noFill/>
                          </a:ln>
                          <a:effectLst/>
                          <a:latin typeface="Times New Roman" pitchFamily="18" charset="0"/>
                          <a:cs typeface="Times New Roman" pitchFamily="18" charset="0"/>
                        </a:rPr>
                        <a:t>.ha</a:t>
                      </a:r>
                      <a:endParaRPr lang="ru-RU" sz="1800" b="1" dirty="0">
                        <a:effectLst/>
                        <a:latin typeface="Times New Roman" pitchFamily="18" charset="0"/>
                        <a:ea typeface="Calibri"/>
                        <a:cs typeface="Times New Roman" pitchFamily="18" charset="0"/>
                      </a:endParaRPr>
                    </a:p>
                  </a:txBody>
                  <a:tcPr marL="68580" marR="68580" marT="0" marB="0" anchor="ctr">
                    <a:solidFill>
                      <a:schemeClr val="accent2"/>
                    </a:solidFill>
                  </a:tcPr>
                </a:tc>
                <a:tc>
                  <a:txBody>
                    <a:bodyPr/>
                    <a:lstStyle/>
                    <a:p>
                      <a:pPr algn="ctr">
                        <a:lnSpc>
                          <a:spcPct val="115000"/>
                        </a:lnSpc>
                        <a:spcAft>
                          <a:spcPts val="0"/>
                        </a:spcAft>
                      </a:pPr>
                      <a:r>
                        <a:rPr lang="en-US" sz="1800" b="1" dirty="0">
                          <a:effectLst/>
                          <a:latin typeface="Times New Roman" pitchFamily="18" charset="0"/>
                          <a:cs typeface="Times New Roman" pitchFamily="18" charset="0"/>
                        </a:rPr>
                        <a:t>3</a:t>
                      </a:r>
                      <a:r>
                        <a:rPr lang="ru-RU" sz="1800" b="1" dirty="0">
                          <a:effectLst/>
                          <a:latin typeface="Times New Roman" pitchFamily="18" charset="0"/>
                          <a:cs typeface="Times New Roman" pitchFamily="18" charset="0"/>
                        </a:rPr>
                        <a:t>,1</a:t>
                      </a:r>
                      <a:r>
                        <a:rPr lang="en-US" sz="1800" b="1" dirty="0">
                          <a:effectLst/>
                          <a:latin typeface="Times New Roman" pitchFamily="18" charset="0"/>
                          <a:cs typeface="Times New Roman" pitchFamily="18" charset="0"/>
                        </a:rPr>
                        <a:t>3</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en-US" sz="1800" b="1" dirty="0">
                          <a:effectLst/>
                          <a:latin typeface="Times New Roman" pitchFamily="18" charset="0"/>
                          <a:cs typeface="Times New Roman" pitchFamily="18" charset="0"/>
                        </a:rPr>
                        <a:t>3</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13</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en-US" sz="1800" b="1" dirty="0">
                          <a:effectLst/>
                          <a:latin typeface="Times New Roman" pitchFamily="18" charset="0"/>
                          <a:cs typeface="Times New Roman" pitchFamily="18" charset="0"/>
                        </a:rPr>
                        <a:t>3</a:t>
                      </a:r>
                      <a:r>
                        <a:rPr lang="ru-RU" sz="1800" b="1" dirty="0">
                          <a:effectLst/>
                          <a:latin typeface="Times New Roman" pitchFamily="18" charset="0"/>
                          <a:cs typeface="Times New Roman" pitchFamily="18" charset="0"/>
                        </a:rPr>
                        <a:t>,</a:t>
                      </a:r>
                      <a:r>
                        <a:rPr lang="en-US" sz="1800" b="1" dirty="0">
                          <a:effectLst/>
                          <a:latin typeface="Times New Roman" pitchFamily="18" charset="0"/>
                          <a:cs typeface="Times New Roman" pitchFamily="18" charset="0"/>
                        </a:rPr>
                        <a:t>0</a:t>
                      </a:r>
                      <a:r>
                        <a:rPr lang="ru-RU" sz="1800" b="1" dirty="0">
                          <a:effectLst/>
                          <a:latin typeface="Times New Roman" pitchFamily="18" charset="0"/>
                          <a:cs typeface="Times New Roman" pitchFamily="18" charset="0"/>
                        </a:rPr>
                        <a:t>5</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en-US" sz="1800" b="1" dirty="0">
                          <a:effectLst/>
                          <a:latin typeface="Times New Roman" pitchFamily="18" charset="0"/>
                          <a:cs typeface="Times New Roman" pitchFamily="18" charset="0"/>
                        </a:rPr>
                        <a:t>3</a:t>
                      </a:r>
                      <a:r>
                        <a:rPr lang="ru-RU" sz="1800" b="1" dirty="0">
                          <a:effectLst/>
                          <a:latin typeface="Times New Roman" pitchFamily="18" charset="0"/>
                          <a:cs typeface="Times New Roman" pitchFamily="18" charset="0"/>
                        </a:rPr>
                        <a:t>,0</a:t>
                      </a:r>
                      <a:r>
                        <a:rPr lang="en-US" sz="1800" b="1" dirty="0">
                          <a:effectLst/>
                          <a:latin typeface="Times New Roman" pitchFamily="18" charset="0"/>
                          <a:cs typeface="Times New Roman" pitchFamily="18" charset="0"/>
                        </a:rPr>
                        <a:t>1</a:t>
                      </a:r>
                      <a:endParaRPr lang="ru-RU" sz="1800" b="1" dirty="0">
                        <a:effectLst/>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ru-RU" sz="1800" b="1" dirty="0">
                          <a:effectLst/>
                          <a:latin typeface="Times New Roman" pitchFamily="18" charset="0"/>
                          <a:cs typeface="Times New Roman" pitchFamily="18" charset="0"/>
                        </a:rPr>
                        <a:t>3,</a:t>
                      </a:r>
                      <a:r>
                        <a:rPr lang="en-US" sz="1800" b="1" dirty="0">
                          <a:effectLst/>
                          <a:latin typeface="Times New Roman" pitchFamily="18" charset="0"/>
                          <a:cs typeface="Times New Roman" pitchFamily="18" charset="0"/>
                        </a:rPr>
                        <a:t>24</a:t>
                      </a:r>
                      <a:endParaRPr lang="ru-RU" sz="1800" b="1" dirty="0">
                        <a:effectLst/>
                        <a:latin typeface="Times New Roman" pitchFamily="18" charset="0"/>
                        <a:ea typeface="Calibri"/>
                        <a:cs typeface="Times New Roman" pitchFamily="18" charset="0"/>
                      </a:endParaRPr>
                    </a:p>
                  </a:txBody>
                  <a:tcPr marL="68580" marR="68580" marT="0" marB="0"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54550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6146" name="Rectangle 3"/>
          <p:cNvSpPr>
            <a:spLocks noChangeArrowheads="1"/>
          </p:cNvSpPr>
          <p:nvPr/>
        </p:nvSpPr>
        <p:spPr bwMode="auto">
          <a:xfrm>
            <a:off x="714348" y="3996656"/>
            <a:ext cx="7643866" cy="2628747"/>
          </a:xfrm>
          <a:prstGeom prst="rect">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lIns="88724" tIns="44362" rIns="88724" bIns="44362" anchor="ctr">
            <a:spAutoFit/>
          </a:bodyPr>
          <a:lstStyle/>
          <a:p>
            <a:pPr marL="355600" indent="-355600">
              <a:lnSpc>
                <a:spcPct val="150000"/>
              </a:lnSpc>
              <a:defRPr/>
            </a:pPr>
            <a:r>
              <a:rPr lang="az-Latn-AZ" sz="2000" b="1" dirty="0">
                <a:solidFill>
                  <a:srgbClr val="FF0000"/>
                </a:solidFill>
              </a:rPr>
              <a:t>    </a:t>
            </a:r>
            <a:r>
              <a:rPr lang="az-Latn-AZ" sz="2000" b="1" dirty="0">
                <a:solidFill>
                  <a:srgbClr val="7030A0"/>
                </a:solidFill>
              </a:rPr>
              <a:t> </a:t>
            </a:r>
            <a:r>
              <a:rPr lang="az-Latn-AZ" b="1" dirty="0">
                <a:solidFill>
                  <a:srgbClr val="7030A0"/>
                </a:solidFill>
                <a:latin typeface="Times New Roman" pitchFamily="18" charset="0"/>
                <a:cs typeface="Times New Roman" pitchFamily="18" charset="0"/>
              </a:rPr>
              <a:t>I.</a:t>
            </a:r>
            <a:r>
              <a:rPr lang="en-US" b="1" dirty="0">
                <a:solidFill>
                  <a:srgbClr val="7030A0"/>
                </a:solidFill>
                <a:latin typeface="Times New Roman" pitchFamily="18" charset="0"/>
                <a:cs typeface="Times New Roman" pitchFamily="18" charset="0"/>
              </a:rPr>
              <a:t> Study of cereal crops genefond</a:t>
            </a:r>
            <a:endParaRPr lang="az-Latn-AZ" b="1" dirty="0">
              <a:solidFill>
                <a:srgbClr val="7030A0"/>
              </a:solidFill>
              <a:latin typeface="Times New Roman" pitchFamily="18" charset="0"/>
              <a:cs typeface="Times New Roman" pitchFamily="18" charset="0"/>
            </a:endParaRPr>
          </a:p>
          <a:p>
            <a:pPr marL="355600" indent="-355600">
              <a:lnSpc>
                <a:spcPct val="150000"/>
              </a:lnSpc>
              <a:defRPr/>
            </a:pPr>
            <a:r>
              <a:rPr lang="az-Latn-AZ" b="1" dirty="0">
                <a:solidFill>
                  <a:srgbClr val="7030A0"/>
                </a:solidFill>
                <a:latin typeface="Times New Roman" pitchFamily="18" charset="0"/>
                <a:cs typeface="Times New Roman" pitchFamily="18" charset="0"/>
              </a:rPr>
              <a:t>    </a:t>
            </a:r>
            <a:r>
              <a:rPr lang="ru-RU" b="1" dirty="0">
                <a:solidFill>
                  <a:srgbClr val="7030A0"/>
                </a:solidFill>
                <a:latin typeface="Times New Roman" pitchFamily="18" charset="0"/>
                <a:cs typeface="Times New Roman" pitchFamily="18" charset="0"/>
              </a:rPr>
              <a:t> </a:t>
            </a:r>
            <a:r>
              <a:rPr lang="az-Latn-AZ" b="1" dirty="0">
                <a:solidFill>
                  <a:srgbClr val="7030A0"/>
                </a:solidFill>
                <a:latin typeface="Times New Roman" pitchFamily="18" charset="0"/>
                <a:cs typeface="Times New Roman" pitchFamily="18" charset="0"/>
              </a:rPr>
              <a:t>II. </a:t>
            </a:r>
            <a:r>
              <a:rPr lang="en-US" b="1" dirty="0">
                <a:solidFill>
                  <a:srgbClr val="7030A0"/>
                </a:solidFill>
                <a:latin typeface="Times New Roman" pitchFamily="18" charset="0"/>
                <a:cs typeface="Times New Roman" pitchFamily="18" charset="0"/>
              </a:rPr>
              <a:t>I</a:t>
            </a:r>
            <a:r>
              <a:rPr lang="az-Latn-AZ" b="1" dirty="0">
                <a:solidFill>
                  <a:srgbClr val="7030A0"/>
                </a:solidFill>
                <a:latin typeface="Times New Roman" pitchFamily="18" charset="0"/>
                <a:cs typeface="Times New Roman" pitchFamily="18" charset="0"/>
              </a:rPr>
              <a:t>ncrease </a:t>
            </a:r>
            <a:r>
              <a:rPr lang="en-US" b="1" dirty="0">
                <a:solidFill>
                  <a:srgbClr val="7030A0"/>
                </a:solidFill>
                <a:latin typeface="Times New Roman" pitchFamily="18" charset="0"/>
                <a:cs typeface="Times New Roman" pitchFamily="18" charset="0"/>
              </a:rPr>
              <a:t>of resistance to abiotic stresses mainly to drought and salinity</a:t>
            </a:r>
            <a:endParaRPr lang="ru-RU" b="1" dirty="0">
              <a:solidFill>
                <a:srgbClr val="7030A0"/>
              </a:solidFill>
              <a:latin typeface="Times New Roman" pitchFamily="18" charset="0"/>
              <a:cs typeface="Times New Roman" pitchFamily="18" charset="0"/>
            </a:endParaRPr>
          </a:p>
          <a:p>
            <a:pPr marL="355600" indent="-355600">
              <a:lnSpc>
                <a:spcPct val="150000"/>
              </a:lnSpc>
              <a:defRPr/>
            </a:pPr>
            <a:r>
              <a:rPr lang="ru-RU" b="1" dirty="0">
                <a:solidFill>
                  <a:srgbClr val="7030A0"/>
                </a:solidFill>
                <a:latin typeface="Times New Roman" pitchFamily="18" charset="0"/>
                <a:cs typeface="Times New Roman" pitchFamily="18" charset="0"/>
              </a:rPr>
              <a:t>     </a:t>
            </a:r>
            <a:r>
              <a:rPr lang="az-Latn-AZ" b="1" dirty="0">
                <a:solidFill>
                  <a:srgbClr val="7030A0"/>
                </a:solidFill>
                <a:latin typeface="Times New Roman" pitchFamily="18" charset="0"/>
                <a:cs typeface="Times New Roman" pitchFamily="18" charset="0"/>
              </a:rPr>
              <a:t>III. </a:t>
            </a:r>
            <a:r>
              <a:rPr lang="en-US" b="1" dirty="0">
                <a:solidFill>
                  <a:srgbClr val="7030A0"/>
                </a:solidFill>
                <a:latin typeface="Times New Roman" pitchFamily="18" charset="0"/>
                <a:cs typeface="Times New Roman" pitchFamily="18" charset="0"/>
              </a:rPr>
              <a:t>I</a:t>
            </a:r>
            <a:r>
              <a:rPr lang="az-Latn-AZ" b="1" dirty="0">
                <a:solidFill>
                  <a:srgbClr val="7030A0"/>
                </a:solidFill>
                <a:latin typeface="Times New Roman" pitchFamily="18" charset="0"/>
                <a:cs typeface="Times New Roman" pitchFamily="18" charset="0"/>
              </a:rPr>
              <a:t>ncrease </a:t>
            </a:r>
            <a:r>
              <a:rPr lang="en-US" b="1" dirty="0">
                <a:solidFill>
                  <a:srgbClr val="7030A0"/>
                </a:solidFill>
                <a:latin typeface="Times New Roman" pitchFamily="18" charset="0"/>
                <a:cs typeface="Times New Roman" pitchFamily="18" charset="0"/>
              </a:rPr>
              <a:t>of resistance to biotic stresses mainly to rust diseases</a:t>
            </a:r>
            <a:endParaRPr lang="ru-RU" b="1" dirty="0">
              <a:solidFill>
                <a:srgbClr val="7030A0"/>
              </a:solidFill>
              <a:latin typeface="Times New Roman" pitchFamily="18" charset="0"/>
              <a:cs typeface="Times New Roman" pitchFamily="18" charset="0"/>
            </a:endParaRPr>
          </a:p>
          <a:p>
            <a:pPr marL="355600" indent="-355600">
              <a:lnSpc>
                <a:spcPct val="150000"/>
              </a:lnSpc>
              <a:defRPr/>
            </a:pPr>
            <a:r>
              <a:rPr lang="ru-RU" b="1" dirty="0">
                <a:solidFill>
                  <a:srgbClr val="7030A0"/>
                </a:solidFill>
                <a:latin typeface="Times New Roman" pitchFamily="18" charset="0"/>
                <a:cs typeface="Times New Roman" pitchFamily="18" charset="0"/>
              </a:rPr>
              <a:t>     </a:t>
            </a:r>
            <a:r>
              <a:rPr lang="az-Latn-AZ" b="1" dirty="0">
                <a:solidFill>
                  <a:srgbClr val="7030A0"/>
                </a:solidFill>
                <a:latin typeface="Times New Roman" pitchFamily="18" charset="0"/>
                <a:cs typeface="Times New Roman" pitchFamily="18" charset="0"/>
              </a:rPr>
              <a:t>IV. </a:t>
            </a:r>
            <a:r>
              <a:rPr lang="en-US" b="1" dirty="0">
                <a:solidFill>
                  <a:srgbClr val="7030A0"/>
                </a:solidFill>
                <a:latin typeface="Times New Roman" pitchFamily="18" charset="0"/>
                <a:cs typeface="Times New Roman" pitchFamily="18" charset="0"/>
              </a:rPr>
              <a:t>Increase of grain quality </a:t>
            </a:r>
            <a:endParaRPr lang="ru-RU" b="1" dirty="0">
              <a:solidFill>
                <a:srgbClr val="7030A0"/>
              </a:solidFill>
              <a:latin typeface="Times New Roman" pitchFamily="18" charset="0"/>
              <a:cs typeface="Times New Roman" pitchFamily="18" charset="0"/>
            </a:endParaRPr>
          </a:p>
          <a:p>
            <a:pPr marL="355600" indent="-355600">
              <a:lnSpc>
                <a:spcPct val="150000"/>
              </a:lnSpc>
              <a:defRPr/>
            </a:pPr>
            <a:r>
              <a:rPr lang="az-Latn-AZ" b="1" dirty="0">
                <a:solidFill>
                  <a:srgbClr val="7030A0"/>
                </a:solidFill>
                <a:latin typeface="Times New Roman" pitchFamily="18" charset="0"/>
                <a:cs typeface="Times New Roman" pitchFamily="18" charset="0"/>
              </a:rPr>
              <a:t>  </a:t>
            </a:r>
            <a:r>
              <a:rPr lang="ru-RU" b="1" dirty="0">
                <a:solidFill>
                  <a:srgbClr val="7030A0"/>
                </a:solidFill>
                <a:latin typeface="Times New Roman" pitchFamily="18" charset="0"/>
                <a:cs typeface="Times New Roman" pitchFamily="18" charset="0"/>
              </a:rPr>
              <a:t> </a:t>
            </a:r>
            <a:r>
              <a:rPr lang="az-Latn-AZ" b="1" dirty="0">
                <a:solidFill>
                  <a:srgbClr val="7030A0"/>
                </a:solidFill>
                <a:latin typeface="Times New Roman" pitchFamily="18" charset="0"/>
                <a:cs typeface="Times New Roman" pitchFamily="18" charset="0"/>
              </a:rPr>
              <a:t> </a:t>
            </a:r>
            <a:r>
              <a:rPr lang="ru-RU" b="1" dirty="0">
                <a:solidFill>
                  <a:srgbClr val="7030A0"/>
                </a:solidFill>
                <a:latin typeface="Times New Roman" pitchFamily="18" charset="0"/>
                <a:cs typeface="Times New Roman" pitchFamily="18" charset="0"/>
              </a:rPr>
              <a:t> </a:t>
            </a:r>
            <a:r>
              <a:rPr lang="az-Latn-AZ" b="1" dirty="0">
                <a:solidFill>
                  <a:srgbClr val="7030A0"/>
                </a:solidFill>
                <a:latin typeface="Times New Roman" pitchFamily="18" charset="0"/>
                <a:cs typeface="Times New Roman" pitchFamily="18" charset="0"/>
              </a:rPr>
              <a:t>V. </a:t>
            </a:r>
            <a:r>
              <a:rPr lang="en-US" b="1" dirty="0">
                <a:solidFill>
                  <a:srgbClr val="7030A0"/>
                </a:solidFill>
                <a:latin typeface="Times New Roman" pitchFamily="18" charset="0"/>
                <a:cs typeface="Times New Roman" pitchFamily="18" charset="0"/>
              </a:rPr>
              <a:t>Increase of yield</a:t>
            </a:r>
            <a:endParaRPr lang="ru-RU" b="1" dirty="0">
              <a:solidFill>
                <a:srgbClr val="7030A0"/>
              </a:solidFill>
              <a:latin typeface="Times New Roman" pitchFamily="18" charset="0"/>
              <a:cs typeface="Times New Roman" pitchFamily="18" charset="0"/>
            </a:endParaRPr>
          </a:p>
          <a:p>
            <a:pPr marL="355600" indent="-355600">
              <a:lnSpc>
                <a:spcPct val="150000"/>
              </a:lnSpc>
              <a:defRPr/>
            </a:pPr>
            <a:r>
              <a:rPr lang="ru-RU" b="1" dirty="0">
                <a:solidFill>
                  <a:srgbClr val="7030A0"/>
                </a:solidFill>
                <a:latin typeface="Times New Roman" pitchFamily="18" charset="0"/>
                <a:cs typeface="Times New Roman" pitchFamily="18" charset="0"/>
              </a:rPr>
              <a:t> </a:t>
            </a:r>
            <a:r>
              <a:rPr lang="az-Latn-AZ" b="1" dirty="0">
                <a:solidFill>
                  <a:srgbClr val="7030A0"/>
                </a:solidFill>
                <a:latin typeface="Times New Roman" pitchFamily="18" charset="0"/>
                <a:cs typeface="Times New Roman" pitchFamily="18" charset="0"/>
              </a:rPr>
              <a:t> </a:t>
            </a:r>
            <a:r>
              <a:rPr lang="ru-RU" b="1" dirty="0">
                <a:solidFill>
                  <a:srgbClr val="7030A0"/>
                </a:solidFill>
                <a:latin typeface="Times New Roman" pitchFamily="18" charset="0"/>
                <a:cs typeface="Times New Roman" pitchFamily="18" charset="0"/>
              </a:rPr>
              <a:t>   </a:t>
            </a:r>
            <a:r>
              <a:rPr lang="az-Latn-AZ" b="1" dirty="0">
                <a:solidFill>
                  <a:srgbClr val="7030A0"/>
                </a:solidFill>
                <a:latin typeface="Times New Roman" pitchFamily="18" charset="0"/>
                <a:cs typeface="Times New Roman" pitchFamily="18" charset="0"/>
              </a:rPr>
              <a:t>VI. </a:t>
            </a:r>
            <a:r>
              <a:rPr lang="en-US" b="1" dirty="0">
                <a:solidFill>
                  <a:srgbClr val="7030A0"/>
                </a:solidFill>
                <a:latin typeface="Times New Roman" pitchFamily="18" charset="0"/>
                <a:cs typeface="Times New Roman" pitchFamily="18" charset="0"/>
              </a:rPr>
              <a:t>E</a:t>
            </a:r>
            <a:r>
              <a:rPr lang="az-Latn-AZ" b="1" dirty="0">
                <a:solidFill>
                  <a:srgbClr val="7030A0"/>
                </a:solidFill>
                <a:latin typeface="Times New Roman" pitchFamily="18" charset="0"/>
                <a:cs typeface="Times New Roman" pitchFamily="18" charset="0"/>
              </a:rPr>
              <a:t>ffective </a:t>
            </a:r>
            <a:r>
              <a:rPr lang="en-US" b="1" dirty="0">
                <a:solidFill>
                  <a:srgbClr val="7030A0"/>
                </a:solidFill>
                <a:latin typeface="Times New Roman" pitchFamily="18" charset="0"/>
                <a:cs typeface="Times New Roman" pitchFamily="18" charset="0"/>
              </a:rPr>
              <a:t>use of natural recourses </a:t>
            </a:r>
            <a:endParaRPr lang="az-Latn-AZ" b="1" dirty="0">
              <a:solidFill>
                <a:srgbClr val="7030A0"/>
              </a:solidFill>
              <a:latin typeface="Times New Roman" pitchFamily="18" charset="0"/>
              <a:cs typeface="Times New Roman" pitchFamily="18" charset="0"/>
            </a:endParaRPr>
          </a:p>
        </p:txBody>
      </p:sp>
      <p:sp>
        <p:nvSpPr>
          <p:cNvPr id="7172" name="Rectangle 4"/>
          <p:cNvSpPr>
            <a:spLocks noGrp="1" noChangeArrowheads="1"/>
          </p:cNvSpPr>
          <p:nvPr>
            <p:ph type="title" idx="4294967295"/>
          </p:nvPr>
        </p:nvSpPr>
        <p:spPr>
          <a:xfrm>
            <a:off x="460208" y="3603116"/>
            <a:ext cx="8280920" cy="360040"/>
          </a:xfrm>
          <a:solidFill>
            <a:schemeClr val="bg1"/>
          </a:solidFill>
        </p:spPr>
        <p:txBody>
          <a:bodyPr rtlCol="0">
            <a:normAutofit fontScale="90000"/>
          </a:bodyPr>
          <a:lstStyle/>
          <a:p>
            <a:pPr defTabSz="914303" eaLnBrk="1" fontAlgn="auto" hangingPunct="1">
              <a:spcAft>
                <a:spcPts val="0"/>
              </a:spcAft>
              <a:tabLst>
                <a:tab pos="3830232" algn="l"/>
              </a:tabLst>
              <a:defRPr/>
            </a:pPr>
            <a:br>
              <a:rPr lang="en-US" sz="2600" dirty="0">
                <a:solidFill>
                  <a:srgbClr val="7030A0"/>
                </a:solidFill>
                <a:effectLst>
                  <a:outerShdw blurRad="38100" dist="38100" dir="2700000" algn="tl">
                    <a:srgbClr val="010199"/>
                  </a:outerShdw>
                </a:effectLst>
              </a:rPr>
            </a:br>
            <a:r>
              <a:rPr lang="en-US" sz="2600" b="1" dirty="0">
                <a:solidFill>
                  <a:srgbClr val="7030A0"/>
                </a:solidFill>
                <a:effectLst>
                  <a:outerShdw blurRad="38100" dist="38100" dir="2700000" algn="tl">
                    <a:srgbClr val="000000">
                      <a:alpha val="43137"/>
                    </a:srgbClr>
                  </a:outerShdw>
                </a:effectLst>
              </a:rPr>
              <a:t>Priorities</a:t>
            </a:r>
            <a:br>
              <a:rPr lang="ru-RU" sz="27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br>
            <a:endParaRPr lang="az-Cyrl-AZ" sz="27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148" name="TextBox 1"/>
          <p:cNvSpPr txBox="1">
            <a:spLocks noChangeArrowheads="1"/>
          </p:cNvSpPr>
          <p:nvPr/>
        </p:nvSpPr>
        <p:spPr bwMode="auto">
          <a:xfrm>
            <a:off x="142844" y="116632"/>
            <a:ext cx="8786873" cy="2843086"/>
          </a:xfrm>
          <a:prstGeom prst="rect">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lvl1pPr eaLnBrk="0" hangingPunct="0">
              <a:defRPr>
                <a:solidFill>
                  <a:schemeClr val="tx1"/>
                </a:solidFill>
                <a:latin typeface="Calibri" pitchFamily="34" charset="0"/>
              </a:defRPr>
            </a:lvl1pPr>
            <a:lvl2pPr marL="742950" indent="-285750" eaLnBrk="0" hangingPunct="0">
              <a:defRPr>
                <a:solidFill>
                  <a:schemeClr val="tx1"/>
                </a:solidFill>
                <a:latin typeface="Calibri" pitchFamily="34" charset="0"/>
              </a:defRPr>
            </a:lvl2pPr>
            <a:lvl3pPr marL="1143000" indent="-228600" eaLnBrk="0" hangingPunct="0">
              <a:defRPr>
                <a:solidFill>
                  <a:schemeClr val="tx1"/>
                </a:solidFill>
                <a:latin typeface="Calibri" pitchFamily="34" charset="0"/>
              </a:defRPr>
            </a:lvl3pPr>
            <a:lvl4pPr marL="1600200" indent="-228600" eaLnBrk="0" hangingPunct="0">
              <a:defRPr>
                <a:solidFill>
                  <a:schemeClr val="tx1"/>
                </a:solidFill>
                <a:latin typeface="Calibri" pitchFamily="34" charset="0"/>
              </a:defRPr>
            </a:lvl4pPr>
            <a:lvl5pPr marL="2057400" indent="-228600" eaLnBrk="0" hangingPunct="0">
              <a:defRPr>
                <a:solidFill>
                  <a:schemeClr val="tx1"/>
                </a:solidFill>
                <a:latin typeface="Calibri" pitchFamily="34" charset="0"/>
              </a:defRPr>
            </a:lvl5pPr>
            <a:lvl6pPr marL="2514600" indent="-228600" eaLnBrk="0" fontAlgn="base" hangingPunct="0">
              <a:spcBef>
                <a:spcPct val="0"/>
              </a:spcBef>
              <a:spcAft>
                <a:spcPct val="0"/>
              </a:spcAft>
              <a:defRPr>
                <a:solidFill>
                  <a:schemeClr val="tx1"/>
                </a:solidFill>
                <a:latin typeface="Calibri" pitchFamily="34" charset="0"/>
              </a:defRPr>
            </a:lvl6pPr>
            <a:lvl7pPr marL="2971800" indent="-228600" eaLnBrk="0" fontAlgn="base" hangingPunct="0">
              <a:spcBef>
                <a:spcPct val="0"/>
              </a:spcBef>
              <a:spcAft>
                <a:spcPct val="0"/>
              </a:spcAft>
              <a:defRPr>
                <a:solidFill>
                  <a:schemeClr val="tx1"/>
                </a:solidFill>
                <a:latin typeface="Calibri" pitchFamily="34" charset="0"/>
              </a:defRPr>
            </a:lvl7pPr>
            <a:lvl8pPr marL="3429000" indent="-228600" eaLnBrk="0" fontAlgn="base" hangingPunct="0">
              <a:spcBef>
                <a:spcPct val="0"/>
              </a:spcBef>
              <a:spcAft>
                <a:spcPct val="0"/>
              </a:spcAft>
              <a:defRPr>
                <a:solidFill>
                  <a:schemeClr val="tx1"/>
                </a:solidFill>
                <a:latin typeface="Calibri" pitchFamily="34" charset="0"/>
              </a:defRPr>
            </a:lvl8pPr>
            <a:lvl9pPr marL="3886200" indent="-228600" eaLnBrk="0" fontAlgn="base" hangingPunct="0">
              <a:spcBef>
                <a:spcPct val="0"/>
              </a:spcBef>
              <a:spcAft>
                <a:spcPct val="0"/>
              </a:spcAft>
              <a:defRPr>
                <a:solidFill>
                  <a:schemeClr val="tx1"/>
                </a:solidFill>
                <a:latin typeface="Calibri" pitchFamily="34" charset="0"/>
              </a:defRPr>
            </a:lvl9pPr>
          </a:lstStyle>
          <a:p>
            <a:pPr algn="ctr" eaLnBrk="1" hangingPunct="1">
              <a:lnSpc>
                <a:spcPct val="150000"/>
              </a:lnSpc>
              <a:defRP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Target</a:t>
            </a:r>
            <a:r>
              <a:rPr lang="ru-RU"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of breeding</a:t>
            </a:r>
            <a:endParaRPr lang="ru-RU"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endParaRPr>
          </a:p>
          <a:p>
            <a:pPr algn="just" eaLnBrk="1" hangingPunct="1">
              <a:lnSpc>
                <a:spcPct val="150000"/>
              </a:lnSpc>
              <a:defRPr/>
            </a:pPr>
            <a:r>
              <a:rPr lang="en-US" sz="1950" b="1" dirty="0">
                <a:solidFill>
                  <a:srgbClr val="7030A0"/>
                </a:solidFill>
                <a:latin typeface="Times New Roman" pitchFamily="18" charset="0"/>
                <a:cs typeface="Times New Roman" pitchFamily="18" charset="0"/>
              </a:rPr>
              <a:t>Creation of new high productive, high-quality varieties and hybrids of cereal crops in particular, wheat resistant to biotic and abiotic  stresses, development  and implementation of scientific – practical base of integrated cultivation technology, which led to obtain high yield for different agroekolojical zones of Azerbaijan</a:t>
            </a:r>
            <a:r>
              <a:rPr lang="ru-RU" sz="1950" b="1" dirty="0">
                <a:solidFill>
                  <a:srgbClr val="7030A0"/>
                </a:solidFill>
                <a:latin typeface="Times New Roman" pitchFamily="18" charset="0"/>
                <a:cs typeface="Times New Roman" pitchFamily="18" charset="0"/>
              </a:rPr>
              <a:t>.</a:t>
            </a:r>
          </a:p>
        </p:txBody>
      </p:sp>
    </p:spTree>
    <p:extLst>
      <p:ext uri="{BB962C8B-B14F-4D97-AF65-F5344CB8AC3E}">
        <p14:creationId xmlns:p14="http://schemas.microsoft.com/office/powerpoint/2010/main" val="2330430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4" name="Прямоугольник 3"/>
          <p:cNvSpPr/>
          <p:nvPr/>
        </p:nvSpPr>
        <p:spPr>
          <a:xfrm>
            <a:off x="251520" y="548680"/>
            <a:ext cx="8208912" cy="5816977"/>
          </a:xfrm>
          <a:prstGeom prst="rect">
            <a:avLst/>
          </a:prstGeom>
        </p:spPr>
        <p:txBody>
          <a:bodyPr wrap="square">
            <a:spAutoFit/>
          </a:bodyPr>
          <a:lstStyle/>
          <a:p>
            <a:endPar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endParaRPr>
          </a:p>
          <a:p>
            <a:endParaRPr lang="ru-RU"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endParaRPr>
          </a:p>
          <a:p>
            <a:pPr marL="285750" lvl="0" indent="-285750">
              <a:lnSpc>
                <a:spcPct val="150000"/>
              </a:lnSpc>
              <a:buFont typeface="Arial" pitchFamily="34" charset="0"/>
              <a:buChar char="•"/>
            </a:pPr>
            <a:endPar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endParaRPr>
          </a:p>
          <a:p>
            <a:pPr marL="285750" lvl="0" indent="-285750">
              <a:lnSpc>
                <a:spcPct val="150000"/>
              </a:lnSpc>
              <a:buFont typeface="Arial" pitchFamily="34" charset="0"/>
              <a:buChar cha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Lack of irrigation water</a:t>
            </a:r>
            <a:r>
              <a:rPr lang="ru-RU"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p>
          <a:p>
            <a:pPr marL="285750" lvl="0" indent="-285750">
              <a:lnSpc>
                <a:spcPct val="150000"/>
              </a:lnSpc>
              <a:buFont typeface="Arial" pitchFamily="34" charset="0"/>
              <a:buChar cha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Non-conformity  of  irrigation systems to cultivated  area size</a:t>
            </a:r>
            <a:r>
              <a:rPr lang="ru-RU"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p>
          <a:p>
            <a:pPr marL="285750" lvl="0" indent="-285750">
              <a:lnSpc>
                <a:spcPct val="150000"/>
              </a:lnSpc>
              <a:buFont typeface="Arial" pitchFamily="34" charset="0"/>
              <a:buChar cha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Irrational use of agriculture lands</a:t>
            </a:r>
            <a:r>
              <a:rPr lang="ru-RU"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p>
          <a:p>
            <a:pPr marL="285750" lvl="0" indent="-285750">
              <a:lnSpc>
                <a:spcPct val="150000"/>
              </a:lnSpc>
              <a:buFont typeface="Arial" pitchFamily="34" charset="0"/>
              <a:buChar cha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Superiority of small farms</a:t>
            </a:r>
            <a:r>
              <a:rPr lang="ru-RU"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p>
          <a:p>
            <a:pPr marL="285750" lvl="0" indent="-285750">
              <a:lnSpc>
                <a:spcPct val="150000"/>
              </a:lnSpc>
              <a:buFont typeface="Arial" pitchFamily="34" charset="0"/>
              <a:buChar cha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Absence  of incentives of optional cooperation of small land users</a:t>
            </a:r>
            <a:r>
              <a:rPr lang="ru-RU"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a:t>
            </a:r>
          </a:p>
          <a:p>
            <a:pPr marL="285750" lvl="0" indent="-285750">
              <a:lnSpc>
                <a:spcPct val="150000"/>
              </a:lnSpc>
              <a:buFont typeface="Arial" pitchFamily="34" charset="0"/>
              <a:buChar char="•"/>
            </a:pPr>
            <a:r>
              <a:rPr lang="en-US"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Use of seeds of inadequate  to seed growing.</a:t>
            </a:r>
            <a:endParaRPr lang="ru-RU" sz="24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Заголовок 2"/>
          <p:cNvSpPr>
            <a:spLocks noGrp="1"/>
          </p:cNvSpPr>
          <p:nvPr>
            <p:ph type="title"/>
          </p:nvPr>
        </p:nvSpPr>
        <p:spPr>
          <a:xfrm>
            <a:off x="0" y="142852"/>
            <a:ext cx="9144000" cy="1274786"/>
          </a:xfrm>
          <a:solidFill>
            <a:schemeClr val="accent4">
              <a:alpha val="30000"/>
            </a:schemeClr>
          </a:solidFill>
        </p:spPr>
        <p:txBody>
          <a:bodyPr>
            <a:normAutofit fontScale="90000"/>
          </a:bodyPr>
          <a:lstStyle/>
          <a:p>
            <a:br>
              <a:rPr lang="en-US"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br>
            <a:r>
              <a:rPr lang="az-Latn-AZ" b="1" dirty="0">
                <a:solidFill>
                  <a:srgbClr val="7030A0"/>
                </a:solidFill>
                <a:latin typeface="Times New Roman" pitchFamily="18" charset="0"/>
                <a:cs typeface="Times New Roman" pitchFamily="18" charset="0"/>
              </a:rPr>
              <a:t>The main dificulties </a:t>
            </a:r>
            <a:r>
              <a:rPr lang="en-US" b="1" dirty="0">
                <a:solidFill>
                  <a:srgbClr val="7030A0"/>
                </a:solidFill>
                <a:latin typeface="Times New Roman" pitchFamily="18" charset="0"/>
                <a:cs typeface="Times New Roman" pitchFamily="18" charset="0"/>
              </a:rPr>
              <a:t>of</a:t>
            </a:r>
            <a:r>
              <a:rPr lang="az-Latn-AZ" b="1" dirty="0">
                <a:solidFill>
                  <a:srgbClr val="7030A0"/>
                </a:solidFill>
                <a:latin typeface="Times New Roman" pitchFamily="18" charset="0"/>
                <a:cs typeface="Times New Roman" pitchFamily="18" charset="0"/>
              </a:rPr>
              <a:t> </a:t>
            </a:r>
            <a:r>
              <a:rPr lang="en-US" b="1" dirty="0">
                <a:solidFill>
                  <a:srgbClr val="7030A0"/>
                </a:solidFill>
                <a:latin typeface="Times New Roman" pitchFamily="18" charset="0"/>
                <a:cs typeface="Times New Roman" pitchFamily="18" charset="0"/>
              </a:rPr>
              <a:t>w</a:t>
            </a:r>
            <a:r>
              <a:rPr lang="az-Latn-AZ" b="1" dirty="0">
                <a:solidFill>
                  <a:srgbClr val="7030A0"/>
                </a:solidFill>
                <a:latin typeface="Times New Roman" pitchFamily="18" charset="0"/>
                <a:cs typeface="Times New Roman" pitchFamily="18" charset="0"/>
              </a:rPr>
              <a:t>inter </a:t>
            </a:r>
            <a:r>
              <a:rPr lang="en-US" b="1" dirty="0">
                <a:solidFill>
                  <a:srgbClr val="7030A0"/>
                </a:solidFill>
                <a:latin typeface="Times New Roman" pitchFamily="18" charset="0"/>
                <a:cs typeface="Times New Roman" pitchFamily="18" charset="0"/>
              </a:rPr>
              <a:t>w</a:t>
            </a:r>
            <a:r>
              <a:rPr lang="az-Latn-AZ" b="1" dirty="0">
                <a:solidFill>
                  <a:srgbClr val="7030A0"/>
                </a:solidFill>
                <a:latin typeface="Times New Roman" pitchFamily="18" charset="0"/>
                <a:cs typeface="Times New Roman" pitchFamily="18" charset="0"/>
              </a:rPr>
              <a:t>heat produ</a:t>
            </a:r>
            <a:r>
              <a:rPr lang="en-US" b="1" dirty="0">
                <a:solidFill>
                  <a:srgbClr val="7030A0"/>
                </a:solidFill>
                <a:latin typeface="Times New Roman" pitchFamily="18" charset="0"/>
                <a:cs typeface="Times New Roman" pitchFamily="18" charset="0"/>
              </a:rPr>
              <a:t>c</a:t>
            </a:r>
            <a:r>
              <a:rPr lang="az-Latn-AZ" b="1" dirty="0">
                <a:solidFill>
                  <a:srgbClr val="7030A0"/>
                </a:solidFill>
                <a:latin typeface="Times New Roman" pitchFamily="18" charset="0"/>
                <a:cs typeface="Times New Roman" pitchFamily="18" charset="0"/>
              </a:rPr>
              <a:t>tion in Azerbaijan</a:t>
            </a:r>
            <a:br>
              <a:rPr lang="ru-RU"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br>
            <a:endParaRPr lang="ru-RU" dirty="0"/>
          </a:p>
        </p:txBody>
      </p:sp>
    </p:spTree>
    <p:extLst>
      <p:ext uri="{BB962C8B-B14F-4D97-AF65-F5344CB8AC3E}">
        <p14:creationId xmlns:p14="http://schemas.microsoft.com/office/powerpoint/2010/main" val="28053553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20" y="928670"/>
            <a:ext cx="8858280" cy="5880841"/>
          </a:xfrm>
        </p:spPr>
        <p:txBody>
          <a:bodyPr>
            <a:noAutofit/>
          </a:bodyPr>
          <a:lstStyle/>
          <a:p>
            <a:pPr marL="0" indent="0" algn="ctr">
              <a:buNone/>
            </a:pPr>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Major  Abiotic  stresses</a:t>
            </a:r>
          </a:p>
          <a:p>
            <a:pPr lvl="0"/>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Drought</a:t>
            </a:r>
          </a:p>
          <a:p>
            <a:pPr lvl="0"/>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Salinity </a:t>
            </a:r>
          </a:p>
          <a:p>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Heat  </a:t>
            </a:r>
          </a:p>
          <a:p>
            <a:pPr algn="ctr">
              <a:buNone/>
            </a:pPr>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Major  Biotic  stresses</a:t>
            </a:r>
          </a:p>
          <a:p>
            <a:pPr marL="0" indent="0" algn="ctr">
              <a:buNone/>
            </a:pPr>
            <a:endPar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endParaRPr>
          </a:p>
          <a:p>
            <a:pPr marL="0" indent="0" algn="ctr">
              <a:buNone/>
            </a:pPr>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Diseases</a:t>
            </a:r>
          </a:p>
          <a:p>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Yellow rust</a:t>
            </a:r>
          </a:p>
          <a:p>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Leaf rust </a:t>
            </a:r>
          </a:p>
          <a:p>
            <a:pPr lvl="0"/>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Stem rust</a:t>
            </a:r>
          </a:p>
          <a:p>
            <a:pPr lvl="0"/>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Powdery mildew</a:t>
            </a:r>
          </a:p>
          <a:p>
            <a:pPr lvl="0" algn="ctr">
              <a:buNone/>
            </a:pPr>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Pests </a:t>
            </a:r>
          </a:p>
          <a:p>
            <a:pPr lvl="0" algn="ctr">
              <a:buNone/>
            </a:pPr>
            <a:endPar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endParaRPr>
          </a:p>
          <a:p>
            <a:r>
              <a:rPr lang="az-Latn-AZ"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Sun pest </a:t>
            </a:r>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 </a:t>
            </a:r>
            <a:r>
              <a:rPr lang="az-Latn-AZ" sz="2000" b="1" i="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Erugaster intehgriteps</a:t>
            </a:r>
            <a:r>
              <a:rPr lang="en-US" sz="2000" b="1" i="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Put.</a:t>
            </a:r>
            <a:r>
              <a:rPr lang="az-Latn-AZ" sz="2000" b="1" i="1" dirty="0">
                <a:solidFill>
                  <a:srgbClr val="7030A0"/>
                </a:solidFill>
                <a:effectLst>
                  <a:outerShdw blurRad="38100" dist="38100" dir="2700000" algn="tl">
                    <a:srgbClr val="000000">
                      <a:alpha val="43137"/>
                    </a:srgbClr>
                  </a:outerShdw>
                </a:effectLst>
              </a:rPr>
              <a:t> </a:t>
            </a:r>
            <a:endPar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endParaRPr>
          </a:p>
          <a:p>
            <a:r>
              <a:rPr lang="az-Latn-AZ"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Wheat thrips </a:t>
            </a:r>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az-Latn-AZ" sz="2000" b="1" i="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Haplothrips tritici</a:t>
            </a:r>
            <a:r>
              <a:rPr lang="en-US" sz="2000" b="1" i="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2000" b="1" dirty="0">
                <a:solidFill>
                  <a:srgbClr val="7030A0"/>
                </a:solidFill>
                <a:effectLst>
                  <a:outerShdw blurRad="38100" dist="38100" dir="2700000" algn="tl">
                    <a:srgbClr val="000000">
                      <a:alpha val="43137"/>
                    </a:srgbClr>
                  </a:outerShdw>
                </a:effectLst>
                <a:latin typeface="Times New Roman" pitchFamily="18" charset="0"/>
                <a:cs typeface="Times New Roman" pitchFamily="18" charset="0"/>
              </a:rPr>
              <a:t>Kurd.</a:t>
            </a:r>
          </a:p>
          <a:p>
            <a:pPr algn="ctr">
              <a:buNone/>
            </a:pPr>
            <a:endParaRPr lang="en-US" sz="1600" b="1" dirty="0">
              <a:latin typeface="Times New Roman" pitchFamily="18" charset="0"/>
              <a:cs typeface="Times New Roman" pitchFamily="18" charset="0"/>
            </a:endParaRPr>
          </a:p>
          <a:p>
            <a:pPr marL="0" indent="0">
              <a:buNone/>
            </a:pPr>
            <a:r>
              <a:rPr lang="en-US" sz="1600" dirty="0"/>
              <a:t> </a:t>
            </a:r>
          </a:p>
        </p:txBody>
      </p:sp>
      <p:sp>
        <p:nvSpPr>
          <p:cNvPr id="4" name="Title 1"/>
          <p:cNvSpPr>
            <a:spLocks noGrp="1"/>
          </p:cNvSpPr>
          <p:nvPr>
            <p:ph type="title"/>
          </p:nvPr>
        </p:nvSpPr>
        <p:spPr>
          <a:xfrm>
            <a:off x="0" y="0"/>
            <a:ext cx="9144000" cy="928670"/>
          </a:xfrm>
          <a:solidFill>
            <a:schemeClr val="accent4">
              <a:alpha val="66000"/>
            </a:schemeClr>
          </a:solidFill>
        </p:spPr>
        <p:txBody>
          <a:bodyPr>
            <a:normAutofit/>
          </a:bodyPr>
          <a:lstStyle/>
          <a:p>
            <a:r>
              <a:rPr lang="en-US" b="1" dirty="0">
                <a:latin typeface="Times New Roman" pitchFamily="18" charset="0"/>
                <a:cs typeface="Times New Roman" pitchFamily="18" charset="0"/>
              </a:rPr>
              <a:t>Main stress problems in  Azerbaijan </a:t>
            </a:r>
          </a:p>
        </p:txBody>
      </p:sp>
    </p:spTree>
    <p:extLst>
      <p:ext uri="{BB962C8B-B14F-4D97-AF65-F5344CB8AC3E}">
        <p14:creationId xmlns:p14="http://schemas.microsoft.com/office/powerpoint/2010/main" val="2603160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solidFill>
            <a:schemeClr val="accent2">
              <a:alpha val="61000"/>
            </a:schemeClr>
          </a:solidFill>
        </p:spPr>
        <p:txBody>
          <a:bodyPr>
            <a:normAutofit/>
          </a:bodyPr>
          <a:lstStyle/>
          <a:p>
            <a:r>
              <a:rPr lang="en-US" b="1" dirty="0">
                <a:latin typeface="Times New Roman" pitchFamily="18" charset="0"/>
                <a:cs typeface="Times New Roman" pitchFamily="18" charset="0"/>
              </a:rPr>
              <a:t>How to tackle the problems?</a:t>
            </a:r>
          </a:p>
        </p:txBody>
      </p:sp>
      <p:sp>
        <p:nvSpPr>
          <p:cNvPr id="5" name="Content Placeholder 2"/>
          <p:cNvSpPr>
            <a:spLocks noGrp="1"/>
          </p:cNvSpPr>
          <p:nvPr>
            <p:ph idx="1"/>
          </p:nvPr>
        </p:nvSpPr>
        <p:spPr>
          <a:xfrm>
            <a:off x="457200" y="1214422"/>
            <a:ext cx="8229600" cy="5429288"/>
          </a:xfrm>
        </p:spPr>
        <p:txBody>
          <a:bodyPr>
            <a:normAutofit fontScale="92500" lnSpcReduction="10000"/>
          </a:bodyPr>
          <a:lstStyle/>
          <a:p>
            <a:r>
              <a:rPr lang="az-Latn-AZ" b="1" dirty="0">
                <a:latin typeface="Times New Roman" pitchFamily="18" charset="0"/>
                <a:cs typeface="Times New Roman" pitchFamily="18" charset="0"/>
              </a:rPr>
              <a:t>Improving winter wheat</a:t>
            </a:r>
            <a:r>
              <a:rPr lang="en-US" b="1" dirty="0">
                <a:latin typeface="Times New Roman" pitchFamily="18" charset="0"/>
                <a:cs typeface="Times New Roman" pitchFamily="18" charset="0"/>
              </a:rPr>
              <a:t> by</a:t>
            </a:r>
            <a:r>
              <a:rPr lang="az-Latn-AZ" b="1" dirty="0">
                <a:latin typeface="Times New Roman" pitchFamily="18" charset="0"/>
                <a:cs typeface="Times New Roman" pitchFamily="18" charset="0"/>
              </a:rPr>
              <a:t> creating varieties with genetic protection against negative stress factors</a:t>
            </a:r>
            <a:r>
              <a:rPr lang="en-US" b="1" dirty="0">
                <a:latin typeface="Times New Roman" pitchFamily="18" charset="0"/>
                <a:cs typeface="Times New Roman" pitchFamily="18" charset="0"/>
              </a:rPr>
              <a:t>.</a:t>
            </a:r>
            <a:endParaRPr lang="ru-RU" b="1" dirty="0">
              <a:latin typeface="Times New Roman" pitchFamily="18" charset="0"/>
              <a:cs typeface="Times New Roman" pitchFamily="18" charset="0"/>
            </a:endParaRPr>
          </a:p>
          <a:p>
            <a:r>
              <a:rPr lang="en-US" b="1" dirty="0">
                <a:latin typeface="Times New Roman" pitchFamily="18" charset="0"/>
                <a:cs typeface="Times New Roman" pitchFamily="18" charset="0"/>
              </a:rPr>
              <a:t>Screening of germplasm for know what we have.  </a:t>
            </a:r>
          </a:p>
          <a:p>
            <a:r>
              <a:rPr lang="en-US" b="1" dirty="0">
                <a:latin typeface="Times New Roman" pitchFamily="18" charset="0"/>
                <a:cs typeface="Times New Roman" pitchFamily="18" charset="0"/>
              </a:rPr>
              <a:t>Identifying new and useful genetic variation from related sources of wheat  -</a:t>
            </a:r>
          </a:p>
          <a:p>
            <a:pPr>
              <a:buNone/>
            </a:pPr>
            <a:r>
              <a:rPr lang="en-US" sz="2400" dirty="0">
                <a:latin typeface="Times New Roman" pitchFamily="18" charset="0"/>
                <a:cs typeface="Times New Roman" pitchFamily="18" charset="0"/>
              </a:rPr>
              <a:t>     </a:t>
            </a:r>
            <a:r>
              <a:rPr lang="en-US" sz="2600" b="1" dirty="0">
                <a:solidFill>
                  <a:srgbClr val="FF0000"/>
                </a:solidFill>
                <a:latin typeface="Times New Roman" pitchFamily="18" charset="0"/>
                <a:cs typeface="Times New Roman" pitchFamily="18" charset="0"/>
              </a:rPr>
              <a:t>on one side use of promising genotypes for breeding</a:t>
            </a:r>
          </a:p>
          <a:p>
            <a:pPr>
              <a:buNone/>
            </a:pPr>
            <a:r>
              <a:rPr lang="en-US" sz="2600" b="1" dirty="0">
                <a:solidFill>
                  <a:srgbClr val="FF0000"/>
                </a:solidFill>
                <a:latin typeface="Times New Roman" pitchFamily="18" charset="0"/>
                <a:cs typeface="Times New Roman" pitchFamily="18" charset="0"/>
              </a:rPr>
              <a:t>     on the other side study genetics and inheritance.</a:t>
            </a:r>
          </a:p>
          <a:p>
            <a:pPr lvl="0"/>
            <a:r>
              <a:rPr lang="en-US" b="1" dirty="0">
                <a:latin typeface="Times New Roman" pitchFamily="18" charset="0"/>
                <a:cs typeface="Times New Roman" pitchFamily="18" charset="0"/>
              </a:rPr>
              <a:t>Making crosses to produce germplasm that allows the identification of genes influencing key traits.</a:t>
            </a:r>
          </a:p>
          <a:p>
            <a:endParaRPr lang="en-US" dirty="0"/>
          </a:p>
          <a:p>
            <a:pPr lvl="0"/>
            <a:endParaRPr lang="en-US" dirty="0"/>
          </a:p>
          <a:p>
            <a:endParaRPr lang="en-US" dirty="0"/>
          </a:p>
        </p:txBody>
      </p:sp>
    </p:spTree>
    <p:extLst>
      <p:ext uri="{BB962C8B-B14F-4D97-AF65-F5344CB8AC3E}">
        <p14:creationId xmlns:p14="http://schemas.microsoft.com/office/powerpoint/2010/main" val="383712262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881</TotalTime>
  <Words>1135</Words>
  <Application>Microsoft Office PowerPoint</Application>
  <PresentationFormat>Экран (4:3)</PresentationFormat>
  <Paragraphs>239</Paragraphs>
  <Slides>15</Slides>
  <Notes>4</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15</vt:i4>
      </vt:variant>
    </vt:vector>
  </HeadingPairs>
  <TitlesOfParts>
    <vt:vector size="19" baseType="lpstr">
      <vt:lpstr>Arial</vt:lpstr>
      <vt:lpstr>Calibri</vt:lpstr>
      <vt:lpstr>Times New Roman</vt:lpstr>
      <vt:lpstr>Тема Office</vt:lpstr>
      <vt:lpstr>Презентация PowerPoint</vt:lpstr>
      <vt:lpstr>Презентация PowerPoint</vt:lpstr>
      <vt:lpstr>History of cereal growing in Azerbaijan </vt:lpstr>
      <vt:lpstr>   Structure of agriculture purposes lands in Azerbaijan    </vt:lpstr>
      <vt:lpstr>Cultivated  area and economic features  of  wheat in Azerbaijan</vt:lpstr>
      <vt:lpstr> Priorities </vt:lpstr>
      <vt:lpstr> The main dificulties of winter wheat production in Azerbaijan </vt:lpstr>
      <vt:lpstr>Main stress problems in  Azerbaijan </vt:lpstr>
      <vt:lpstr>How to tackle the problems?</vt:lpstr>
      <vt:lpstr>Презентация PowerPoint</vt:lpstr>
      <vt:lpstr>Презентация PowerPoint</vt:lpstr>
      <vt:lpstr>Introduced international nurseries</vt:lpstr>
      <vt:lpstr> Bread wheat varieties, selected from international nurseries</vt:lpstr>
      <vt:lpstr>Презентация PowerPoint</vt:lpstr>
      <vt:lpstr>  The Symbol of our SHUSHA Khari Bulbul  Ophrys mammosa subsp.Caucasica  </vt:lpstr>
    </vt:vector>
  </TitlesOfParts>
  <Company>Reanimator Extreme Edition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83</cp:revision>
  <dcterms:created xsi:type="dcterms:W3CDTF">2017-04-15T10:34:59Z</dcterms:created>
  <dcterms:modified xsi:type="dcterms:W3CDTF">2020-10-13T09:26:05Z</dcterms:modified>
</cp:coreProperties>
</file>