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2" r:id="rId5"/>
  </p:sldMasterIdLst>
  <p:notesMasterIdLst>
    <p:notesMasterId r:id="rId20"/>
  </p:notesMasterIdLst>
  <p:handoutMasterIdLst>
    <p:handoutMasterId r:id="rId21"/>
  </p:handoutMasterIdLst>
  <p:sldIdLst>
    <p:sldId id="256" r:id="rId6"/>
    <p:sldId id="636" r:id="rId7"/>
    <p:sldId id="258" r:id="rId8"/>
    <p:sldId id="261" r:id="rId9"/>
    <p:sldId id="631" r:id="rId10"/>
    <p:sldId id="260" r:id="rId11"/>
    <p:sldId id="302" r:id="rId12"/>
    <p:sldId id="326" r:id="rId13"/>
    <p:sldId id="637" r:id="rId14"/>
    <p:sldId id="268" r:id="rId15"/>
    <p:sldId id="633" r:id="rId16"/>
    <p:sldId id="634" r:id="rId17"/>
    <p:sldId id="638" r:id="rId18"/>
    <p:sldId id="277" r:id="rId19"/>
  </p:sldIdLst>
  <p:sldSz cx="10693400" cy="756126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77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45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319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9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488649" algn="l" defTabSz="99545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986379" algn="l" defTabSz="99545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484109" algn="l" defTabSz="99545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981839" algn="l" defTabSz="995459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kesh Kumar Singh" initials="RKS" lastIdx="1" clrIdx="0">
    <p:extLst>
      <p:ext uri="{19B8F6BF-5375-455C-9EA6-DF929625EA0E}">
        <p15:presenceInfo xmlns:p15="http://schemas.microsoft.com/office/powerpoint/2012/main" userId="Rakesh Kumar Singh" providerId="None"/>
      </p:ext>
    </p:extLst>
  </p:cmAuthor>
  <p:cmAuthor id="2" name="Rakesh Kumar Singh" initials="RKS [2]" lastIdx="0" clrIdx="1">
    <p:extLst>
      <p:ext uri="{19B8F6BF-5375-455C-9EA6-DF929625EA0E}">
        <p15:presenceInfo xmlns:p15="http://schemas.microsoft.com/office/powerpoint/2012/main" userId="S-1-5-21-1666202740-2141020564-441284377-7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D8A"/>
    <a:srgbClr val="6CB33F"/>
    <a:srgbClr val="10357E"/>
    <a:srgbClr val="1CAC1C"/>
    <a:srgbClr val="1BA31B"/>
    <a:srgbClr val="1BA91B"/>
    <a:srgbClr val="19A319"/>
    <a:srgbClr val="1BAD1B"/>
    <a:srgbClr val="59CE3E"/>
    <a:srgbClr val="04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51795-A5F6-436B-B37B-D50BE329114B}" v="4" dt="2020-10-21T11:55:52.4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942" autoAdjust="0"/>
    <p:restoredTop sz="94660"/>
  </p:normalViewPr>
  <p:slideViewPr>
    <p:cSldViewPr>
      <p:cViewPr varScale="1">
        <p:scale>
          <a:sx n="62" d="100"/>
          <a:sy n="62" d="100"/>
        </p:scale>
        <p:origin x="864" y="4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5" d="100"/>
        <a:sy n="35" d="100"/>
      </p:scale>
      <p:origin x="0" y="-234"/>
    </p:cViewPr>
  </p:sorterViewPr>
  <p:notesViewPr>
    <p:cSldViewPr>
      <p:cViewPr varScale="1">
        <p:scale>
          <a:sx n="66" d="100"/>
          <a:sy n="66" d="100"/>
        </p:scale>
        <p:origin x="-2820" y="-11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7A4E4-C167-4F16-AACB-96DBD039D0C6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A6CE7-12A5-4103-9E99-387CDA8159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B9C1A-C91B-4DC1-9852-67839C1425BE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BFAD9A-9B38-4ADD-9870-FE8E117A19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BFAD9A-9B38-4ADD-9870-FE8E117A199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96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04888" y="685800"/>
            <a:ext cx="48482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841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>
            <a:extLst>
              <a:ext uri="{FF2B5EF4-FFF2-40B4-BE49-F238E27FC236}">
                <a16:creationId xmlns:a16="http://schemas.microsoft.com/office/drawing/2014/main" id="{25F783D4-653F-4B08-A5EB-D5273774ED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1636502-15A4-4CFF-8648-2D7BB2B2A430}" type="slidenum">
              <a:rPr lang="en-US" altLang="en-US"/>
              <a:pPr eaLnBrk="1" hangingPunct="1"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98307" name="Rectangle 2">
            <a:extLst>
              <a:ext uri="{FF2B5EF4-FFF2-40B4-BE49-F238E27FC236}">
                <a16:creationId xmlns:a16="http://schemas.microsoft.com/office/drawing/2014/main" id="{4A6EA269-84D5-4D42-8986-C7523B7020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>
            <a:extLst>
              <a:ext uri="{FF2B5EF4-FFF2-40B4-BE49-F238E27FC236}">
                <a16:creationId xmlns:a16="http://schemas.microsoft.com/office/drawing/2014/main" id="{015D1BA4-79B2-421A-9F4C-18B967D823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>
            <a:extLst>
              <a:ext uri="{FF2B5EF4-FFF2-40B4-BE49-F238E27FC236}">
                <a16:creationId xmlns:a16="http://schemas.microsoft.com/office/drawing/2014/main" id="{EBE2A49B-3D62-43F4-B8A6-785BB7CEFE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0B97068-E055-4179-95C1-31570787802E}" type="slidenum">
              <a:rPr lang="en-US" altLang="en-US"/>
              <a:pPr eaLnBrk="1" hangingPunct="1"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00355" name="Rectangle 2">
            <a:extLst>
              <a:ext uri="{FF2B5EF4-FFF2-40B4-BE49-F238E27FC236}">
                <a16:creationId xmlns:a16="http://schemas.microsoft.com/office/drawing/2014/main" id="{731DF14B-4F4D-40FE-9941-AA5CC84601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>
            <a:extLst>
              <a:ext uri="{FF2B5EF4-FFF2-40B4-BE49-F238E27FC236}">
                <a16:creationId xmlns:a16="http://schemas.microsoft.com/office/drawing/2014/main" id="{E0502838-41E9-4673-9230-FEB3A80A1B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A5496-B21D-46B3-B3C1-626145C9994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18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700" y="1322244"/>
            <a:ext cx="9072000" cy="629587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5900" y="6295231"/>
            <a:ext cx="5029200" cy="5184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92"/>
              </a:spcAft>
              <a:buNone/>
              <a:defRPr sz="2400">
                <a:solidFill>
                  <a:schemeClr val="accent5"/>
                </a:solidFill>
                <a:latin typeface="+mj-lt"/>
              </a:defRPr>
            </a:lvl1pPr>
            <a:lvl2pPr marL="497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0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700" y="1934525"/>
            <a:ext cx="9072000" cy="490437"/>
          </a:xfrm>
        </p:spPr>
        <p:txBody>
          <a:bodyPr anchor="b" anchorCtr="0"/>
          <a:lstStyle>
            <a:lvl1pPr marL="0" indent="0" algn="ctr">
              <a:buNone/>
              <a:defRPr sz="2600">
                <a:solidFill>
                  <a:schemeClr val="accent5"/>
                </a:solidFill>
                <a:latin typeface="+mj-lt"/>
              </a:defRPr>
            </a:lvl1pPr>
            <a:lvl2pPr marL="497730" indent="0">
              <a:buNone/>
              <a:defRPr sz="1300"/>
            </a:lvl2pPr>
            <a:lvl3pPr marL="995459" indent="0">
              <a:buNone/>
              <a:defRPr sz="1100"/>
            </a:lvl3pPr>
            <a:lvl4pPr marL="1493190" indent="0">
              <a:buNone/>
              <a:defRPr sz="1000"/>
            </a:lvl4pPr>
            <a:lvl5pPr marL="1990920" indent="0">
              <a:buNone/>
              <a:defRPr sz="1000"/>
            </a:lvl5pPr>
            <a:lvl6pPr marL="2488649" indent="0">
              <a:buNone/>
              <a:defRPr sz="1000"/>
            </a:lvl6pPr>
            <a:lvl7pPr marL="2986379" indent="0">
              <a:buNone/>
              <a:defRPr sz="1000"/>
            </a:lvl7pPr>
            <a:lvl8pPr marL="3484109" indent="0">
              <a:buNone/>
              <a:defRPr sz="1000"/>
            </a:lvl8pPr>
            <a:lvl9pPr marL="398183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0153128" y="7020991"/>
            <a:ext cx="540272" cy="540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76293B-A7BA-44D5-81F3-F88861A534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675060"/>
            <a:ext cx="10733371" cy="25439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A528E9-1182-43B5-A78F-A46A9094164A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89900" y="6447631"/>
            <a:ext cx="2514600" cy="884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0530" y="675611"/>
            <a:ext cx="9483269" cy="5553291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+mj-lt"/>
              </a:defRPr>
            </a:lvl1pPr>
            <a:lvl2pPr marL="497730" indent="0">
              <a:buNone/>
              <a:defRPr sz="3000"/>
            </a:lvl2pPr>
            <a:lvl3pPr marL="995459" indent="0">
              <a:buNone/>
              <a:defRPr sz="2600"/>
            </a:lvl3pPr>
            <a:lvl4pPr marL="1493190" indent="0">
              <a:buNone/>
              <a:defRPr sz="2200"/>
            </a:lvl4pPr>
            <a:lvl5pPr marL="1990920" indent="0">
              <a:buNone/>
              <a:defRPr sz="2200"/>
            </a:lvl5pPr>
            <a:lvl6pPr marL="2488649" indent="0">
              <a:buNone/>
              <a:defRPr sz="2200"/>
            </a:lvl6pPr>
            <a:lvl7pPr marL="2986379" indent="0">
              <a:buNone/>
              <a:defRPr sz="2200"/>
            </a:lvl7pPr>
            <a:lvl8pPr marL="3484109" indent="0">
              <a:buNone/>
              <a:defRPr sz="2200"/>
            </a:lvl8pPr>
            <a:lvl9pPr marL="3981839" indent="0">
              <a:buNone/>
              <a:defRPr sz="22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 dirty="0"/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"/>
            <a:ext cx="448986" cy="756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"/>
            <a:ext cx="448986" cy="7561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6629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bg>
      <p:bgPr>
        <a:solidFill>
          <a:srgbClr val="66B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1336675" y="1237457"/>
            <a:ext cx="8020050" cy="2632441"/>
          </a:xfrm>
          <a:prstGeom prst="rect">
            <a:avLst/>
          </a:prstGeom>
        </p:spPr>
        <p:txBody>
          <a:bodyPr anchor="b"/>
          <a:lstStyle>
            <a:lvl1pPr algn="ctr">
              <a:defRPr sz="5263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36675" y="3971414"/>
            <a:ext cx="8020050" cy="182555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1pPr>
            <a:lvl2pPr marL="0" indent="40101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2pPr>
            <a:lvl3pPr marL="0" indent="80202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3pPr>
            <a:lvl4pPr marL="0" indent="120303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4pPr>
            <a:lvl5pPr marL="0" indent="160404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620114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336675" y="1237457"/>
            <a:ext cx="8020050" cy="2632441"/>
          </a:xfrm>
          <a:prstGeom prst="rect">
            <a:avLst/>
          </a:prstGeom>
        </p:spPr>
        <p:txBody>
          <a:bodyPr anchor="b"/>
          <a:lstStyle>
            <a:lvl1pPr algn="ctr">
              <a:defRPr sz="5263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36675" y="3971414"/>
            <a:ext cx="8020050" cy="182555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1pPr>
            <a:lvl2pPr marL="0" indent="40101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2pPr>
            <a:lvl3pPr marL="0" indent="80202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3pPr>
            <a:lvl4pPr marL="0" indent="120303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4pPr>
            <a:lvl5pPr marL="0" indent="160404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610828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bg>
      <p:bgPr>
        <a:solidFill>
          <a:srgbClr val="66B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1336675" y="1237457"/>
            <a:ext cx="8020050" cy="2632441"/>
          </a:xfrm>
          <a:prstGeom prst="rect">
            <a:avLst/>
          </a:prstGeom>
        </p:spPr>
        <p:txBody>
          <a:bodyPr anchor="b"/>
          <a:lstStyle>
            <a:lvl1pPr algn="ctr">
              <a:defRPr sz="5263"/>
            </a:lvl1pPr>
          </a:lstStyle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36675" y="3971414"/>
            <a:ext cx="8020050" cy="182555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1pPr>
            <a:lvl2pPr marL="0" indent="40101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2pPr>
            <a:lvl3pPr marL="0" indent="80202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3pPr>
            <a:lvl4pPr marL="0" indent="120303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4pPr>
            <a:lvl5pPr marL="0" indent="1604040" algn="ctr">
              <a:buSzTx/>
              <a:buFontTx/>
              <a:buNone/>
              <a:defRPr sz="2105">
                <a:solidFill>
                  <a:srgbClr val="44546A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558657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795880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387126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729602" y="1885066"/>
            <a:ext cx="9223058" cy="3145275"/>
          </a:xfrm>
          <a:prstGeom prst="rect">
            <a:avLst/>
          </a:prstGeom>
        </p:spPr>
        <p:txBody>
          <a:bodyPr anchor="b"/>
          <a:lstStyle>
            <a:lvl1pPr>
              <a:defRPr sz="5263"/>
            </a:lvl1pPr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9602" y="5060095"/>
            <a:ext cx="9223058" cy="165402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105">
                <a:solidFill>
                  <a:srgbClr val="888888"/>
                </a:solidFill>
              </a:defRPr>
            </a:lvl1pPr>
            <a:lvl2pPr marL="0" indent="401010">
              <a:buSzTx/>
              <a:buFontTx/>
              <a:buNone/>
              <a:defRPr sz="2105">
                <a:solidFill>
                  <a:srgbClr val="888888"/>
                </a:solidFill>
              </a:defRPr>
            </a:lvl2pPr>
            <a:lvl3pPr marL="0" indent="802020">
              <a:buSzTx/>
              <a:buFontTx/>
              <a:buNone/>
              <a:defRPr sz="2105">
                <a:solidFill>
                  <a:srgbClr val="888888"/>
                </a:solidFill>
              </a:defRPr>
            </a:lvl3pPr>
            <a:lvl4pPr marL="0" indent="1203030">
              <a:buSzTx/>
              <a:buFontTx/>
              <a:buNone/>
              <a:defRPr sz="2105">
                <a:solidFill>
                  <a:srgbClr val="888888"/>
                </a:solidFill>
              </a:defRPr>
            </a:lvl4pPr>
            <a:lvl5pPr marL="0" indent="1604040">
              <a:buSzTx/>
              <a:buFontTx/>
              <a:buNone/>
              <a:defRPr sz="2105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3100573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35171" y="2012836"/>
            <a:ext cx="4544695" cy="47975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98431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700" y="1322244"/>
            <a:ext cx="9072000" cy="629587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5900" y="5457031"/>
            <a:ext cx="5029200" cy="5184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92"/>
              </a:spcAft>
              <a:buNone/>
              <a:defRPr sz="2400">
                <a:solidFill>
                  <a:schemeClr val="accent5"/>
                </a:solidFill>
                <a:latin typeface="+mj-lt"/>
              </a:defRPr>
            </a:lvl1pPr>
            <a:lvl2pPr marL="497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0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9462" name="Picture 6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2564112"/>
            <a:ext cx="10693400" cy="237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700" y="1934525"/>
            <a:ext cx="9072000" cy="490437"/>
          </a:xfrm>
        </p:spPr>
        <p:txBody>
          <a:bodyPr anchor="b" anchorCtr="0"/>
          <a:lstStyle>
            <a:lvl1pPr marL="0" indent="0" algn="ctr">
              <a:buNone/>
              <a:defRPr sz="2600">
                <a:solidFill>
                  <a:schemeClr val="accent5"/>
                </a:solidFill>
                <a:latin typeface="+mj-lt"/>
                <a:cs typeface="Arial" panose="020B0604020202020204" pitchFamily="34" charset="0"/>
              </a:defRPr>
            </a:lvl1pPr>
            <a:lvl2pPr marL="497730" indent="0">
              <a:buNone/>
              <a:defRPr sz="1300"/>
            </a:lvl2pPr>
            <a:lvl3pPr marL="995459" indent="0">
              <a:buNone/>
              <a:defRPr sz="1100"/>
            </a:lvl3pPr>
            <a:lvl4pPr marL="1493190" indent="0">
              <a:buNone/>
              <a:defRPr sz="1000"/>
            </a:lvl4pPr>
            <a:lvl5pPr marL="1990920" indent="0">
              <a:buNone/>
              <a:defRPr sz="1000"/>
            </a:lvl5pPr>
            <a:lvl6pPr marL="2488649" indent="0">
              <a:buNone/>
              <a:defRPr sz="1000"/>
            </a:lvl6pPr>
            <a:lvl7pPr marL="2986379" indent="0">
              <a:buNone/>
              <a:defRPr sz="1000"/>
            </a:lvl7pPr>
            <a:lvl8pPr marL="3484109" indent="0">
              <a:buNone/>
              <a:defRPr sz="1000"/>
            </a:lvl8pPr>
            <a:lvl9pPr marL="398183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0153128" y="7020991"/>
            <a:ext cx="540272" cy="540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C4CC8F-9A8D-4759-9421-3CDCDB880059}"/>
              </a:ext>
            </a:extLst>
          </p:cNvPr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2300" y="6828631"/>
            <a:ext cx="2298700" cy="732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xfrm>
            <a:off x="736564" y="402568"/>
            <a:ext cx="9223058" cy="146149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36564" y="1853561"/>
            <a:ext cx="4523811" cy="908402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105" b="1"/>
            </a:lvl1pPr>
            <a:lvl2pPr marL="0" indent="401010">
              <a:buSzTx/>
              <a:buFontTx/>
              <a:buNone/>
              <a:defRPr sz="2105" b="1"/>
            </a:lvl2pPr>
            <a:lvl3pPr marL="0" indent="802020">
              <a:buSzTx/>
              <a:buFontTx/>
              <a:buNone/>
              <a:defRPr sz="2105" b="1"/>
            </a:lvl3pPr>
            <a:lvl4pPr marL="0" indent="1203030">
              <a:buSzTx/>
              <a:buFontTx/>
              <a:buNone/>
              <a:defRPr sz="2105" b="1"/>
            </a:lvl4pPr>
            <a:lvl5pPr marL="0" indent="1604040">
              <a:buSzTx/>
              <a:buFontTx/>
              <a:buNone/>
              <a:defRPr sz="2105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413534" y="1853561"/>
            <a:ext cx="4546088" cy="908402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496055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174721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183276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1" cy="1764295"/>
          </a:xfrm>
          <a:prstGeom prst="rect">
            <a:avLst/>
          </a:prstGeom>
        </p:spPr>
        <p:txBody>
          <a:bodyPr anchor="b"/>
          <a:lstStyle>
            <a:lvl1pPr>
              <a:defRPr sz="2807"/>
            </a:lvl1pPr>
          </a:lstStyle>
          <a:p>
            <a:r>
              <a:t>Title Text</a:t>
            </a:r>
          </a:p>
        </p:txBody>
      </p:sp>
      <p:sp>
        <p:nvSpPr>
          <p:cNvPr id="9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46087" y="1088682"/>
            <a:ext cx="5413535" cy="5373398"/>
          </a:xfrm>
          <a:prstGeom prst="rect">
            <a:avLst/>
          </a:prstGeom>
        </p:spPr>
        <p:txBody>
          <a:bodyPr/>
          <a:lstStyle>
            <a:lvl1pPr>
              <a:defRPr sz="2807"/>
            </a:lvl1pPr>
            <a:lvl2pPr marL="630159" indent="-229149">
              <a:defRPr sz="2807"/>
            </a:lvl2pPr>
            <a:lvl3pPr marL="1069360" indent="-267340">
              <a:defRPr sz="2807"/>
            </a:lvl3pPr>
            <a:lvl4pPr marL="1523838" indent="-320808">
              <a:defRPr sz="2807"/>
            </a:lvl4pPr>
            <a:lvl5pPr marL="1924849" indent="-320808">
              <a:defRPr sz="2807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736563" y="2268379"/>
            <a:ext cx="3448900" cy="420245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</a:lstStyle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9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3150790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Text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1" cy="1764295"/>
          </a:xfrm>
          <a:prstGeom prst="rect">
            <a:avLst/>
          </a:prstGeom>
        </p:spPr>
        <p:txBody>
          <a:bodyPr anchor="b"/>
          <a:lstStyle>
            <a:lvl1pPr>
              <a:defRPr sz="2807"/>
            </a:lvl1pPr>
          </a:lstStyle>
          <a:p>
            <a:r>
              <a:t>Title Text</a:t>
            </a:r>
          </a:p>
        </p:txBody>
      </p:sp>
      <p:sp>
        <p:nvSpPr>
          <p:cNvPr id="101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546087" y="1088682"/>
            <a:ext cx="5413535" cy="537339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36564" y="2268379"/>
            <a:ext cx="3448901" cy="420245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3"/>
            </a:lvl1pPr>
            <a:lvl2pPr marL="0" indent="401010">
              <a:buSzTx/>
              <a:buFontTx/>
              <a:buNone/>
              <a:defRPr sz="1403"/>
            </a:lvl2pPr>
            <a:lvl3pPr marL="0" indent="802020">
              <a:buSzTx/>
              <a:buFontTx/>
              <a:buNone/>
              <a:defRPr sz="1403"/>
            </a:lvl3pPr>
            <a:lvl4pPr marL="0" indent="1203030">
              <a:buSzTx/>
              <a:buFontTx/>
              <a:buNone/>
              <a:defRPr sz="1403"/>
            </a:lvl4pPr>
            <a:lvl5pPr marL="0" indent="1604040">
              <a:buSzTx/>
              <a:buFontTx/>
              <a:buNone/>
              <a:defRPr sz="1403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94698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700" y="1322244"/>
            <a:ext cx="9072000" cy="629587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55900" y="5457031"/>
            <a:ext cx="5029200" cy="518469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spcAft>
                <a:spcPts val="392"/>
              </a:spcAft>
              <a:buNone/>
              <a:defRPr sz="2400">
                <a:solidFill>
                  <a:schemeClr val="accent5"/>
                </a:solidFill>
                <a:latin typeface="+mj-lt"/>
              </a:defRPr>
            </a:lvl1pPr>
            <a:lvl2pPr marL="497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0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1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18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9462" name="Picture 6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-53900" y="2733913"/>
            <a:ext cx="10730738" cy="241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5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700" y="1934525"/>
            <a:ext cx="9072000" cy="490437"/>
          </a:xfrm>
        </p:spPr>
        <p:txBody>
          <a:bodyPr anchor="b" anchorCtr="0"/>
          <a:lstStyle>
            <a:lvl1pPr marL="0" indent="0" algn="ctr">
              <a:buNone/>
              <a:defRPr sz="2600">
                <a:solidFill>
                  <a:schemeClr val="accent5"/>
                </a:solidFill>
                <a:latin typeface="+mj-lt"/>
              </a:defRPr>
            </a:lvl1pPr>
            <a:lvl2pPr marL="497730" indent="0">
              <a:buNone/>
              <a:defRPr sz="1300"/>
            </a:lvl2pPr>
            <a:lvl3pPr marL="995459" indent="0">
              <a:buNone/>
              <a:defRPr sz="1100"/>
            </a:lvl3pPr>
            <a:lvl4pPr marL="1493190" indent="0">
              <a:buNone/>
              <a:defRPr sz="1000"/>
            </a:lvl4pPr>
            <a:lvl5pPr marL="1990920" indent="0">
              <a:buNone/>
              <a:defRPr sz="1000"/>
            </a:lvl5pPr>
            <a:lvl6pPr marL="2488649" indent="0">
              <a:buNone/>
              <a:defRPr sz="1000"/>
            </a:lvl6pPr>
            <a:lvl7pPr marL="2986379" indent="0">
              <a:buNone/>
              <a:defRPr sz="1000"/>
            </a:lvl7pPr>
            <a:lvl8pPr marL="3484109" indent="0">
              <a:buNone/>
              <a:defRPr sz="1000"/>
            </a:lvl8pPr>
            <a:lvl9pPr marL="398183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Rectangle 18"/>
          <p:cNvSpPr/>
          <p:nvPr userDrawn="1"/>
        </p:nvSpPr>
        <p:spPr>
          <a:xfrm>
            <a:off x="10153128" y="7020991"/>
            <a:ext cx="540272" cy="540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-1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814245" y="0"/>
            <a:ext cx="4879155" cy="756126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17436" y="3285547"/>
            <a:ext cx="9553664" cy="799884"/>
          </a:xfrm>
        </p:spPr>
        <p:txBody>
          <a:bodyPr/>
          <a:lstStyle>
            <a:lvl1pPr>
              <a:defRPr sz="36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6340" y="4300782"/>
            <a:ext cx="7477938" cy="1501751"/>
          </a:xfrm>
        </p:spPr>
        <p:txBody>
          <a:bodyPr>
            <a:normAutofit/>
          </a:bodyPr>
          <a:lstStyle>
            <a:lvl1pPr algn="l">
              <a:defRPr sz="3600" b="0" cap="none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10368" y="5754407"/>
            <a:ext cx="7477938" cy="429890"/>
          </a:xfrm>
        </p:spPr>
        <p:txBody>
          <a:bodyPr anchor="t" anchorCtr="0">
            <a:noAutofit/>
          </a:bodyPr>
          <a:lstStyle>
            <a:lvl1pPr marL="0" indent="0">
              <a:buNone/>
              <a:defRPr sz="2400">
                <a:solidFill>
                  <a:schemeClr val="accent5"/>
                </a:solidFill>
                <a:latin typeface="+mj-lt"/>
              </a:defRPr>
            </a:lvl1pPr>
            <a:lvl2pPr marL="49773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45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1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09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6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3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1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183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0" y="-1"/>
            <a:ext cx="1890000" cy="1890000"/>
          </a:xfrm>
          <a:prstGeom prst="rect">
            <a:avLst/>
          </a:prstGeom>
          <a:solidFill>
            <a:srgbClr val="6CB3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1890420"/>
            <a:ext cx="1890000" cy="1890000"/>
          </a:xfrm>
          <a:prstGeom prst="rect">
            <a:avLst/>
          </a:prstGeom>
          <a:solidFill>
            <a:srgbClr val="6CB33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3780841"/>
            <a:ext cx="1890000" cy="1890000"/>
          </a:xfrm>
          <a:prstGeom prst="rect">
            <a:avLst/>
          </a:prstGeom>
          <a:solidFill>
            <a:srgbClr val="6CB3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0" y="5671263"/>
            <a:ext cx="1890000" cy="1890000"/>
          </a:xfrm>
          <a:prstGeom prst="rect">
            <a:avLst/>
          </a:prstGeom>
          <a:solidFill>
            <a:srgbClr val="6CB33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546" tIns="49773" rIns="99546" bIns="49773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0"/>
            <a:ext cx="10693400" cy="1358775"/>
            <a:chOff x="0" y="540271"/>
            <a:chExt cx="10693400" cy="1358775"/>
          </a:xfrm>
        </p:grpSpPr>
        <p:sp>
          <p:nvSpPr>
            <p:cNvPr id="4" name="Rectangle 3"/>
            <p:cNvSpPr/>
            <p:nvPr/>
          </p:nvSpPr>
          <p:spPr>
            <a:xfrm>
              <a:off x="0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672867" y="540271"/>
              <a:ext cx="2674800" cy="1358775"/>
            </a:xfrm>
            <a:prstGeom prst="rect">
              <a:avLst/>
            </a:prstGeom>
            <a:solidFill>
              <a:srgbClr val="6CB33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5345734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8018600" y="540271"/>
              <a:ext cx="2674800" cy="1358775"/>
            </a:xfrm>
            <a:prstGeom prst="rect">
              <a:avLst/>
            </a:prstGeom>
            <a:solidFill>
              <a:srgbClr val="6CB33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868" y="172435"/>
            <a:ext cx="9553664" cy="799884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188" y="1591695"/>
            <a:ext cx="9385344" cy="4637208"/>
          </a:xfrm>
        </p:spPr>
        <p:txBody>
          <a:bodyPr/>
          <a:lstStyle>
            <a:lvl1pPr marL="269875" indent="-269875">
              <a:defRPr>
                <a:solidFill>
                  <a:schemeClr val="accent5"/>
                </a:solidFill>
                <a:latin typeface="+mj-lt"/>
              </a:defRPr>
            </a:lvl1pPr>
            <a:lvl2pPr>
              <a:defRPr>
                <a:solidFill>
                  <a:schemeClr val="accent5"/>
                </a:solidFill>
                <a:latin typeface="+mj-lt"/>
              </a:defRPr>
            </a:lvl2pPr>
            <a:lvl3pPr>
              <a:buFont typeface="Myriad Pro" pitchFamily="34" charset="0"/>
              <a:buChar char="‐"/>
              <a:defRPr>
                <a:solidFill>
                  <a:schemeClr val="accent5"/>
                </a:solidFill>
                <a:latin typeface="+mj-lt"/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3950" y="1620391"/>
            <a:ext cx="4386726" cy="4525353"/>
          </a:xfrm>
        </p:spPr>
        <p:txBody>
          <a:bodyPr>
            <a:normAutofit/>
          </a:bodyPr>
          <a:lstStyle>
            <a:lvl1pPr marL="265113" indent="-265113">
              <a:spcAft>
                <a:spcPts val="0"/>
              </a:spcAft>
              <a:defRPr sz="2800">
                <a:solidFill>
                  <a:schemeClr val="accent5"/>
                </a:solidFill>
                <a:latin typeface="+mj-lt"/>
              </a:defRPr>
            </a:lvl1pPr>
            <a:lvl2pPr>
              <a:spcAft>
                <a:spcPts val="0"/>
              </a:spcAft>
              <a:defRPr sz="2600">
                <a:solidFill>
                  <a:schemeClr val="accent5"/>
                </a:solidFill>
                <a:latin typeface="+mj-lt"/>
              </a:defRPr>
            </a:lvl2pPr>
            <a:lvl3pPr>
              <a:spcAft>
                <a:spcPts val="0"/>
              </a:spcAft>
              <a:buFont typeface="Myriad Pro" pitchFamily="34" charset="0"/>
              <a:buChar char="‐"/>
              <a:defRPr sz="2400">
                <a:solidFill>
                  <a:schemeClr val="accent5"/>
                </a:solidFill>
                <a:latin typeface="+mj-lt"/>
              </a:defRPr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4827" y="1620391"/>
            <a:ext cx="4388400" cy="4525353"/>
          </a:xfrm>
        </p:spPr>
        <p:txBody>
          <a:bodyPr>
            <a:normAutofit/>
          </a:bodyPr>
          <a:lstStyle>
            <a:lvl1pPr marL="265113" indent="-265113">
              <a:spcAft>
                <a:spcPts val="0"/>
              </a:spcAft>
              <a:defRPr sz="2800">
                <a:solidFill>
                  <a:schemeClr val="accent5"/>
                </a:solidFill>
                <a:latin typeface="+mj-lt"/>
              </a:defRPr>
            </a:lvl1pPr>
            <a:lvl2pPr>
              <a:spcAft>
                <a:spcPts val="0"/>
              </a:spcAft>
              <a:defRPr sz="2600">
                <a:solidFill>
                  <a:schemeClr val="accent5"/>
                </a:solidFill>
                <a:latin typeface="+mj-lt"/>
              </a:defRPr>
            </a:lvl2pPr>
            <a:lvl3pPr>
              <a:spcAft>
                <a:spcPts val="0"/>
              </a:spcAft>
              <a:buFont typeface="Myriad Pro" pitchFamily="34" charset="0"/>
              <a:buChar char="‐"/>
              <a:defRPr sz="2400">
                <a:solidFill>
                  <a:schemeClr val="accent5"/>
                </a:solidFill>
                <a:latin typeface="+mj-lt"/>
              </a:defRPr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Group 17"/>
          <p:cNvGrpSpPr/>
          <p:nvPr userDrawn="1"/>
        </p:nvGrpSpPr>
        <p:grpSpPr>
          <a:xfrm>
            <a:off x="0" y="0"/>
            <a:ext cx="10693400" cy="1358775"/>
            <a:chOff x="0" y="540271"/>
            <a:chExt cx="10693400" cy="1358775"/>
          </a:xfrm>
        </p:grpSpPr>
        <p:sp>
          <p:nvSpPr>
            <p:cNvPr id="19" name="Rectangle 18"/>
            <p:cNvSpPr/>
            <p:nvPr/>
          </p:nvSpPr>
          <p:spPr>
            <a:xfrm>
              <a:off x="0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2672867" y="540271"/>
              <a:ext cx="2674800" cy="1358775"/>
            </a:xfrm>
            <a:prstGeom prst="rect">
              <a:avLst/>
            </a:prstGeom>
            <a:solidFill>
              <a:srgbClr val="6CB33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5345734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22" name="Rectangle 21"/>
            <p:cNvSpPr/>
            <p:nvPr userDrawn="1"/>
          </p:nvSpPr>
          <p:spPr>
            <a:xfrm>
              <a:off x="8018600" y="540271"/>
              <a:ext cx="2674800" cy="1358775"/>
            </a:xfrm>
            <a:prstGeom prst="rect">
              <a:avLst/>
            </a:prstGeom>
            <a:solidFill>
              <a:srgbClr val="6CB33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69868" y="172435"/>
            <a:ext cx="9553664" cy="799884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 userDrawn="1"/>
        </p:nvGrpSpPr>
        <p:grpSpPr>
          <a:xfrm>
            <a:off x="0" y="-35793"/>
            <a:ext cx="10693400" cy="1358775"/>
            <a:chOff x="0" y="540271"/>
            <a:chExt cx="10693400" cy="1358775"/>
          </a:xfrm>
        </p:grpSpPr>
        <p:sp>
          <p:nvSpPr>
            <p:cNvPr id="6" name="Rectangle 5"/>
            <p:cNvSpPr/>
            <p:nvPr/>
          </p:nvSpPr>
          <p:spPr>
            <a:xfrm>
              <a:off x="0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672867" y="540271"/>
              <a:ext cx="2674800" cy="1358775"/>
            </a:xfrm>
            <a:prstGeom prst="rect">
              <a:avLst/>
            </a:prstGeom>
            <a:solidFill>
              <a:srgbClr val="6CB33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5345734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8018600" y="540271"/>
              <a:ext cx="2674800" cy="1358775"/>
            </a:xfrm>
            <a:prstGeom prst="rect">
              <a:avLst/>
            </a:prstGeom>
            <a:solidFill>
              <a:srgbClr val="6CB33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69868" y="172435"/>
            <a:ext cx="9553664" cy="799884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84EF182-9B51-413F-BFEA-CDE997DE25C2}"/>
              </a:ext>
            </a:extLst>
          </p:cNvPr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8500" y="6676231"/>
            <a:ext cx="2339975" cy="903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0530" y="1582270"/>
            <a:ext cx="3575659" cy="4574625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5"/>
                </a:solidFill>
                <a:latin typeface="+mj-lt"/>
              </a:defRPr>
            </a:lvl1pPr>
            <a:lvl2pPr marL="497730" indent="0">
              <a:buNone/>
              <a:defRPr sz="1300"/>
            </a:lvl2pPr>
            <a:lvl3pPr marL="995459" indent="0">
              <a:buNone/>
              <a:defRPr sz="1100"/>
            </a:lvl3pPr>
            <a:lvl4pPr marL="1493190" indent="0">
              <a:buNone/>
              <a:defRPr sz="1000"/>
            </a:lvl4pPr>
            <a:lvl5pPr marL="1990920" indent="0">
              <a:buNone/>
              <a:defRPr sz="1000"/>
            </a:lvl5pPr>
            <a:lvl6pPr marL="2488649" indent="0">
              <a:buNone/>
              <a:defRPr sz="1000"/>
            </a:lvl6pPr>
            <a:lvl7pPr marL="2986379" indent="0">
              <a:buNone/>
              <a:defRPr sz="1000"/>
            </a:lvl7pPr>
            <a:lvl8pPr marL="3484109" indent="0">
              <a:buNone/>
              <a:defRPr sz="1000"/>
            </a:lvl8pPr>
            <a:lvl9pPr marL="398183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>
          <a:xfrm>
            <a:off x="4491651" y="1548384"/>
            <a:ext cx="5674415" cy="4608511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2800">
                <a:solidFill>
                  <a:schemeClr val="accent5"/>
                </a:solidFill>
                <a:latin typeface="+mj-lt"/>
              </a:defRPr>
            </a:lvl1pPr>
            <a:lvl2pPr>
              <a:spcAft>
                <a:spcPts val="0"/>
              </a:spcAft>
              <a:defRPr sz="2600">
                <a:solidFill>
                  <a:schemeClr val="accent5"/>
                </a:solidFill>
                <a:latin typeface="+mj-lt"/>
              </a:defRPr>
            </a:lvl2pPr>
            <a:lvl3pPr>
              <a:spcAft>
                <a:spcPts val="0"/>
              </a:spcAft>
              <a:buFont typeface="Myriad Pro" pitchFamily="34" charset="0"/>
              <a:buChar char="‐"/>
              <a:defRPr sz="2400">
                <a:solidFill>
                  <a:schemeClr val="accent5"/>
                </a:solidFill>
                <a:latin typeface="+mj-lt"/>
              </a:defRPr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8954" y="6238291"/>
            <a:ext cx="1692000" cy="854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 userDrawn="1"/>
        </p:nvGrpSpPr>
        <p:grpSpPr>
          <a:xfrm>
            <a:off x="0" y="0"/>
            <a:ext cx="10693400" cy="1358775"/>
            <a:chOff x="0" y="540271"/>
            <a:chExt cx="10693400" cy="1358775"/>
          </a:xfrm>
        </p:grpSpPr>
        <p:sp>
          <p:nvSpPr>
            <p:cNvPr id="7" name="Rectangle 6"/>
            <p:cNvSpPr/>
            <p:nvPr/>
          </p:nvSpPr>
          <p:spPr>
            <a:xfrm>
              <a:off x="0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672867" y="540271"/>
              <a:ext cx="2674800" cy="1358775"/>
            </a:xfrm>
            <a:prstGeom prst="rect">
              <a:avLst/>
            </a:prstGeom>
            <a:solidFill>
              <a:srgbClr val="6CB33F">
                <a:alpha val="2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345734" y="540271"/>
              <a:ext cx="2674800" cy="1358775"/>
            </a:xfrm>
            <a:prstGeom prst="rect">
              <a:avLst/>
            </a:prstGeom>
            <a:solidFill>
              <a:srgbClr val="6CB3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8018600" y="540271"/>
              <a:ext cx="2674800" cy="1358775"/>
            </a:xfrm>
            <a:prstGeom prst="rect">
              <a:avLst/>
            </a:prstGeom>
            <a:solidFill>
              <a:srgbClr val="6CB33F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546" tIns="49773" rIns="99546" bIns="49773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569868" y="172435"/>
            <a:ext cx="9553664" cy="799884"/>
          </a:xfr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69868" y="763128"/>
            <a:ext cx="9553664" cy="79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46" tIns="49773" rIns="99546" bIns="49773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69868" y="1955079"/>
            <a:ext cx="9553664" cy="523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546" tIns="49773" rIns="99546" bIns="49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8" r:id="rId2"/>
    <p:sldLayoutId id="2147483679" r:id="rId3"/>
    <p:sldLayoutId id="2147483677" r:id="rId4"/>
    <p:sldLayoutId id="2147483672" r:id="rId5"/>
    <p:sldLayoutId id="2147483671" r:id="rId6"/>
    <p:sldLayoutId id="2147483674" r:id="rId7"/>
    <p:sldLayoutId id="2147483675" r:id="rId8"/>
    <p:sldLayoutId id="2147483668" r:id="rId9"/>
    <p:sldLayoutId id="2147483669" r:id="rId10"/>
    <p:sldLayoutId id="2147483676" r:id="rId11"/>
    <p:sldLayoutId id="2147483680" r:id="rId12"/>
    <p:sldLayoutId id="214748368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5pPr>
      <a:lvl6pPr marL="49773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6pPr>
      <a:lvl7pPr marL="995459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7pPr>
      <a:lvl8pPr marL="149319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8pPr>
      <a:lvl9pPr marL="199092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Myriad Pro Light" pitchFamily="34" charset="0"/>
        </a:defRPr>
      </a:lvl9pPr>
    </p:titleStyle>
    <p:bodyStyle>
      <a:lvl1pPr marL="373298" indent="-373298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accent5"/>
          </a:solidFill>
          <a:latin typeface="Arial" pitchFamily="34" charset="0"/>
          <a:ea typeface="+mn-ea"/>
          <a:cs typeface="Arial" pitchFamily="34" charset="0"/>
        </a:defRPr>
      </a:lvl1pPr>
      <a:lvl2pPr marL="808811" indent="-311081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accent5"/>
          </a:solidFill>
          <a:latin typeface="Arial" pitchFamily="34" charset="0"/>
          <a:ea typeface="+mn-ea"/>
          <a:cs typeface="Arial" pitchFamily="34" charset="0"/>
        </a:defRPr>
      </a:lvl2pPr>
      <a:lvl3pPr marL="1244325" indent="-24886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Myriad Pro" pitchFamily="34" charset="0"/>
        <a:buChar char="‐"/>
        <a:defRPr sz="2400" kern="1200">
          <a:solidFill>
            <a:schemeClr val="accent5"/>
          </a:solidFill>
          <a:latin typeface="Arial" pitchFamily="34" charset="0"/>
          <a:ea typeface="+mn-ea"/>
          <a:cs typeface="Arial" pitchFamily="34" charset="0"/>
        </a:defRPr>
      </a:lvl3pPr>
      <a:lvl4pPr marL="1742055" indent="-24886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2239785" indent="-24886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737514" indent="-248865" algn="l" defTabSz="99545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244" indent="-248865" algn="l" defTabSz="99545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2975" indent="-248865" algn="l" defTabSz="99545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704" indent="-248865" algn="l" defTabSz="995459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30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459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190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0920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649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379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109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1839" algn="l" defTabSz="995459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35171" y="402568"/>
            <a:ext cx="9223058" cy="14614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735171" y="2037340"/>
            <a:ext cx="9223058" cy="4797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700788" y="7082272"/>
            <a:ext cx="257441" cy="25436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053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625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spd="med"/>
  <p:txStyles>
    <p:titleStyle>
      <a:lvl1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80202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59" b="0" i="0" u="none" strike="noStrike" cap="none" spc="0" baseline="0">
          <a:solidFill>
            <a:srgbClr val="67B9E9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00505" marR="0" indent="-200505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634933" marR="0" indent="-233923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082726" marR="0" indent="-280706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514927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1915937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316947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717957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118968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519978" marR="0" indent="-311897" algn="l" defTabSz="802020" rtl="0" latinLnBrk="0">
        <a:lnSpc>
          <a:spcPct val="90000"/>
        </a:lnSpc>
        <a:spcBef>
          <a:spcPts val="877"/>
        </a:spcBef>
        <a:spcAft>
          <a:spcPts val="0"/>
        </a:spcAft>
        <a:buClrTx/>
        <a:buSzPct val="100000"/>
        <a:buFont typeface="Arial"/>
        <a:buChar char="•"/>
        <a:tabLst/>
        <a:defRPr sz="2456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01010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802020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203030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604040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005051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406061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807071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208081" algn="r" defTabSz="80202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53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emf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17500" y="62797"/>
            <a:ext cx="9994900" cy="3565434"/>
          </a:xfrm>
        </p:spPr>
        <p:txBody>
          <a:bodyPr/>
          <a:lstStyle/>
          <a:p>
            <a:br>
              <a:rPr lang="en-US" b="1" dirty="0"/>
            </a:br>
            <a:r>
              <a:rPr lang="en-US" b="1" dirty="0"/>
              <a:t>Role of Scientific Research Institutes in the Development of Rice </a:t>
            </a:r>
            <a:br>
              <a:rPr lang="en-US" b="1" dirty="0"/>
            </a:br>
            <a:br>
              <a:rPr lang="en-US" b="1" dirty="0"/>
            </a:b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Panel II: Discussion on the Capacity Building on Rice Research and Development in the Region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469900" y="6198876"/>
            <a:ext cx="9994900" cy="13716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0070C0"/>
                </a:solidFill>
              </a:rPr>
              <a:t>R. K. Singh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0070C0"/>
                </a:solidFill>
              </a:rPr>
              <a:t>Program Leader, Crop Diversification and Genetics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0070C0"/>
                </a:solidFill>
              </a:rPr>
              <a:t>International Center for </a:t>
            </a:r>
            <a:r>
              <a:rPr lang="en-US" sz="2400" b="1" dirty="0" err="1">
                <a:solidFill>
                  <a:srgbClr val="0070C0"/>
                </a:solidFill>
              </a:rPr>
              <a:t>Biosaline</a:t>
            </a:r>
            <a:r>
              <a:rPr lang="en-US" sz="2400" b="1" dirty="0">
                <a:solidFill>
                  <a:srgbClr val="0070C0"/>
                </a:solidFill>
              </a:rPr>
              <a:t> Agriculture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0070C0"/>
                </a:solidFill>
              </a:rPr>
              <a:t>Dubai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>
            <a:spLocks noGrp="1"/>
          </p:cNvSpPr>
          <p:nvPr>
            <p:ph type="title"/>
          </p:nvPr>
        </p:nvSpPr>
        <p:spPr>
          <a:xfrm>
            <a:off x="1384300" y="733512"/>
            <a:ext cx="8352264" cy="540729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dirty="0">
                <a:latin typeface="+mj-lt"/>
              </a:rPr>
              <a:t>Capacity development</a:t>
            </a:r>
            <a:r>
              <a:rPr lang="en-US" dirty="0">
                <a:latin typeface="+mj-lt"/>
              </a:rPr>
              <a:t> offerings</a:t>
            </a:r>
            <a:endParaRPr dirty="0">
              <a:latin typeface="+mj-lt"/>
            </a:endParaRPr>
          </a:p>
        </p:txBody>
      </p:sp>
      <p:grpSp>
        <p:nvGrpSpPr>
          <p:cNvPr id="249" name="Group 12"/>
          <p:cNvGrpSpPr/>
          <p:nvPr/>
        </p:nvGrpSpPr>
        <p:grpSpPr>
          <a:xfrm>
            <a:off x="3308271" y="1625724"/>
            <a:ext cx="6939571" cy="4309814"/>
            <a:chOff x="0" y="0"/>
            <a:chExt cx="10650167" cy="5687246"/>
          </a:xfrm>
        </p:grpSpPr>
        <p:pic>
          <p:nvPicPr>
            <p:cNvPr id="245" name="Picture 5" descr="Picture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" y="-1"/>
              <a:ext cx="7962146" cy="56872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6" name="Picture 7" descr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8331" y="-1"/>
              <a:ext cx="2551837" cy="17005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7" name="Picture 9" descr="Picture 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8331" y="1867411"/>
              <a:ext cx="2551837" cy="17901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8" name="Picture 11" descr="Picture 11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98331" y="3805035"/>
              <a:ext cx="2551837" cy="18822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D9436831-BA91-49EA-A26B-3965206D16A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103" y="6015583"/>
            <a:ext cx="1275334" cy="6132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46356D-BD4E-40FB-8219-D0BED79DB4A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8270" y="6097775"/>
            <a:ext cx="2065779" cy="53362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5F3E12-9403-49CB-8A94-CA9D3C55CF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788" y="6026336"/>
            <a:ext cx="916948" cy="6765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B1EC78-082D-4B04-A5D0-5795DAFBB50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9360" y="1865273"/>
            <a:ext cx="10694" cy="430981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E283B27-017D-4A8A-8185-90751FD41D74}"/>
              </a:ext>
            </a:extLst>
          </p:cNvPr>
          <p:cNvSpPr/>
          <p:nvPr/>
        </p:nvSpPr>
        <p:spPr>
          <a:xfrm>
            <a:off x="185530" y="1859628"/>
            <a:ext cx="2962261" cy="4250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Technical training courses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Post-doctoral, doctoral and master’s research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Internships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Farmers’ field schools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Knowledge hubs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Emirates Soil Museum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Arab Women Leaders in Agriculture 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Youth Engagement Society</a:t>
            </a:r>
          </a:p>
          <a:p>
            <a:pPr marL="300758" indent="-300758">
              <a:buFont typeface="Arial" panose="020B0604020202020204" pitchFamily="34" charset="0"/>
              <a:buChar char="•"/>
            </a:pPr>
            <a:r>
              <a:rPr lang="en-US" sz="1930" dirty="0">
                <a:solidFill>
                  <a:srgbClr val="424242"/>
                </a:solidFill>
              </a:rPr>
              <a:t>Community Initiatives and Awareness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95B15-8BD7-44DF-98E3-85D4D7F3F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2" y="96209"/>
            <a:ext cx="10628268" cy="1113631"/>
          </a:xfrm>
        </p:spPr>
        <p:txBody>
          <a:bodyPr>
            <a:normAutofit fontScale="90000"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Training course on “Developing techniques for climate-resilient rice production systems in sub-Sahara Africa”</a:t>
            </a:r>
            <a:endParaRPr lang="en-US" sz="4400" dirty="0">
              <a:solidFill>
                <a:schemeClr val="accent5"/>
              </a:solidFill>
            </a:endParaRPr>
          </a:p>
        </p:txBody>
      </p:sp>
      <p:pic>
        <p:nvPicPr>
          <p:cNvPr id="5" name="Content Placeholder 4" descr="A group of people standing in front of a crowd posing for the camera&#10;&#10;Description automatically generated">
            <a:extLst>
              <a:ext uri="{FF2B5EF4-FFF2-40B4-BE49-F238E27FC236}">
                <a16:creationId xmlns:a16="http://schemas.microsoft.com/office/drawing/2014/main" id="{57D88922-38BC-4CE8-8FE5-C6B42CACC6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" y="1113631"/>
            <a:ext cx="7256025" cy="483735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4B7380-A10B-4FA0-BBB2-2DF0FC79A2C5}"/>
              </a:ext>
            </a:extLst>
          </p:cNvPr>
          <p:cNvSpPr txBox="1"/>
          <p:nvPr/>
        </p:nvSpPr>
        <p:spPr>
          <a:xfrm>
            <a:off x="3985710" y="6276138"/>
            <a:ext cx="5399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15-19 July 2019, Abuja, Nigeria</a:t>
            </a:r>
            <a:endParaRPr lang="en-US" dirty="0">
              <a:solidFill>
                <a:schemeClr val="accent5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BC1B93-045B-4DF2-81BA-E2CDA4F92524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8070" y="1113631"/>
            <a:ext cx="3307111" cy="236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352A362-5C84-4526-980E-2BA114482E2F}"/>
              </a:ext>
            </a:extLst>
          </p:cNvPr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21157" y="3790809"/>
            <a:ext cx="3307111" cy="2309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D1056D-0B3C-4663-A493-C8B961F57CBD}"/>
              </a:ext>
            </a:extLst>
          </p:cNvPr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100" y="5161938"/>
            <a:ext cx="3505200" cy="2399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2646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00876-23DC-4196-95AB-AD0015455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68" y="10389"/>
            <a:ext cx="9553664" cy="799884"/>
          </a:xfrm>
        </p:spPr>
        <p:txBody>
          <a:bodyPr/>
          <a:lstStyle/>
          <a:p>
            <a:pPr algn="ctr"/>
            <a:r>
              <a:rPr lang="en-US" dirty="0"/>
              <a:t>Trainees from 10 </a:t>
            </a:r>
            <a:r>
              <a:rPr lang="en-US" dirty="0" err="1"/>
              <a:t>IsDB</a:t>
            </a:r>
            <a:r>
              <a:rPr lang="en-US" dirty="0"/>
              <a:t> Member Countries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7DEE5B3-C449-48F6-9AF0-32C430766B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533157"/>
              </p:ext>
            </p:extLst>
          </p:nvPr>
        </p:nvGraphicFramePr>
        <p:xfrm>
          <a:off x="569868" y="810273"/>
          <a:ext cx="9448800" cy="67308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3543">
                  <a:extLst>
                    <a:ext uri="{9D8B030D-6E8A-4147-A177-3AD203B41FA5}">
                      <a16:colId xmlns:a16="http://schemas.microsoft.com/office/drawing/2014/main" val="170626598"/>
                    </a:ext>
                  </a:extLst>
                </a:gridCol>
                <a:gridCol w="3137889">
                  <a:extLst>
                    <a:ext uri="{9D8B030D-6E8A-4147-A177-3AD203B41FA5}">
                      <a16:colId xmlns:a16="http://schemas.microsoft.com/office/drawing/2014/main" val="940919307"/>
                    </a:ext>
                  </a:extLst>
                </a:gridCol>
                <a:gridCol w="4214768">
                  <a:extLst>
                    <a:ext uri="{9D8B030D-6E8A-4147-A177-3AD203B41FA5}">
                      <a16:colId xmlns:a16="http://schemas.microsoft.com/office/drawing/2014/main" val="169374714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592544063"/>
                    </a:ext>
                  </a:extLst>
                </a:gridCol>
              </a:tblGrid>
              <a:tr h="1348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#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NAME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DESIGNATION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COUNTRY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 anchor="ctr"/>
                </a:tc>
                <a:extLst>
                  <a:ext uri="{0D108BD9-81ED-4DB2-BD59-A6C34878D82A}">
                    <a16:rowId xmlns:a16="http://schemas.microsoft.com/office/drawing/2014/main" val="2644549271"/>
                  </a:ext>
                </a:extLst>
              </a:tr>
              <a:tr h="3500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Gustave Dieudonné DAGBENONBAKIN,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National Coordinator Smallholders Agricultural Productivity Enhancement Program for Sub-Saharan Africa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Benin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455459488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Boukary SAWADOGO,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National Coordinator of Building Resiliency to Recurring Food Insecurity Project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Burkina Faso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965593580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3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Denise Francoise KAMBOU NABALAMA, Ms.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CEO, CEAE INTERNATIONAL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Burkina Faso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232185179"/>
                  </a:ext>
                </a:extLst>
              </a:tr>
              <a:tr h="1978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4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Fidèle Sawadogo,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Pensa Liptougou Agricultural Development Project 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Burkina Faso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262245738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5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FORBUZO Benjamin Chefor,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Project Agronomist, Grassfield Integrated Participatory Rural Development Project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Cameroon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209235864"/>
                  </a:ext>
                </a:extLst>
              </a:tr>
              <a:tr h="3500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6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NGOUNZIE NGANJUPOUA ALAIN FRANCIS,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Agronomist, Mont Mbappit Rural Development Project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Cameroon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637477059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7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OBEN Ako Joseph,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Project Agronomist, Agriculture Infrastructure &amp; Value Chain Development Project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Cameroon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485806709"/>
                  </a:ext>
                </a:extLst>
              </a:tr>
              <a:tr h="29678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8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MAHAMAT NOUR ISSA,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National Coordinator Rice Value Chain Development Project in the Plain of Chari-Logone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Chad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560802765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9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Abdoulie Toure,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National Coordinator of Central Project Coordination Unit, Ministry of Agriculture Banjul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Gambia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3506202628"/>
                  </a:ext>
                </a:extLst>
              </a:tr>
              <a:tr h="22086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10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Baboucar Sompo Ceesay,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Private Sector Farmer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Gambia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555310909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11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Macky Amadou Dioum,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Agroeconomist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Guinee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651793094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12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BOUKARY Abdou Razac,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National Coordinator Building Resilience to the Recurring Food Insecurity Project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318206107"/>
                  </a:ext>
                </a:extLst>
              </a:tr>
              <a:tr h="1978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13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Yacoubou Idé, Dr.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Point focal Rice Value Chain Development Project 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177947360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14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Arfa Muhammad Nasir,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Center for Agricultural Renewable Energy and Entrepreneurship Development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832499579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15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Dahiru Shitu,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Agronomist, Jigawa State Agricultural and Rural Development Authority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189621365"/>
                  </a:ext>
                </a:extLst>
              </a:tr>
              <a:tr h="19785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16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Ekaette Joy Etopobong, Mrs.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Rice Breeder, National Cereal Research Institute Badeggi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91248367"/>
                  </a:ext>
                </a:extLst>
              </a:tr>
              <a:tr h="3500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17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Fatima Kabir Aliyu, Mrs.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Assistant Director &amp; Head of Rice Value Chain Desk, Federal Ministry of Agriculture and Rural Development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373153593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18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Hassan Adamu Jibrin,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Ministry of Finance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4042763082"/>
                  </a:ext>
                </a:extLst>
              </a:tr>
              <a:tr h="26139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19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Ibrahim Garba MOHAMMED,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Project Coordinator, Kano State Agricultural and Rural Development Authority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443964592"/>
                  </a:ext>
                </a:extLst>
              </a:tr>
              <a:tr h="3500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20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Raheem Rasheed A.,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Senior Agric Officer, Seed Coordination and Research, National Agricultural Seeds Council (NASC)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269589104"/>
                  </a:ext>
                </a:extLst>
              </a:tr>
              <a:tr h="350004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21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Tapgun Caroline B., Ms.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Chief Agric Superintendent, Seed Certification and Quality Control, National Agricultural Seeds Council (NASC)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Nigeria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657559496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22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Jean Marie Goudiaby,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CEO KATIPA SARL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Senegal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024670138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23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OUSSEYNOU SARR,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CEO SAHEL AGROBUSINESS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Senegal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2861972070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24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Charles Bangura,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Director of PortLoko District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Sierra Leone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1886939515"/>
                  </a:ext>
                </a:extLst>
              </a:tr>
              <a:tr h="17277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25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Saidu Bamayange, Mr.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accent5"/>
                          </a:solidFill>
                          <a:effectLst/>
                        </a:rPr>
                        <a:t>Director of Kambia District</a:t>
                      </a:r>
                      <a:endParaRPr lang="en-US" sz="120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accent5"/>
                          </a:solidFill>
                          <a:effectLst/>
                        </a:rPr>
                        <a:t>Sierra Leone</a:t>
                      </a:r>
                      <a:endParaRPr lang="en-US" sz="1800" dirty="0">
                        <a:solidFill>
                          <a:schemeClr val="accent5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9944" marR="29944" marT="0" marB="0"/>
                </a:tc>
                <a:extLst>
                  <a:ext uri="{0D108BD9-81ED-4DB2-BD59-A6C34878D82A}">
                    <a16:rowId xmlns:a16="http://schemas.microsoft.com/office/drawing/2014/main" val="3792985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276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F73057-A820-4488-BA1F-DE80BA1C8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68" y="509859"/>
            <a:ext cx="9553664" cy="799884"/>
          </a:xfrm>
        </p:spPr>
        <p:txBody>
          <a:bodyPr/>
          <a:lstStyle/>
          <a:p>
            <a:pPr algn="ctr"/>
            <a:r>
              <a:rPr lang="en-US" dirty="0"/>
              <a:t>Key take-home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10A94-F197-4F2D-8EC2-92DEBE5B4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500" y="1591695"/>
            <a:ext cx="10058400" cy="4637208"/>
          </a:xfrm>
        </p:spPr>
        <p:txBody>
          <a:bodyPr/>
          <a:lstStyle/>
          <a:p>
            <a:r>
              <a:rPr lang="en-US" dirty="0"/>
              <a:t>Rice is staple crop for half of world population – One of the most important cereal</a:t>
            </a:r>
          </a:p>
          <a:p>
            <a:r>
              <a:rPr lang="en-US" dirty="0"/>
              <a:t>ICBA is working on the climate resilient crops suited for extreme marginal environments </a:t>
            </a:r>
          </a:p>
          <a:p>
            <a:r>
              <a:rPr lang="en-US" dirty="0"/>
              <a:t>ICBA supports the NARES and farmers (Africa) for capacity building including rice based training (Quality Seed Production, Cultivation in marginal </a:t>
            </a:r>
            <a:r>
              <a:rPr lang="en-US" dirty="0" err="1"/>
              <a:t>envt</a:t>
            </a:r>
            <a:r>
              <a:rPr lang="en-US" dirty="0"/>
              <a:t>.)</a:t>
            </a:r>
          </a:p>
        </p:txBody>
      </p:sp>
    </p:spTree>
    <p:extLst>
      <p:ext uri="{BB962C8B-B14F-4D97-AF65-F5344CB8AC3E}">
        <p14:creationId xmlns:p14="http://schemas.microsoft.com/office/powerpoint/2010/main" val="1900322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/>
          <p:nvPr/>
        </p:nvSpPr>
        <p:spPr>
          <a:xfrm>
            <a:off x="66546" y="6838811"/>
            <a:ext cx="10569387" cy="5232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2200" b="1">
                <a:solidFill>
                  <a:schemeClr val="accent2"/>
                </a:solidFill>
              </a:defRPr>
            </a:lvl1pPr>
          </a:lstStyle>
          <a:p>
            <a:r>
              <a:rPr sz="2800"/>
              <a:t>www.biosaline.org</a:t>
            </a:r>
          </a:p>
        </p:txBody>
      </p:sp>
      <p:pic>
        <p:nvPicPr>
          <p:cNvPr id="306" name="image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80" y="5694378"/>
            <a:ext cx="1820211" cy="138910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image12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700" y="808831"/>
            <a:ext cx="10693400" cy="4794242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0" y="-2528"/>
            <a:ext cx="10693400" cy="828744"/>
          </a:xfrm>
          <a:prstGeom prst="rect">
            <a:avLst/>
          </a:prstGeom>
          <a:solidFill>
            <a:srgbClr val="2A8A6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9" name="Shape 309"/>
          <p:cNvSpPr/>
          <p:nvPr/>
        </p:nvSpPr>
        <p:spPr>
          <a:xfrm>
            <a:off x="2446809" y="222228"/>
            <a:ext cx="5799782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t>Thank you!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51F8B3-64CD-4575-B07B-0614E356BC20}"/>
              </a:ext>
            </a:extLst>
          </p:cNvPr>
          <p:cNvSpPr txBox="1"/>
          <p:nvPr/>
        </p:nvSpPr>
        <p:spPr>
          <a:xfrm flipH="1">
            <a:off x="3822699" y="605164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r.singh@biosaline.org.ae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le 3"/>
          <p:cNvSpPr txBox="1">
            <a:spLocks noGrp="1"/>
          </p:cNvSpPr>
          <p:nvPr>
            <p:ph type="title"/>
          </p:nvPr>
        </p:nvSpPr>
        <p:spPr>
          <a:xfrm>
            <a:off x="434527" y="6646323"/>
            <a:ext cx="9989234" cy="849264"/>
          </a:xfrm>
          <a:prstGeom prst="rect">
            <a:avLst/>
          </a:prstGeom>
        </p:spPr>
        <p:txBody>
          <a:bodyPr anchor="t"/>
          <a:lstStyle>
            <a:lvl1pPr algn="l">
              <a:defRPr sz="4300">
                <a:solidFill>
                  <a:srgbClr val="FFFFFF"/>
                </a:solidFill>
              </a:defRPr>
            </a:lvl1pPr>
          </a:lstStyle>
          <a:p>
            <a:pPr algn="ctr"/>
            <a:r>
              <a:rPr lang="en-US" sz="4000" b="1" dirty="0">
                <a:latin typeface="+mj-lt"/>
              </a:rPr>
              <a:t>Agri-innovations for marginal environments</a:t>
            </a:r>
          </a:p>
        </p:txBody>
      </p:sp>
      <p:sp>
        <p:nvSpPr>
          <p:cNvPr id="113" name="Freeform: Shape 19"/>
          <p:cNvSpPr/>
          <p:nvPr/>
        </p:nvSpPr>
        <p:spPr>
          <a:xfrm>
            <a:off x="-5" y="1029754"/>
            <a:ext cx="1546259" cy="27909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" y="0"/>
                </a:moveTo>
                <a:cubicBezTo>
                  <a:pt x="12872" y="0"/>
                  <a:pt x="21600" y="4835"/>
                  <a:pt x="21600" y="10800"/>
                </a:cubicBezTo>
                <a:cubicBezTo>
                  <a:pt x="21600" y="16765"/>
                  <a:pt x="12872" y="21600"/>
                  <a:pt x="2106" y="21600"/>
                </a:cubicBezTo>
                <a:cubicBezTo>
                  <a:pt x="1433" y="21600"/>
                  <a:pt x="768" y="21581"/>
                  <a:pt x="113" y="21544"/>
                </a:cubicBezTo>
                <a:lnTo>
                  <a:pt x="0" y="21535"/>
                </a:lnTo>
                <a:lnTo>
                  <a:pt x="0" y="65"/>
                </a:lnTo>
                <a:lnTo>
                  <a:pt x="113" y="56"/>
                </a:lnTo>
                <a:cubicBezTo>
                  <a:pt x="768" y="19"/>
                  <a:pt x="1433" y="0"/>
                  <a:pt x="210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4" name="Picture 8" descr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" y="1174115"/>
            <a:ext cx="1401769" cy="250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323" y="0"/>
                </a:moveTo>
                <a:cubicBezTo>
                  <a:pt x="1657" y="0"/>
                  <a:pt x="1002" y="20"/>
                  <a:pt x="354" y="57"/>
                </a:cubicBezTo>
                <a:lnTo>
                  <a:pt x="0" y="87"/>
                </a:lnTo>
                <a:lnTo>
                  <a:pt x="0" y="21516"/>
                </a:lnTo>
                <a:lnTo>
                  <a:pt x="354" y="21546"/>
                </a:lnTo>
                <a:cubicBezTo>
                  <a:pt x="1002" y="21583"/>
                  <a:pt x="1657" y="21600"/>
                  <a:pt x="2323" y="21600"/>
                </a:cubicBezTo>
                <a:cubicBezTo>
                  <a:pt x="12970" y="21600"/>
                  <a:pt x="21600" y="16765"/>
                  <a:pt x="21600" y="10800"/>
                </a:cubicBezTo>
                <a:cubicBezTo>
                  <a:pt x="21600" y="4835"/>
                  <a:pt x="12970" y="0"/>
                  <a:pt x="2323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15" name="Oval 21"/>
          <p:cNvSpPr/>
          <p:nvPr/>
        </p:nvSpPr>
        <p:spPr>
          <a:xfrm>
            <a:off x="1735140" y="1029754"/>
            <a:ext cx="2790978" cy="279097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6" name="Picture 12" descr="Pictur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79501" y="1174115"/>
            <a:ext cx="2502089" cy="250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17" name="Oval 23"/>
          <p:cNvSpPr/>
          <p:nvPr/>
        </p:nvSpPr>
        <p:spPr>
          <a:xfrm>
            <a:off x="4715004" y="1029754"/>
            <a:ext cx="2790978" cy="279097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8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9364" y="1174115"/>
            <a:ext cx="2502090" cy="250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19" name="Oval 25"/>
          <p:cNvSpPr/>
          <p:nvPr/>
        </p:nvSpPr>
        <p:spPr>
          <a:xfrm>
            <a:off x="7694868" y="1038141"/>
            <a:ext cx="2790978" cy="2790977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0" name="Picture 2" descr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39227" y="1182501"/>
            <a:ext cx="2502090" cy="250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21" name="Oval 27"/>
          <p:cNvSpPr/>
          <p:nvPr/>
        </p:nvSpPr>
        <p:spPr>
          <a:xfrm>
            <a:off x="6191356" y="3742091"/>
            <a:ext cx="2790978" cy="2790978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2" name="Picture 6" descr="Picture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35715" y="3886451"/>
            <a:ext cx="2502090" cy="2502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sp>
        <p:nvSpPr>
          <p:cNvPr id="123" name="Freeform: Shape 29"/>
          <p:cNvSpPr/>
          <p:nvPr/>
        </p:nvSpPr>
        <p:spPr>
          <a:xfrm flipH="1">
            <a:off x="9147141" y="3684757"/>
            <a:ext cx="1546259" cy="27909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" y="0"/>
                </a:moveTo>
                <a:cubicBezTo>
                  <a:pt x="12872" y="0"/>
                  <a:pt x="21600" y="4835"/>
                  <a:pt x="21600" y="10800"/>
                </a:cubicBezTo>
                <a:cubicBezTo>
                  <a:pt x="21600" y="16765"/>
                  <a:pt x="12872" y="21600"/>
                  <a:pt x="2106" y="21600"/>
                </a:cubicBezTo>
                <a:cubicBezTo>
                  <a:pt x="1433" y="21600"/>
                  <a:pt x="768" y="21581"/>
                  <a:pt x="113" y="21544"/>
                </a:cubicBezTo>
                <a:lnTo>
                  <a:pt x="0" y="21535"/>
                </a:lnTo>
                <a:lnTo>
                  <a:pt x="0" y="65"/>
                </a:lnTo>
                <a:lnTo>
                  <a:pt x="113" y="56"/>
                </a:lnTo>
                <a:cubicBezTo>
                  <a:pt x="768" y="19"/>
                  <a:pt x="1433" y="0"/>
                  <a:pt x="2106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2700">
            <a:miter lim="400000"/>
          </a:ln>
        </p:spPr>
        <p:txBody>
          <a:bodyPr lIns="40099" rIns="4009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4" name="Picture 10" descr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291501" y="3829117"/>
            <a:ext cx="1401769" cy="2502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77" y="0"/>
                </a:moveTo>
                <a:cubicBezTo>
                  <a:pt x="8630" y="0"/>
                  <a:pt x="0" y="4835"/>
                  <a:pt x="0" y="10800"/>
                </a:cubicBezTo>
                <a:cubicBezTo>
                  <a:pt x="0" y="16765"/>
                  <a:pt x="8630" y="21600"/>
                  <a:pt x="19277" y="21600"/>
                </a:cubicBezTo>
                <a:cubicBezTo>
                  <a:pt x="19943" y="21600"/>
                  <a:pt x="20603" y="21583"/>
                  <a:pt x="21251" y="21546"/>
                </a:cubicBezTo>
                <a:lnTo>
                  <a:pt x="21600" y="21516"/>
                </a:lnTo>
                <a:lnTo>
                  <a:pt x="21600" y="87"/>
                </a:lnTo>
                <a:lnTo>
                  <a:pt x="21251" y="57"/>
                </a:lnTo>
                <a:cubicBezTo>
                  <a:pt x="20603" y="20"/>
                  <a:pt x="19943" y="0"/>
                  <a:pt x="19277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25" name="Picture 16" descr="Picture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27" y="5505656"/>
            <a:ext cx="2180343" cy="10258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CA0DAA6-33B8-4A25-810D-2F4D816FB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361379" cy="75612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1C85515-DCB9-4483-811F-E8AAC78FAB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71250" y="705718"/>
            <a:ext cx="2962071" cy="4059549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>
              <a:defRPr sz="3600"/>
            </a:lvl1pPr>
          </a:lstStyle>
          <a:p>
            <a:pPr defTabSz="914400">
              <a:spcBef>
                <a:spcPct val="0"/>
              </a:spcBef>
            </a:pPr>
            <a:r>
              <a:rPr lang="en-US" sz="43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ICBA’s vision and mission</a:t>
            </a:r>
          </a:p>
        </p:txBody>
      </p:sp>
      <p:pic>
        <p:nvPicPr>
          <p:cNvPr id="18" name="Picture 17" descr="Chart, diagram&#10;&#10;Description automatically generated">
            <a:extLst>
              <a:ext uri="{FF2B5EF4-FFF2-40B4-BE49-F238E27FC236}">
                <a16:creationId xmlns:a16="http://schemas.microsoft.com/office/drawing/2014/main" id="{1ADCA20A-65D7-4F55-A6DC-6D152A04CF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4069506" y="11"/>
            <a:ext cx="6611194" cy="7561252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itle 1"/>
          <p:cNvSpPr txBox="1">
            <a:spLocks noGrp="1"/>
          </p:cNvSpPr>
          <p:nvPr>
            <p:ph type="title"/>
          </p:nvPr>
        </p:nvSpPr>
        <p:spPr>
          <a:xfrm>
            <a:off x="678596" y="490494"/>
            <a:ext cx="9223058" cy="87535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pPr algn="ctr"/>
            <a:r>
              <a:rPr dirty="0">
                <a:latin typeface="+mj-lt"/>
              </a:rPr>
              <a:t>Research </a:t>
            </a:r>
            <a:r>
              <a:rPr lang="en-US" dirty="0">
                <a:latin typeface="+mj-lt"/>
              </a:rPr>
              <a:t>P</a:t>
            </a:r>
            <a:r>
              <a:rPr dirty="0">
                <a:latin typeface="+mj-lt"/>
              </a:rPr>
              <a:t>riorities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1CAFD3A-3FF8-4F73-AC5F-8AC4DBA663E8}"/>
              </a:ext>
            </a:extLst>
          </p:cNvPr>
          <p:cNvGrpSpPr/>
          <p:nvPr/>
        </p:nvGrpSpPr>
        <p:grpSpPr>
          <a:xfrm>
            <a:off x="1979757" y="1541917"/>
            <a:ext cx="8059631" cy="5091173"/>
            <a:chOff x="2257205" y="876547"/>
            <a:chExt cx="9189128" cy="5804663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A53AE8CE-CFEF-44A5-9947-DAA05AEA3CA1}"/>
                </a:ext>
              </a:extLst>
            </p:cNvPr>
            <p:cNvSpPr/>
            <p:nvPr/>
          </p:nvSpPr>
          <p:spPr>
            <a:xfrm>
              <a:off x="3852423" y="1623306"/>
              <a:ext cx="4358147" cy="4358147"/>
            </a:xfrm>
            <a:prstGeom prst="ellipse">
              <a:avLst/>
            </a:prstGeom>
            <a:noFill/>
            <a:ln w="63500">
              <a:solidFill>
                <a:schemeClr val="accent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924ECF52-1C9A-4F60-A0D2-BB8742630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2434" y="2881285"/>
              <a:ext cx="677280" cy="677280"/>
            </a:xfrm>
            <a:prstGeom prst="rect">
              <a:avLst/>
            </a:prstGeom>
          </p:spPr>
        </p:pic>
        <p:pic>
          <p:nvPicPr>
            <p:cNvPr id="6" name="Picture 5" descr="Icon&#10;&#10;Description automatically generated">
              <a:extLst>
                <a:ext uri="{FF2B5EF4-FFF2-40B4-BE49-F238E27FC236}">
                  <a16:creationId xmlns:a16="http://schemas.microsoft.com/office/drawing/2014/main" id="{F19156E7-649C-4D8E-A23D-D7DD09274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24589" y="3473965"/>
              <a:ext cx="813816" cy="813816"/>
            </a:xfrm>
            <a:prstGeom prst="rect">
              <a:avLst/>
            </a:prstGeom>
          </p:spPr>
        </p:pic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86C06436-D1ED-474B-BF33-976DE2D48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9784" y="4069784"/>
              <a:ext cx="746760" cy="746760"/>
            </a:xfrm>
            <a:prstGeom prst="rect">
              <a:avLst/>
            </a:prstGeom>
          </p:spPr>
        </p:pic>
        <p:pic>
          <p:nvPicPr>
            <p:cNvPr id="8" name="Picture 7" descr="Icon&#10;&#10;Description automatically generated">
              <a:extLst>
                <a:ext uri="{FF2B5EF4-FFF2-40B4-BE49-F238E27FC236}">
                  <a16:creationId xmlns:a16="http://schemas.microsoft.com/office/drawing/2014/main" id="{88CBCC76-071E-488E-8514-272CF97D5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73021" y="1668948"/>
              <a:ext cx="813695" cy="813695"/>
            </a:xfrm>
            <a:prstGeom prst="rect">
              <a:avLst/>
            </a:prstGeom>
          </p:spPr>
        </p:pic>
        <p:pic>
          <p:nvPicPr>
            <p:cNvPr id="9" name="Picture 8" descr="Logo, icon&#10;&#10;Description automatically generated">
              <a:extLst>
                <a:ext uri="{FF2B5EF4-FFF2-40B4-BE49-F238E27FC236}">
                  <a16:creationId xmlns:a16="http://schemas.microsoft.com/office/drawing/2014/main" id="{8F934647-0016-40D7-A87E-A9785162D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5458" y="3880873"/>
              <a:ext cx="746760" cy="746760"/>
            </a:xfrm>
            <a:prstGeom prst="rect">
              <a:avLst/>
            </a:prstGeom>
          </p:spPr>
        </p:pic>
        <p:pic>
          <p:nvPicPr>
            <p:cNvPr id="10" name="Picture 9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2209C648-E266-4AAD-9494-E10A09E8C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21488" y="2790666"/>
              <a:ext cx="746760" cy="746760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E662331-C7AC-4C48-A3DB-DD66D520A10C}"/>
                </a:ext>
              </a:extLst>
            </p:cNvPr>
            <p:cNvSpPr/>
            <p:nvPr/>
          </p:nvSpPr>
          <p:spPr>
            <a:xfrm>
              <a:off x="7692218" y="2446828"/>
              <a:ext cx="277829" cy="27782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451229A-9EAB-405B-9393-D6E01AE38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78443" y="1294682"/>
              <a:ext cx="1373979" cy="1418300"/>
            </a:xfrm>
            <a:prstGeom prst="rect">
              <a:avLst/>
            </a:prstGeom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0CA12F69-ED2F-46E0-BB55-0EE0A6608BCD}"/>
                </a:ext>
              </a:extLst>
            </p:cNvPr>
            <p:cNvSpPr/>
            <p:nvPr/>
          </p:nvSpPr>
          <p:spPr>
            <a:xfrm>
              <a:off x="4046684" y="2485150"/>
              <a:ext cx="277829" cy="27782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0652FBE-37E4-4C1D-AFB5-ACCAE7A0219B}"/>
                </a:ext>
              </a:extLst>
            </p:cNvPr>
            <p:cNvSpPr/>
            <p:nvPr/>
          </p:nvSpPr>
          <p:spPr>
            <a:xfrm>
              <a:off x="7567705" y="5054987"/>
              <a:ext cx="277829" cy="27782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4297259-4817-459D-A50B-8CEEEB89689C}"/>
                </a:ext>
              </a:extLst>
            </p:cNvPr>
            <p:cNvSpPr/>
            <p:nvPr/>
          </p:nvSpPr>
          <p:spPr>
            <a:xfrm>
              <a:off x="4202037" y="5082419"/>
              <a:ext cx="277829" cy="27782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635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1030FAA-38B4-4B43-93D2-922EF37E3B44}"/>
                </a:ext>
              </a:extLst>
            </p:cNvPr>
            <p:cNvSpPr txBox="1"/>
            <p:nvPr/>
          </p:nvSpPr>
          <p:spPr>
            <a:xfrm>
              <a:off x="2631024" y="2712981"/>
              <a:ext cx="970848" cy="421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Crops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192099-5187-468D-A557-28B3519F5808}"/>
                </a:ext>
              </a:extLst>
            </p:cNvPr>
            <p:cNvSpPr txBox="1"/>
            <p:nvPr/>
          </p:nvSpPr>
          <p:spPr>
            <a:xfrm>
              <a:off x="2257205" y="5628482"/>
              <a:ext cx="1998371" cy="1052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Novel production systems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D4829A1-9114-4BB8-93A8-596132DF03A6}"/>
                </a:ext>
              </a:extLst>
            </p:cNvPr>
            <p:cNvSpPr txBox="1"/>
            <p:nvPr/>
          </p:nvSpPr>
          <p:spPr>
            <a:xfrm>
              <a:off x="8355408" y="5675615"/>
              <a:ext cx="2140546" cy="421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Land and water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65245FE-1A22-489D-B6F6-4AD136261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3473" y="4320718"/>
              <a:ext cx="1306120" cy="1354896"/>
            </a:xfrm>
            <a:prstGeom prst="rect">
              <a:avLst/>
            </a:prstGeom>
          </p:spPr>
        </p:pic>
        <p:pic>
          <p:nvPicPr>
            <p:cNvPr id="20" name="Picture 19" descr="A close up of a logo&#10;&#10;Description automatically generated">
              <a:extLst>
                <a:ext uri="{FF2B5EF4-FFF2-40B4-BE49-F238E27FC236}">
                  <a16:creationId xmlns:a16="http://schemas.microsoft.com/office/drawing/2014/main" id="{AB65ABA4-4A99-48E2-9FAE-78FF01D45C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0680" y="1967455"/>
              <a:ext cx="813817" cy="813817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D1AB11-ABD6-456F-B9AD-B253016A139C}"/>
                </a:ext>
              </a:extLst>
            </p:cNvPr>
            <p:cNvSpPr txBox="1"/>
            <p:nvPr/>
          </p:nvSpPr>
          <p:spPr>
            <a:xfrm>
              <a:off x="8355408" y="2606598"/>
              <a:ext cx="3090925" cy="4210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Data-driven agriculture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C341B0B-48F8-4658-9BC7-7B23BBCD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9200659" y="862604"/>
              <a:ext cx="746759" cy="77464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3258499-D49B-4939-81C3-735D6570E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EBDDD0"/>
                </a:clrFrom>
                <a:clrTo>
                  <a:srgbClr val="EBDDD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9638" y="4265959"/>
              <a:ext cx="1252027" cy="1447379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3402446-B9A6-4C22-B89D-852221F47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8FAFB"/>
                </a:clrFrom>
                <a:clrTo>
                  <a:srgbClr val="F8FA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42248" y="4709136"/>
              <a:ext cx="1024745" cy="9498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3153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D62137-5889-44CA-9F37-D899140D90B7}"/>
              </a:ext>
            </a:extLst>
          </p:cNvPr>
          <p:cNvSpPr/>
          <p:nvPr/>
        </p:nvSpPr>
        <p:spPr>
          <a:xfrm>
            <a:off x="430130" y="1764694"/>
            <a:ext cx="9448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One of the most diverse crop that can grow with span of 80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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Latitudes </a:t>
            </a:r>
          </a:p>
          <a:p>
            <a:endParaRPr lang="en-US" sz="3200" dirty="0">
              <a:solidFill>
                <a:srgbClr val="545454"/>
              </a:solidFill>
              <a:latin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Most of the </a:t>
            </a:r>
            <a:r>
              <a:rPr lang="en-US" sz="3200" b="1" dirty="0">
                <a:solidFill>
                  <a:srgbClr val="6A6A6A"/>
                </a:solidFill>
                <a:latin typeface="arial" panose="020B0604020202020204" pitchFamily="34" charset="0"/>
              </a:rPr>
              <a:t>cultivation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of </a:t>
            </a:r>
            <a:r>
              <a:rPr lang="en-US" sz="3200" b="1" dirty="0">
                <a:solidFill>
                  <a:srgbClr val="6A6A6A"/>
                </a:solidFill>
                <a:latin typeface="arial" panose="020B0604020202020204" pitchFamily="34" charset="0"/>
              </a:rPr>
              <a:t>rice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is within </a:t>
            </a:r>
            <a:r>
              <a:rPr lang="en-US" sz="3200" b="1" dirty="0">
                <a:solidFill>
                  <a:srgbClr val="6A6A6A"/>
                </a:solidFill>
                <a:latin typeface="arial" panose="020B0604020202020204" pitchFamily="34" charset="0"/>
              </a:rPr>
              <a:t>latitudes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50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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N and 30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 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S of the equator (</a:t>
            </a:r>
            <a:r>
              <a:rPr lang="en-US" sz="3200" dirty="0" err="1">
                <a:solidFill>
                  <a:srgbClr val="545454"/>
                </a:solidFill>
                <a:latin typeface="arial" panose="020B0604020202020204" pitchFamily="34" charset="0"/>
              </a:rPr>
              <a:t>Aselmann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 &amp; </a:t>
            </a:r>
            <a:r>
              <a:rPr lang="en-US" sz="3200" dirty="0" err="1">
                <a:solidFill>
                  <a:srgbClr val="545454"/>
                </a:solidFill>
                <a:latin typeface="arial" panose="020B0604020202020204" pitchFamily="34" charset="0"/>
              </a:rPr>
              <a:t>Crutzen</a:t>
            </a: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, 1989).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545454"/>
              </a:solidFill>
              <a:latin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545454"/>
                </a:solidFill>
                <a:latin typeface="arial" panose="020B0604020202020204" pitchFamily="34" charset="0"/>
              </a:rPr>
              <a:t>Why so? Plasticity / adaptability</a:t>
            </a:r>
            <a:endParaRPr lang="en-US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4276D-4C50-4C79-A1A4-97C95A27001E}"/>
              </a:ext>
            </a:extLst>
          </p:cNvPr>
          <p:cNvSpPr txBox="1"/>
          <p:nvPr/>
        </p:nvSpPr>
        <p:spPr>
          <a:xfrm flipH="1">
            <a:off x="873759" y="961231"/>
            <a:ext cx="8945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Rice as climate resilient  </a:t>
            </a:r>
          </a:p>
        </p:txBody>
      </p:sp>
    </p:spTree>
    <p:extLst>
      <p:ext uri="{BB962C8B-B14F-4D97-AF65-F5344CB8AC3E}">
        <p14:creationId xmlns:p14="http://schemas.microsoft.com/office/powerpoint/2010/main" val="1336409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287191" y="3696618"/>
            <a:ext cx="2034455" cy="1023567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Harvested from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157 million</a:t>
            </a:r>
          </a:p>
          <a:p>
            <a:r>
              <a:rPr lang="en-US" sz="132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Hectares (8% of world crop land)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5009" y="2100351"/>
            <a:ext cx="2868016" cy="819986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Feeds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4 billion</a:t>
            </a:r>
          </a:p>
          <a:p>
            <a:r>
              <a:rPr lang="en-US" sz="132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People (56% of world population)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59377" y="5628940"/>
            <a:ext cx="3624081" cy="819986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latin typeface="Arial Narrow" pitchFamily="34" charset="0"/>
                <a:ea typeface="Verdana" pitchFamily="34" charset="0"/>
                <a:cs typeface="Verdana" pitchFamily="34" charset="0"/>
              </a:rPr>
              <a:t>Yearly receives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880 km</a:t>
            </a:r>
            <a:r>
              <a:rPr lang="en-US" b="1" spc="331" baseline="30000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3</a:t>
            </a:r>
            <a:endParaRPr lang="en-US" b="1" spc="331" dirty="0">
              <a:solidFill>
                <a:srgbClr val="CC9900"/>
              </a:solidFill>
              <a:latin typeface="Arial Narrow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323" dirty="0">
                <a:latin typeface="Arial" pitchFamily="34" charset="0"/>
                <a:ea typeface="Verdana" pitchFamily="34" charset="0"/>
                <a:cs typeface="Arial" pitchFamily="34" charset="0"/>
              </a:rPr>
              <a:t>Irrigation water (35% of world total)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38181" y="1932323"/>
            <a:ext cx="3224846" cy="916166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764" b="1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Grown by</a:t>
            </a:r>
          </a:p>
          <a:p>
            <a:r>
              <a:rPr lang="en-US" sz="2205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144 million</a:t>
            </a:r>
          </a:p>
          <a:p>
            <a:r>
              <a:rPr lang="en-US" sz="132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Farm families (25% of world farmers)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50084" y="3696617"/>
            <a:ext cx="1764293" cy="1023567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Home to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400 million</a:t>
            </a:r>
          </a:p>
          <a:p>
            <a:r>
              <a:rPr lang="en-US" sz="132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Rural poor (40% of world poor)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8602" y="3696618"/>
            <a:ext cx="2100351" cy="1023567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Annual value of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206 billion</a:t>
            </a:r>
          </a:p>
          <a:p>
            <a:r>
              <a:rPr lang="en-US" sz="1323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Dollars (13% of world crop value)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86119" y="5672874"/>
            <a:ext cx="3021806" cy="819986"/>
          </a:xfrm>
          <a:prstGeom prst="rect">
            <a:avLst/>
          </a:prstGeom>
          <a:noFill/>
        </p:spPr>
        <p:txBody>
          <a:bodyPr wrap="square" lIns="100793" tIns="50396" rIns="100793" bIns="50396" rtlCol="0">
            <a:spAutoFit/>
          </a:bodyPr>
          <a:lstStyle/>
          <a:p>
            <a:r>
              <a:rPr lang="en-US" sz="1544" b="1" spc="331" dirty="0">
                <a:latin typeface="Arial Narrow" pitchFamily="34" charset="0"/>
                <a:ea typeface="Verdana" pitchFamily="34" charset="0"/>
                <a:cs typeface="Verdana" pitchFamily="34" charset="0"/>
              </a:rPr>
              <a:t>Yearly uses</a:t>
            </a:r>
          </a:p>
          <a:p>
            <a:r>
              <a:rPr lang="en-US" b="1" spc="331" dirty="0">
                <a:solidFill>
                  <a:srgbClr val="CC9900"/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25 million tons</a:t>
            </a:r>
          </a:p>
          <a:p>
            <a:r>
              <a:rPr lang="en-US" sz="1323" dirty="0">
                <a:latin typeface="Arial" pitchFamily="34" charset="0"/>
                <a:ea typeface="Verdana" pitchFamily="34" charset="0"/>
                <a:cs typeface="Arial" pitchFamily="34" charset="0"/>
              </a:rPr>
              <a:t>Fertilizers (15% of world total)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086489" y="252042"/>
            <a:ext cx="1848309" cy="916015"/>
          </a:xfrm>
          <a:prstGeom prst="rect">
            <a:avLst/>
          </a:prstGeom>
        </p:spPr>
        <p:txBody>
          <a:bodyPr wrap="square" lIns="100640" tIns="50321" rIns="100640" bIns="50321">
            <a:spAutoFit/>
          </a:bodyPr>
          <a:lstStyle/>
          <a:p>
            <a:r>
              <a:rPr lang="en-US" sz="5292" spc="331" dirty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itchFamily="34" charset="0"/>
                <a:ea typeface="Verdana" pitchFamily="34" charset="0"/>
                <a:cs typeface="Verdana" pitchFamily="34" charset="0"/>
              </a:rPr>
              <a:t>RICE</a:t>
            </a:r>
            <a:endParaRPr lang="en-US" sz="5292" spc="331" dirty="0">
              <a:solidFill>
                <a:schemeClr val="tx1">
                  <a:lumMod val="85000"/>
                  <a:lumOff val="15000"/>
                </a:schemeClr>
              </a:solidFill>
              <a:latin typeface="Arial Narrow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4170503" y="1260210"/>
            <a:ext cx="2100351" cy="0"/>
          </a:xfrm>
          <a:prstGeom prst="line">
            <a:avLst/>
          </a:prstGeom>
          <a:ln w="9525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6" name="Picture 2" descr="C:\Users\IJhocson\Downloads\farmer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943" y="1596266"/>
            <a:ext cx="1272463" cy="1272462"/>
          </a:xfrm>
          <a:prstGeom prst="rect">
            <a:avLst/>
          </a:prstGeom>
          <a:noFill/>
        </p:spPr>
      </p:pic>
      <p:pic>
        <p:nvPicPr>
          <p:cNvPr id="16387" name="Picture 3" descr="C:\Users\IJhocson\Downloads\rice-bowl-with-chopstick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0785" y="1764295"/>
            <a:ext cx="1223455" cy="1223455"/>
          </a:xfrm>
          <a:prstGeom prst="rect">
            <a:avLst/>
          </a:prstGeom>
          <a:noFill/>
        </p:spPr>
      </p:pic>
      <p:pic>
        <p:nvPicPr>
          <p:cNvPr id="16388" name="Picture 4" descr="C:\Users\IJhocson\Downloads\bowl-of-white-rice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6770" y="420070"/>
            <a:ext cx="588098" cy="588098"/>
          </a:xfrm>
          <a:prstGeom prst="rect">
            <a:avLst/>
          </a:prstGeom>
          <a:noFill/>
        </p:spPr>
      </p:pic>
      <p:pic>
        <p:nvPicPr>
          <p:cNvPr id="16389" name="Picture 5" descr="C:\Users\IJhocson\Downloads\family-group-of-three-under-a-ceiling-line-inside-a-rounded-square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915" y="3780631"/>
            <a:ext cx="840140" cy="840140"/>
          </a:xfrm>
          <a:prstGeom prst="rect">
            <a:avLst/>
          </a:prstGeom>
          <a:noFill/>
        </p:spPr>
      </p:pic>
      <p:pic>
        <p:nvPicPr>
          <p:cNvPr id="16390" name="Picture 6" descr="C:\Users\IJhocson\Downloads\money-bag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2405" y="3612603"/>
            <a:ext cx="1205952" cy="1205952"/>
          </a:xfrm>
          <a:prstGeom prst="rect">
            <a:avLst/>
          </a:prstGeom>
          <a:noFill/>
        </p:spPr>
      </p:pic>
      <p:pic>
        <p:nvPicPr>
          <p:cNvPr id="16391" name="Picture 7" descr="C:\Users\IJhocson\Downloads\sprouts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5009" y="3780632"/>
            <a:ext cx="934656" cy="934656"/>
          </a:xfrm>
          <a:prstGeom prst="rect">
            <a:avLst/>
          </a:prstGeom>
          <a:noFill/>
        </p:spPr>
      </p:pic>
      <p:pic>
        <p:nvPicPr>
          <p:cNvPr id="16392" name="Picture 8" descr="C:\Users\IJhocson\Downloads\seeds.pn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8233" y="5292884"/>
            <a:ext cx="1176196" cy="1176196"/>
          </a:xfrm>
          <a:prstGeom prst="rect">
            <a:avLst/>
          </a:prstGeom>
          <a:noFill/>
        </p:spPr>
      </p:pic>
      <p:pic>
        <p:nvPicPr>
          <p:cNvPr id="16393" name="Picture 9" descr="C:\Users\IJhocson\Downloads\humidity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8934" y="5544926"/>
            <a:ext cx="883898" cy="8838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630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F5455-8C4B-4D4E-AF6E-5B5C63CE22B7}"/>
              </a:ext>
            </a:extLst>
          </p:cNvPr>
          <p:cNvSpPr txBox="1"/>
          <p:nvPr/>
        </p:nvSpPr>
        <p:spPr>
          <a:xfrm flipH="1">
            <a:off x="317499" y="1494631"/>
            <a:ext cx="9829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Three CGIAR centers are working on RICE </a:t>
            </a:r>
          </a:p>
          <a:p>
            <a:endParaRPr lang="en-US" sz="3600" dirty="0"/>
          </a:p>
          <a:p>
            <a:endParaRPr lang="en-US" sz="3600" dirty="0"/>
          </a:p>
          <a:p>
            <a:pPr marL="798513" indent="-798513">
              <a:buAutoNum type="arabicPeriod"/>
            </a:pPr>
            <a:r>
              <a:rPr lang="en-US" sz="3600" dirty="0"/>
              <a:t>IRRI</a:t>
            </a:r>
          </a:p>
          <a:p>
            <a:pPr marL="798513" indent="-798513">
              <a:buAutoNum type="arabicPeriod"/>
            </a:pPr>
            <a:r>
              <a:rPr lang="en-US" sz="3600" dirty="0"/>
              <a:t>Africa Rice Center</a:t>
            </a:r>
          </a:p>
          <a:p>
            <a:pPr marL="798513" indent="-798513">
              <a:buAutoNum type="arabicPeriod"/>
            </a:pPr>
            <a:r>
              <a:rPr lang="en-US" sz="3600" dirty="0"/>
              <a:t>CIAT</a:t>
            </a:r>
          </a:p>
          <a:p>
            <a:pPr marL="798513" indent="-798513">
              <a:buAutoNum type="arabicPeriod"/>
            </a:pPr>
            <a:endParaRPr lang="en-US" sz="3600" dirty="0"/>
          </a:p>
          <a:p>
            <a:r>
              <a:rPr lang="en-US" sz="3600" dirty="0"/>
              <a:t>ICBA : More on training the partners, if needed</a:t>
            </a: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slidemag1">
            <a:extLst>
              <a:ext uri="{FF2B5EF4-FFF2-40B4-BE49-F238E27FC236}">
                <a16:creationId xmlns:a16="http://schemas.microsoft.com/office/drawing/2014/main" id="{3DEED212-D1E3-4240-83E7-06DDFAE52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1985" y="383315"/>
            <a:ext cx="8653445" cy="6505836"/>
          </a:xfrm>
          <a:prstGeom prst="rect">
            <a:avLst/>
          </a:prstGeom>
          <a:noFill/>
          <a:ln w="9525">
            <a:solidFill>
              <a:srgbClr val="CC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Text Box 3">
            <a:extLst>
              <a:ext uri="{FF2B5EF4-FFF2-40B4-BE49-F238E27FC236}">
                <a16:creationId xmlns:a16="http://schemas.microsoft.com/office/drawing/2014/main" id="{01ABE1E5-8AB5-45C1-956E-64781F3C5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985" y="336056"/>
            <a:ext cx="8569431" cy="1585306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32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 i="1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 Narrow" panose="020B0606020202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4851" b="1">
                <a:latin typeface="Arial" panose="020B0604020202020204" pitchFamily="34" charset="0"/>
                <a:ea typeface="SimSun" panose="02010600030101010101" pitchFamily="2" charset="-122"/>
              </a:rPr>
              <a:t>Some facts about water needs : </a:t>
            </a:r>
          </a:p>
        </p:txBody>
      </p:sp>
      <p:sp>
        <p:nvSpPr>
          <p:cNvPr id="316420" name="Rectangle 4">
            <a:extLst>
              <a:ext uri="{FF2B5EF4-FFF2-40B4-BE49-F238E27FC236}">
                <a16:creationId xmlns:a16="http://schemas.microsoft.com/office/drawing/2014/main" id="{E9E8A607-8945-4E5E-8F7E-8F766D23F9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marL="504063" indent="-504063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3087" dirty="0">
                <a:solidFill>
                  <a:schemeClr val="bg1"/>
                </a:solidFill>
              </a:rPr>
              <a:t>nearly 90% of fresh water diverted for human use in Asia goes to agriculture and, of this, &gt;50% is used to irrigate rice </a:t>
            </a:r>
          </a:p>
          <a:p>
            <a:pPr marL="504063" indent="-504063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3087" dirty="0">
                <a:solidFill>
                  <a:schemeClr val="bg1"/>
                </a:solidFill>
              </a:rPr>
              <a:t>it takes as much as 3,000-5,000 liters of water to produce 1 kg of rice!</a:t>
            </a:r>
          </a:p>
          <a:p>
            <a:pPr marL="504063" indent="-504063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3087" dirty="0">
                <a:solidFill>
                  <a:schemeClr val="bg1"/>
                </a:solidFill>
              </a:rPr>
              <a:t>there is growing competition from cities and industry for available water supplies</a:t>
            </a:r>
          </a:p>
          <a:p>
            <a:pPr marL="504063" indent="-504063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3087" dirty="0">
                <a:solidFill>
                  <a:schemeClr val="bg1"/>
                </a:solidFill>
              </a:rPr>
              <a:t>water is considered as cheap commodity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3087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6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6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64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64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0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3A532-34F3-4C12-BB9C-9C182723E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BF198-2B82-4411-8543-C6C80F90ED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5AC168-4C07-4BAE-8F5E-B50A18526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5" y="321751"/>
            <a:ext cx="10566398" cy="594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42554"/>
      </p:ext>
    </p:extLst>
  </p:cSld>
  <p:clrMapOvr>
    <a:masterClrMapping/>
  </p:clrMapOvr>
</p:sld>
</file>

<file path=ppt/theme/theme1.xml><?xml version="1.0" encoding="utf-8"?>
<a:theme xmlns:a="http://schemas.openxmlformats.org/drawingml/2006/main" name="ICBA PowerPoint Template">
  <a:themeElements>
    <a:clrScheme name="ICBA_master colours">
      <a:dk1>
        <a:srgbClr val="6CB33F"/>
      </a:dk1>
      <a:lt1>
        <a:sysClr val="window" lastClr="FFFFFF"/>
      </a:lt1>
      <a:dk2>
        <a:srgbClr val="007DC3"/>
      </a:dk2>
      <a:lt2>
        <a:srgbClr val="E1F1D7"/>
      </a:lt2>
      <a:accent1>
        <a:srgbClr val="FFD24F"/>
      </a:accent1>
      <a:accent2>
        <a:srgbClr val="CE4753"/>
      </a:accent2>
      <a:accent3>
        <a:srgbClr val="63619A"/>
      </a:accent3>
      <a:accent4>
        <a:srgbClr val="AD650E"/>
      </a:accent4>
      <a:accent5>
        <a:srgbClr val="000000"/>
      </a:accent5>
      <a:accent6>
        <a:srgbClr val="FFFFFF"/>
      </a:accent6>
      <a:hlink>
        <a:srgbClr val="6CB33F"/>
      </a:hlink>
      <a:folHlink>
        <a:srgbClr val="007DC3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CBA_PowerPoint_Template" id="{47077B1D-BB63-411A-B215-33C0C7056646}" vid="{06A2AEDC-E1D8-474F-BE56-326FFDD2D9BB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66B8E8"/>
      </a:lt1>
      <a:dk2>
        <a:srgbClr val="A7A7A7"/>
      </a:dk2>
      <a:lt2>
        <a:srgbClr val="535353"/>
      </a:lt2>
      <a:accent1>
        <a:srgbClr val="E84C7A"/>
      </a:accent1>
      <a:accent2>
        <a:srgbClr val="67BAE9"/>
      </a:accent2>
      <a:accent3>
        <a:srgbClr val="A5A5A5"/>
      </a:accent3>
      <a:accent4>
        <a:srgbClr val="FFC000"/>
      </a:accent4>
      <a:accent5>
        <a:srgbClr val="70AD47"/>
      </a:accent5>
      <a:accent6>
        <a:srgbClr val="4472C4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AC8A76B3052A4AAF4EF6EFC614AD2C" ma:contentTypeVersion="6" ma:contentTypeDescription="Create a new document." ma:contentTypeScope="" ma:versionID="94c636f65481bcbacc02693edbc8d167">
  <xsd:schema xmlns:xsd="http://www.w3.org/2001/XMLSchema" xmlns:xs="http://www.w3.org/2001/XMLSchema" xmlns:p="http://schemas.microsoft.com/office/2006/metadata/properties" xmlns:ns2="a0ab14e7-b448-42d3-a99a-8628d0c43847" xmlns:ns3="fd039f0b-66dd-4ed1-b66d-473a8506a1b3" targetNamespace="http://schemas.microsoft.com/office/2006/metadata/properties" ma:root="true" ma:fieldsID="0c7b05d72b9c30f662136e0767712ebf" ns2:_="" ns3:_="">
    <xsd:import namespace="a0ab14e7-b448-42d3-a99a-8628d0c43847"/>
    <xsd:import namespace="fd039f0b-66dd-4ed1-b66d-473a8506a1b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ab14e7-b448-42d3-a99a-8628d0c4384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039f0b-66dd-4ed1-b66d-473a8506a1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F7877A-70BB-4216-B2CE-12EFDD0003E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0ab14e7-b448-42d3-a99a-8628d0c43847"/>
    <ds:schemaRef ds:uri="fd039f0b-66dd-4ed1-b66d-473a8506a1b3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7DC3CC1-F162-4106-8858-349F83393C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0E6876-8BFB-4CA8-8FDA-5EF9768319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ab14e7-b448-42d3-a99a-8628d0c43847"/>
    <ds:schemaRef ds:uri="fd039f0b-66dd-4ed1-b66d-473a8506a1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845</Words>
  <Application>Microsoft Office PowerPoint</Application>
  <PresentationFormat>Произвольный</PresentationFormat>
  <Paragraphs>181</Paragraphs>
  <Slides>14</Slides>
  <Notes>5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arial</vt:lpstr>
      <vt:lpstr>Arial Narrow</vt:lpstr>
      <vt:lpstr>Calibri</vt:lpstr>
      <vt:lpstr>Calibri Light</vt:lpstr>
      <vt:lpstr>Helvetica</vt:lpstr>
      <vt:lpstr>Myriad Pro</vt:lpstr>
      <vt:lpstr>Myriad Pro Light</vt:lpstr>
      <vt:lpstr>Wingdings</vt:lpstr>
      <vt:lpstr>ICBA PowerPoint Template</vt:lpstr>
      <vt:lpstr>Office Theme</vt:lpstr>
      <vt:lpstr> Role of Scientific Research Institutes in the Development of Rice   Panel II: Discussion on the Capacity Building on Rice Research and Development in the Region </vt:lpstr>
      <vt:lpstr>Agri-innovations for marginal environments</vt:lpstr>
      <vt:lpstr>ICBA’s vision and mission</vt:lpstr>
      <vt:lpstr>Research Priorities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Capacity development offerings</vt:lpstr>
      <vt:lpstr>Training course on “Developing techniques for climate-resilient rice production systems in sub-Sahara Africa”</vt:lpstr>
      <vt:lpstr>Trainees from 10 IsDB Member Countries </vt:lpstr>
      <vt:lpstr>Key take-home messages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Scientific Research Institutes in the Development of Rice   Panel II: Discussion on the Capacity Building on Rice Research and Development in the Region</dc:title>
  <dc:creator>Rakesh Kumar Singh</dc:creator>
  <cp:lastModifiedBy>WW</cp:lastModifiedBy>
  <cp:revision>2</cp:revision>
  <dcterms:created xsi:type="dcterms:W3CDTF">2020-10-21T06:30:56Z</dcterms:created>
  <dcterms:modified xsi:type="dcterms:W3CDTF">2020-10-21T12:41:46Z</dcterms:modified>
</cp:coreProperties>
</file>