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 bookmarkIdSeed="3">
  <p:sldMasterIdLst>
    <p:sldMasterId id="2147483648" r:id="rId1"/>
  </p:sldMasterIdLst>
  <p:sldIdLst>
    <p:sldId id="256" r:id="rId2"/>
    <p:sldId id="257" r:id="rId3"/>
    <p:sldId id="281" r:id="rId4"/>
    <p:sldId id="279" r:id="rId5"/>
    <p:sldId id="260" r:id="rId6"/>
    <p:sldId id="259" r:id="rId7"/>
    <p:sldId id="280" r:id="rId8"/>
    <p:sldId id="283" r:id="rId9"/>
    <p:sldId id="290" r:id="rId10"/>
    <p:sldId id="289" r:id="rId1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8D230F3-CF80-4859-8CE7-A43EE81993B5}" styleName="Light Style 1 - Accent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0" d="100"/>
          <a:sy n="70" d="100"/>
        </p:scale>
        <p:origin x="536" y="6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10/21/2020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10/21/2020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10/21/2020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10/21/2020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10/21/2020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10/21/2020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10/21/2020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10/21/2020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10/21/2020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10/21/2020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10/21/2020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10/21/2020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10/21/2020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10/21/2020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10/21/2020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10/21/2020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10/21/2020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58" r:id="rId15"/>
    <p:sldLayoutId id="2147483659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90163" y="6001555"/>
            <a:ext cx="10161431" cy="618186"/>
          </a:xfrm>
          <a:noFill/>
        </p:spPr>
        <p:txBody>
          <a:bodyPr>
            <a:normAutofit fontScale="90000"/>
          </a:bodyPr>
          <a:lstStyle/>
          <a:p>
            <a:pPr algn="r"/>
            <a:r>
              <a:rPr lang="en-US" b="1" dirty="0" smtClean="0">
                <a:solidFill>
                  <a:schemeClr val="tx1"/>
                </a:solidFill>
              </a:rPr>
              <a:t/>
            </a:r>
            <a:br>
              <a:rPr lang="en-US" b="1" dirty="0" smtClean="0">
                <a:solidFill>
                  <a:schemeClr val="tx1"/>
                </a:solidFill>
              </a:rPr>
            </a:br>
            <a:r>
              <a:rPr lang="en-US" b="1" dirty="0">
                <a:solidFill>
                  <a:schemeClr val="tx1"/>
                </a:solidFill>
              </a:rPr>
              <a:t/>
            </a:r>
            <a:br>
              <a:rPr lang="en-US" b="1" dirty="0">
                <a:solidFill>
                  <a:schemeClr val="tx1"/>
                </a:solidFill>
              </a:rPr>
            </a:br>
            <a:r>
              <a:rPr lang="en-US" b="1" dirty="0" smtClean="0">
                <a:solidFill>
                  <a:schemeClr val="tx1"/>
                </a:solidFill>
              </a:rPr>
              <a:t/>
            </a:r>
            <a:br>
              <a:rPr lang="en-US" b="1" dirty="0" smtClean="0">
                <a:solidFill>
                  <a:schemeClr val="tx1"/>
                </a:solidFill>
              </a:rPr>
            </a:br>
            <a:r>
              <a:rPr lang="en-US" b="1" dirty="0" smtClean="0">
                <a:solidFill>
                  <a:schemeClr val="tx1"/>
                </a:solidFill>
              </a:rPr>
              <a:t/>
            </a:r>
            <a:br>
              <a:rPr lang="en-US" b="1" dirty="0" smtClean="0">
                <a:solidFill>
                  <a:schemeClr val="tx1"/>
                </a:solidFill>
              </a:rPr>
            </a:br>
            <a:r>
              <a:rPr lang="en-US" b="1" dirty="0">
                <a:solidFill>
                  <a:schemeClr val="tx1"/>
                </a:solidFill>
              </a:rPr>
              <a:t/>
            </a:r>
            <a:br>
              <a:rPr lang="en-US" b="1" dirty="0">
                <a:solidFill>
                  <a:schemeClr val="tx1"/>
                </a:solidFill>
              </a:rPr>
            </a:br>
            <a:r>
              <a:rPr lang="en-US" b="1" dirty="0" smtClean="0">
                <a:solidFill>
                  <a:schemeClr val="tx1"/>
                </a:solidFill>
              </a:rPr>
              <a:t>National </a:t>
            </a:r>
            <a:r>
              <a:rPr lang="en-US" b="1" dirty="0">
                <a:solidFill>
                  <a:schemeClr val="tx1"/>
                </a:solidFill>
              </a:rPr>
              <a:t>Rice Promotion </a:t>
            </a:r>
            <a:r>
              <a:rPr lang="en-US" b="1" dirty="0" smtClean="0">
                <a:solidFill>
                  <a:schemeClr val="tx1"/>
                </a:solidFill>
              </a:rPr>
              <a:t>Strategy</a:t>
            </a:r>
            <a:br>
              <a:rPr lang="en-US" b="1" dirty="0" smtClean="0">
                <a:solidFill>
                  <a:schemeClr val="tx1"/>
                </a:solidFill>
              </a:rPr>
            </a:br>
            <a:r>
              <a:rPr lang="fa-IR" sz="2200" b="1" dirty="0" smtClean="0">
                <a:solidFill>
                  <a:schemeClr val="tx1"/>
                </a:solidFill>
              </a:rPr>
              <a:t/>
            </a:r>
            <a:br>
              <a:rPr lang="fa-IR" sz="2200" b="1" dirty="0" smtClean="0">
                <a:solidFill>
                  <a:schemeClr val="tx1"/>
                </a:solidFill>
              </a:rPr>
            </a:br>
            <a:r>
              <a:rPr lang="en-US" sz="3600" b="1" dirty="0" smtClean="0">
                <a:solidFill>
                  <a:schemeClr val="tx1"/>
                </a:solidFill>
              </a:rPr>
              <a:t>(NRPS</a:t>
            </a:r>
            <a:r>
              <a:rPr lang="en-US" sz="3600" b="1" dirty="0" smtClean="0">
                <a:solidFill>
                  <a:schemeClr val="tx1"/>
                </a:solidFill>
              </a:rPr>
              <a:t>)-Revision </a:t>
            </a:r>
            <a:r>
              <a:rPr lang="en-US" sz="3600" b="1" dirty="0" smtClean="0">
                <a:solidFill>
                  <a:schemeClr val="tx1"/>
                </a:solidFill>
              </a:rPr>
              <a:t>2020</a:t>
            </a:r>
            <a:r>
              <a:rPr lang="en-US" dirty="0">
                <a:solidFill>
                  <a:schemeClr val="tx1"/>
                </a:solidFill>
              </a:rPr>
              <a:t/>
            </a:r>
            <a:br>
              <a:rPr lang="en-US" dirty="0">
                <a:solidFill>
                  <a:schemeClr val="tx1"/>
                </a:solidFill>
              </a:rPr>
            </a:br>
            <a:endParaRPr lang="en-US" sz="4900" dirty="0">
              <a:solidFill>
                <a:schemeClr val="tx1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305876" y="722142"/>
            <a:ext cx="8915399" cy="1126283"/>
          </a:xfrm>
        </p:spPr>
        <p:txBody>
          <a:bodyPr>
            <a:normAutofit lnSpcReduction="10000"/>
          </a:bodyPr>
          <a:lstStyle/>
          <a:p>
            <a:pPr algn="ctr"/>
            <a:r>
              <a:rPr lang="en-US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Islamic Republic of Afghanistan</a:t>
            </a:r>
            <a:r>
              <a:rPr lang="ps-AF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ps-AF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Ministry of Agriculture, Irrigation and Livestock</a:t>
            </a:r>
            <a:br>
              <a:rPr lang="en-US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endParaRPr lang="en-US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182622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4172751" y="3020403"/>
            <a:ext cx="3966693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5400" b="1" dirty="0" smtClean="0">
                <a:latin typeface="Times New Roman" pitchFamily="18" charset="0"/>
                <a:cs typeface="Times New Roman" pitchFamily="18" charset="0"/>
              </a:rPr>
              <a:t>Thank you!</a:t>
            </a:r>
            <a:endParaRPr lang="en-US" sz="20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564462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601533" y="708337"/>
            <a:ext cx="7907628" cy="48939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Introduction</a:t>
            </a:r>
            <a:r>
              <a:rPr lang="prs-AF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en-US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4027488" y="304165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/>
            </a:r>
            <a:br>
              <a: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</a:b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Content Placeholder 1"/>
          <p:cNvSpPr>
            <a:spLocks noGrp="1"/>
          </p:cNvSpPr>
          <p:nvPr>
            <p:ph sz="half" idx="1"/>
          </p:nvPr>
        </p:nvSpPr>
        <p:spPr>
          <a:xfrm>
            <a:off x="2395470" y="1390918"/>
            <a:ext cx="8113691" cy="3940935"/>
          </a:xfrm>
        </p:spPr>
        <p:txBody>
          <a:bodyPr>
            <a:noAutofit/>
          </a:bodyPr>
          <a:lstStyle/>
          <a:p>
            <a:pPr marL="457200" lvl="1" indent="0" algn="l">
              <a:buNone/>
            </a:pP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Ministry of Agriculture, Irrigation and Livestock (MAIL)  revised National Rice Promotion Strategy (NRPS) of Afghanistan in  2019-20 with support of  the Afghanistan President office and technical cooperation of RIPA project of Japan International Cooperation Agency (JICA).</a:t>
            </a:r>
          </a:p>
          <a:p>
            <a:pPr marL="457200" lvl="1" indent="0" algn="l">
              <a:buNone/>
            </a:pP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The revised NRPS has been approved by H.E the President of Afghanistan and it is currently under implementation. </a:t>
            </a:r>
          </a:p>
          <a:p>
            <a:pPr marL="457200" lvl="1" indent="0" algn="l">
              <a:buNone/>
            </a:pPr>
            <a:r>
              <a:rPr lang="en-US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Duration of new revision of NRPS: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2020-2024</a:t>
            </a:r>
            <a:endParaRPr lang="en-US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231511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601533" y="708337"/>
            <a:ext cx="7907628" cy="48939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Introduction…</a:t>
            </a:r>
            <a:r>
              <a:rPr lang="prs-AF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en-US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4027488" y="304165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/>
            </a:r>
            <a:br>
              <a: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</a:b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916" r="14017" b="45993"/>
          <a:stretch/>
        </p:blipFill>
        <p:spPr bwMode="auto">
          <a:xfrm>
            <a:off x="2601533" y="2068645"/>
            <a:ext cx="8371268" cy="39793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Content Placeholder 1"/>
          <p:cNvSpPr>
            <a:spLocks noGrp="1"/>
          </p:cNvSpPr>
          <p:nvPr>
            <p:ph sz="half" idx="1"/>
          </p:nvPr>
        </p:nvSpPr>
        <p:spPr>
          <a:xfrm>
            <a:off x="2305318" y="1390919"/>
            <a:ext cx="6838683" cy="669701"/>
          </a:xfrm>
        </p:spPr>
        <p:txBody>
          <a:bodyPr>
            <a:noAutofit/>
          </a:bodyPr>
          <a:lstStyle/>
          <a:p>
            <a:pPr marL="457200" lvl="1" indent="0" algn="l">
              <a:buNone/>
            </a:pPr>
            <a:r>
              <a:rPr lang="en-US" sz="2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Current Situation</a:t>
            </a:r>
            <a:endParaRPr lang="en-US" sz="2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170191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601533" y="708337"/>
            <a:ext cx="7907628" cy="48939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1"/>
            <a:r>
              <a:rPr lang="en-US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Targeted production for </a:t>
            </a:r>
            <a:r>
              <a:rPr lang="en-US" sz="2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next 5 </a:t>
            </a:r>
            <a:r>
              <a:rPr lang="en-US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years</a:t>
            </a:r>
            <a:endParaRPr lang="en-US" sz="24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4027488" y="304165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/>
            </a:r>
            <a:br>
              <a: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</a:b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741" t="47872" r="16821"/>
          <a:stretch/>
        </p:blipFill>
        <p:spPr bwMode="auto">
          <a:xfrm>
            <a:off x="2395469" y="1777712"/>
            <a:ext cx="8684239" cy="40510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965670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half" idx="1"/>
          </p:nvPr>
        </p:nvSpPr>
        <p:spPr>
          <a:xfrm>
            <a:off x="2485623" y="1893194"/>
            <a:ext cx="8886421" cy="217653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Sustainable increase of rice production and rice quality improvement to achieve self-sufficiency and market competitiveness for import substitution, food and nutrition security, and the development of national </a:t>
            </a:r>
            <a:r>
              <a:rPr lang="en-US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economy.</a:t>
            </a:r>
            <a:endParaRPr lang="en-US" sz="2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601533" y="708337"/>
            <a:ext cx="8770512" cy="48939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Vision and Scope of the 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NRPS</a:t>
            </a:r>
            <a:endParaRPr lang="en-US" sz="24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627464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half" idx="1"/>
          </p:nvPr>
        </p:nvSpPr>
        <p:spPr>
          <a:xfrm>
            <a:off x="1841678" y="1390918"/>
            <a:ext cx="10350322" cy="4842457"/>
          </a:xfrm>
        </p:spPr>
        <p:txBody>
          <a:bodyPr>
            <a:noAutofit/>
          </a:bodyPr>
          <a:lstStyle/>
          <a:p>
            <a:pPr marL="457200" lvl="1" indent="0" algn="l">
              <a:buNone/>
            </a:pPr>
            <a:r>
              <a:rPr lang="en-US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Challenges related to the production and </a:t>
            </a:r>
            <a:r>
              <a:rPr lang="en-US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productivity</a:t>
            </a:r>
            <a:endParaRPr lang="en-US" sz="2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l">
              <a:spcBef>
                <a:spcPts val="600"/>
              </a:spcBef>
              <a:buFont typeface="Arial" pitchFamily="34" charset="0"/>
              <a:buChar char="•"/>
            </a:pPr>
            <a:r>
              <a:rPr lang="en-GB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Lack </a:t>
            </a:r>
            <a:r>
              <a:rPr lang="en-GB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of improved seeds (at zone levels) </a:t>
            </a:r>
            <a:endParaRPr lang="en-US" sz="2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l">
              <a:spcBef>
                <a:spcPts val="600"/>
              </a:spcBef>
              <a:buFont typeface="Arial" pitchFamily="34" charset="0"/>
              <a:buChar char="•"/>
            </a:pPr>
            <a:r>
              <a:rPr lang="en-US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Low research for qualitative and quantitative improvement of rice </a:t>
            </a:r>
          </a:p>
          <a:p>
            <a:pPr lvl="0" algn="l">
              <a:spcBef>
                <a:spcPts val="600"/>
              </a:spcBef>
              <a:buFont typeface="Arial" pitchFamily="34" charset="0"/>
              <a:buChar char="•"/>
            </a:pPr>
            <a:r>
              <a:rPr lang="en-US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Poor coordination between ARIA and Extension and poor capacity building of their employees</a:t>
            </a:r>
          </a:p>
          <a:p>
            <a:pPr lvl="0" algn="l">
              <a:spcBef>
                <a:spcPts val="600"/>
              </a:spcBef>
              <a:buFont typeface="Arial" pitchFamily="34" charset="0"/>
              <a:buChar char="•"/>
            </a:pPr>
            <a:r>
              <a:rPr lang="en-US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Lack of access to the new technologies and agricultural </a:t>
            </a:r>
            <a:r>
              <a:rPr lang="en-US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machineries.</a:t>
            </a:r>
            <a:endParaRPr lang="en-US" sz="2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l">
              <a:spcBef>
                <a:spcPts val="600"/>
              </a:spcBef>
              <a:buFont typeface="Arial" pitchFamily="34" charset="0"/>
              <a:buChar char="•"/>
            </a:pPr>
            <a:r>
              <a:rPr lang="en-GB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Unlevelled and small rice fields which decrease rice </a:t>
            </a:r>
            <a:r>
              <a:rPr lang="en-GB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quality.</a:t>
            </a:r>
            <a:endParaRPr lang="en-US" sz="2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l">
              <a:spcBef>
                <a:spcPts val="600"/>
              </a:spcBef>
              <a:buFont typeface="Arial" pitchFamily="34" charset="0"/>
              <a:buChar char="•"/>
            </a:pPr>
            <a:r>
              <a:rPr lang="en-GB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Traditional cultivation and harvesting </a:t>
            </a:r>
            <a:r>
              <a:rPr lang="en-GB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methods.</a:t>
            </a:r>
            <a:endParaRPr lang="en-US" sz="2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l">
              <a:spcBef>
                <a:spcPts val="600"/>
              </a:spcBef>
              <a:buFont typeface="Arial" pitchFamily="34" charset="0"/>
              <a:buChar char="•"/>
            </a:pPr>
            <a:r>
              <a:rPr lang="en-US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Traditional method of irrigation and lack of irrigation </a:t>
            </a:r>
            <a:r>
              <a:rPr lang="en-US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water.</a:t>
            </a:r>
            <a:endParaRPr lang="en-US" sz="2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l">
              <a:spcBef>
                <a:spcPts val="600"/>
              </a:spcBef>
              <a:buFont typeface="Arial" pitchFamily="34" charset="0"/>
              <a:buChar char="•"/>
            </a:pPr>
            <a:r>
              <a:rPr lang="en-US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Poor quality and affordability of fertilizers and </a:t>
            </a:r>
            <a:r>
              <a:rPr lang="en-US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unavailability </a:t>
            </a:r>
            <a:r>
              <a:rPr lang="en-US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of composts </a:t>
            </a:r>
          </a:p>
          <a:p>
            <a:pPr lvl="0" algn="l">
              <a:spcBef>
                <a:spcPts val="600"/>
              </a:spcBef>
              <a:buFont typeface="Arial" pitchFamily="34" charset="0"/>
              <a:buChar char="•"/>
            </a:pPr>
            <a:r>
              <a:rPr lang="en-GB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Less access to information about agronomic practices </a:t>
            </a:r>
            <a:endParaRPr lang="en-US" sz="2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l">
              <a:spcBef>
                <a:spcPts val="600"/>
              </a:spcBef>
              <a:buFont typeface="Arial" pitchFamily="34" charset="0"/>
              <a:buChar char="•"/>
            </a:pPr>
            <a:r>
              <a:rPr lang="en-GB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Less access for farmers to agricultural loans (Credit)</a:t>
            </a:r>
            <a:endParaRPr lang="en-US" sz="2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l">
              <a:spcBef>
                <a:spcPts val="600"/>
              </a:spcBef>
              <a:buFont typeface="Arial" pitchFamily="34" charset="0"/>
              <a:buChar char="•"/>
            </a:pPr>
            <a:r>
              <a:rPr lang="en-US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Lack of </a:t>
            </a:r>
            <a:r>
              <a:rPr lang="en-US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budget</a:t>
            </a:r>
            <a:endParaRPr lang="en-US" sz="2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601533" y="708337"/>
            <a:ext cx="8770512" cy="48939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Major Challenges of Rice Value Chain in Afghanistan</a:t>
            </a:r>
          </a:p>
        </p:txBody>
      </p:sp>
    </p:spTree>
    <p:extLst>
      <p:ext uri="{BB962C8B-B14F-4D97-AF65-F5344CB8AC3E}">
        <p14:creationId xmlns:p14="http://schemas.microsoft.com/office/powerpoint/2010/main" val="21041715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half" idx="1"/>
          </p:nvPr>
        </p:nvSpPr>
        <p:spPr>
          <a:xfrm>
            <a:off x="2395471" y="1390918"/>
            <a:ext cx="8435662" cy="4614929"/>
          </a:xfrm>
        </p:spPr>
        <p:txBody>
          <a:bodyPr>
            <a:noAutofit/>
          </a:bodyPr>
          <a:lstStyle/>
          <a:p>
            <a:pPr marL="457200" lvl="1" indent="0">
              <a:buNone/>
            </a:pPr>
            <a:r>
              <a:rPr lang="en-US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Challenges </a:t>
            </a:r>
            <a:r>
              <a:rPr lang="en-US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related to harvesting and post-harvesting (processing)</a:t>
            </a:r>
          </a:p>
          <a:p>
            <a:pPr marL="216000">
              <a:spcBef>
                <a:spcPts val="600"/>
              </a:spcBef>
              <a:buFont typeface="Arial" pitchFamily="34" charset="0"/>
              <a:buChar char="•"/>
            </a:pPr>
            <a:r>
              <a:rPr lang="en-US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Traditional </a:t>
            </a:r>
            <a:r>
              <a:rPr lang="en-US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system of harvesting</a:t>
            </a:r>
          </a:p>
          <a:p>
            <a:pPr marL="216000">
              <a:spcBef>
                <a:spcPts val="600"/>
              </a:spcBef>
              <a:buFont typeface="Arial" pitchFamily="34" charset="0"/>
              <a:buChar char="•"/>
            </a:pPr>
            <a:r>
              <a:rPr lang="en-US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Traditional system of processing</a:t>
            </a:r>
          </a:p>
          <a:p>
            <a:pPr marL="216000">
              <a:spcBef>
                <a:spcPts val="600"/>
              </a:spcBef>
              <a:buFont typeface="Arial" pitchFamily="34" charset="0"/>
              <a:buChar char="•"/>
            </a:pPr>
            <a:r>
              <a:rPr lang="en-US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Lack of proper storage </a:t>
            </a:r>
            <a:endParaRPr lang="en-US" sz="20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spcBef>
                <a:spcPts val="600"/>
              </a:spcBef>
              <a:buNone/>
            </a:pPr>
            <a:endParaRPr lang="en-US" sz="20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0" lvl="1" indent="0">
              <a:buNone/>
            </a:pPr>
            <a:r>
              <a:rPr lang="en-US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Challenges related to </a:t>
            </a:r>
            <a:r>
              <a:rPr lang="en-US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marketing </a:t>
            </a:r>
            <a:endParaRPr lang="en-US" sz="2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180000" lvl="0">
              <a:spcBef>
                <a:spcPts val="600"/>
              </a:spcBef>
              <a:buFont typeface="Arial" pitchFamily="34" charset="0"/>
              <a:buChar char="•"/>
            </a:pPr>
            <a:r>
              <a:rPr lang="en-GB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Lack of sorting, grading and standard packaging </a:t>
            </a:r>
            <a:endParaRPr lang="en-US" sz="2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180000" lvl="0">
              <a:spcBef>
                <a:spcPts val="600"/>
              </a:spcBef>
              <a:buFont typeface="Arial" pitchFamily="34" charset="0"/>
              <a:buChar char="•"/>
            </a:pPr>
            <a:r>
              <a:rPr lang="en-GB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Lack of branding for local rice </a:t>
            </a:r>
            <a:endParaRPr lang="en-US" sz="2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180000" lvl="0">
              <a:spcBef>
                <a:spcPts val="600"/>
              </a:spcBef>
              <a:buFont typeface="Arial" pitchFamily="34" charset="0"/>
              <a:buChar char="•"/>
            </a:pPr>
            <a:r>
              <a:rPr lang="en-GB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Lack of public awareness for consumption local rice </a:t>
            </a:r>
            <a:endParaRPr lang="en-US" sz="2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180000" lvl="0">
              <a:spcBef>
                <a:spcPts val="600"/>
              </a:spcBef>
              <a:buFont typeface="Arial" pitchFamily="34" charset="0"/>
              <a:buChar char="•"/>
            </a:pPr>
            <a:r>
              <a:rPr lang="en-GB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Lack of consumer-preferred varieties </a:t>
            </a:r>
            <a:endParaRPr lang="en-US" sz="2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180000" lvl="0">
              <a:spcBef>
                <a:spcPts val="600"/>
              </a:spcBef>
              <a:buFont typeface="Arial" pitchFamily="34" charset="0"/>
              <a:buChar char="•"/>
            </a:pPr>
            <a:r>
              <a:rPr lang="en-GB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Low customs tax on imported rice</a:t>
            </a:r>
            <a:endParaRPr lang="en-US" sz="2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r" rtl="1">
              <a:buNone/>
            </a:pPr>
            <a:endParaRPr lang="en-US" sz="1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601533" y="708337"/>
            <a:ext cx="8770512" cy="48939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Major Challenges of Rice Value Chain in 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Afghanistan…</a:t>
            </a:r>
            <a:endParaRPr lang="en-US" sz="24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32343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half" idx="1"/>
          </p:nvPr>
        </p:nvSpPr>
        <p:spPr>
          <a:xfrm>
            <a:off x="1648496" y="1403796"/>
            <a:ext cx="10135673" cy="4597760"/>
          </a:xfrm>
        </p:spPr>
        <p:txBody>
          <a:bodyPr>
            <a:noAutofit/>
          </a:bodyPr>
          <a:lstStyle/>
          <a:p>
            <a:pPr marL="0" lvl="0" indent="0">
              <a:buNone/>
            </a:pPr>
            <a:r>
              <a:rPr lang="en-US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1. Adoptive </a:t>
            </a:r>
            <a:r>
              <a:rPr lang="en-US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and applied researches and seed sector </a:t>
            </a:r>
            <a:r>
              <a:rPr lang="en-US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development</a:t>
            </a:r>
          </a:p>
          <a:p>
            <a:pPr marL="0" lvl="0" indent="0">
              <a:buNone/>
            </a:pPr>
            <a:r>
              <a:rPr lang="en-US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2. Distribution </a:t>
            </a:r>
            <a:r>
              <a:rPr lang="en-US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of improved seed to the paddy </a:t>
            </a:r>
            <a:r>
              <a:rPr lang="en-US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farmers</a:t>
            </a:r>
          </a:p>
          <a:p>
            <a:pPr marL="0" indent="0">
              <a:buNone/>
            </a:pPr>
            <a:r>
              <a:rPr lang="en-US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3. Capacity </a:t>
            </a:r>
            <a:r>
              <a:rPr lang="en-US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building of </a:t>
            </a:r>
            <a:r>
              <a:rPr lang="en-US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ARIA’s </a:t>
            </a:r>
            <a:r>
              <a:rPr lang="en-US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researchers and extension officers and coordination between </a:t>
            </a:r>
            <a:r>
              <a:rPr lang="en-US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them</a:t>
            </a:r>
          </a:p>
          <a:p>
            <a:pPr marL="0" indent="0">
              <a:buNone/>
            </a:pPr>
            <a:r>
              <a:rPr lang="en-US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4. Introduction </a:t>
            </a:r>
            <a:r>
              <a:rPr lang="en-US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of new methods of rice cultivation and </a:t>
            </a:r>
            <a:r>
              <a:rPr lang="en-US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harvesting</a:t>
            </a:r>
          </a:p>
          <a:p>
            <a:pPr marL="0" lvl="0" indent="0">
              <a:buNone/>
            </a:pPr>
            <a:r>
              <a:rPr lang="en-US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5. Leveling </a:t>
            </a:r>
            <a:r>
              <a:rPr lang="en-US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of paddy </a:t>
            </a:r>
            <a:r>
              <a:rPr lang="en-US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fields</a:t>
            </a:r>
          </a:p>
          <a:p>
            <a:pPr marL="0" indent="0">
              <a:buNone/>
            </a:pPr>
            <a:r>
              <a:rPr lang="en-US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6. </a:t>
            </a:r>
            <a:r>
              <a:rPr lang="en-US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Improving Paddy Mechanization and its impacts on increasing production and reducing losses</a:t>
            </a:r>
          </a:p>
          <a:p>
            <a:pPr marL="0" lvl="0" indent="0">
              <a:buNone/>
            </a:pPr>
            <a:r>
              <a:rPr lang="en-US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7. </a:t>
            </a:r>
            <a:r>
              <a:rPr lang="en-US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Improvement of irrigation system and water management</a:t>
            </a:r>
          </a:p>
          <a:p>
            <a:pPr marL="0" lvl="0" indent="0">
              <a:buNone/>
            </a:pPr>
            <a:r>
              <a:rPr lang="en-US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8. </a:t>
            </a:r>
            <a:r>
              <a:rPr lang="en-US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Improving of rice post-harvest technologies</a:t>
            </a:r>
          </a:p>
          <a:p>
            <a:pPr marL="0" lvl="0" indent="0">
              <a:buNone/>
            </a:pPr>
            <a:r>
              <a:rPr lang="en-US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9. </a:t>
            </a:r>
            <a:r>
              <a:rPr lang="en-US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Improvement of rice marketing sector</a:t>
            </a:r>
          </a:p>
          <a:p>
            <a:pPr marL="0" indent="0">
              <a:buNone/>
            </a:pPr>
            <a:r>
              <a:rPr lang="en-US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10. </a:t>
            </a:r>
            <a:r>
              <a:rPr lang="en-US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The Government, Private Sector and Farmer Linkages </a:t>
            </a:r>
          </a:p>
        </p:txBody>
      </p:sp>
      <p:sp>
        <p:nvSpPr>
          <p:cNvPr id="5" name="Rectangle 4"/>
          <p:cNvSpPr/>
          <p:nvPr/>
        </p:nvSpPr>
        <p:spPr>
          <a:xfrm>
            <a:off x="2601533" y="708337"/>
            <a:ext cx="8770512" cy="48939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NRPS Major Interventions/Plans</a:t>
            </a:r>
            <a:endParaRPr lang="en-US" sz="24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945363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half" idx="1"/>
          </p:nvPr>
        </p:nvSpPr>
        <p:spPr>
          <a:xfrm>
            <a:off x="1648496" y="1403796"/>
            <a:ext cx="10135673" cy="4597760"/>
          </a:xfrm>
        </p:spPr>
        <p:txBody>
          <a:bodyPr>
            <a:noAutofit/>
          </a:bodyPr>
          <a:lstStyle/>
          <a:p>
            <a:pPr marL="457200" lvl="0" indent="-457200">
              <a:buAutoNum type="arabicPeriod"/>
            </a:pPr>
            <a:r>
              <a:rPr lang="en-US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In 2014, </a:t>
            </a:r>
            <a:r>
              <a:rPr lang="en-US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Agriculture Research Institute of Afghanistan (ARIA</a:t>
            </a:r>
            <a:r>
              <a:rPr lang="en-US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en-US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released four improved varieties (Attai-1, </a:t>
            </a:r>
            <a:r>
              <a:rPr lang="en-US" sz="20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Shisham</a:t>
            </a:r>
            <a:r>
              <a:rPr lang="en-US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Bagh-14, Jalalabad-14, Selah </a:t>
            </a:r>
            <a:r>
              <a:rPr lang="en-US" sz="20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zudras</a:t>
            </a:r>
            <a:r>
              <a:rPr lang="en-US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).</a:t>
            </a:r>
          </a:p>
          <a:p>
            <a:pPr marL="457200" indent="-457200">
              <a:buFont typeface="Wingdings 3" charset="2"/>
              <a:buAutoNum type="arabicPeriod"/>
            </a:pPr>
            <a:r>
              <a:rPr lang="en-US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2014-2016, Agronomic researches were conducted on </a:t>
            </a:r>
            <a:r>
              <a:rPr lang="en-US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new varieties </a:t>
            </a:r>
            <a:r>
              <a:rPr lang="en-US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(time of cultivation, time and doses of chemical fertilizer and spacing)</a:t>
            </a:r>
          </a:p>
          <a:p>
            <a:pPr marL="457200" lvl="0" indent="-457200">
              <a:buAutoNum type="arabicPeriod"/>
            </a:pPr>
            <a:r>
              <a:rPr lang="en-US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In 2016, A Memorandum of Understanding (MoU) was signed between MAIL and the International Rice Research Institute in Philippines (IRRI</a:t>
            </a:r>
            <a:r>
              <a:rPr lang="en-US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).</a:t>
            </a:r>
          </a:p>
          <a:p>
            <a:pPr marL="457200" lvl="0" indent="-457200">
              <a:buAutoNum type="arabicPeriod"/>
            </a:pPr>
            <a:r>
              <a:rPr lang="en-US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In 2017, 2018, 2019 and 2020, four new sets of varieties received from IRRI and Adoptive and Applied researches conducted in Afghanistan.</a:t>
            </a:r>
          </a:p>
          <a:p>
            <a:pPr marL="457200" lvl="0" indent="-457200">
              <a:buAutoNum type="arabicPeriod"/>
            </a:pPr>
            <a:r>
              <a:rPr lang="en-US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Rice processing researches also conducted during last 3 years.</a:t>
            </a:r>
          </a:p>
          <a:p>
            <a:pPr marL="457200" lvl="0" indent="-457200">
              <a:buAutoNum type="arabicPeriod"/>
            </a:pPr>
            <a:r>
              <a:rPr lang="en-US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In 2020, AIRA has 4 new varieties to introduce for two Agro-climate zones of Afghanistan. </a:t>
            </a:r>
            <a:endParaRPr lang="en-US" sz="2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0" lvl="0" indent="-457200">
              <a:buAutoNum type="arabicPeriod"/>
            </a:pPr>
            <a:endParaRPr lang="en-US" sz="20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601533" y="708337"/>
            <a:ext cx="8770512" cy="48939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Main Rice Research Related Activities</a:t>
            </a:r>
            <a:endParaRPr lang="en-US" sz="24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44979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Wisp">
  <a:themeElements>
    <a:clrScheme name="Wisp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Wisp">
      <a:maj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2479</TotalTime>
  <Words>537</Words>
  <Application>Microsoft Office PowerPoint</Application>
  <PresentationFormat>Widescreen</PresentationFormat>
  <Paragraphs>58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6" baseType="lpstr">
      <vt:lpstr>Arial</vt:lpstr>
      <vt:lpstr>Century Gothic</vt:lpstr>
      <vt:lpstr>Tahoma</vt:lpstr>
      <vt:lpstr>Times New Roman</vt:lpstr>
      <vt:lpstr>Wingdings 3</vt:lpstr>
      <vt:lpstr>Wisp</vt:lpstr>
      <vt:lpstr>     National Rice Promotion Strategy  (NRPS)-Revision 2020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kabul1</dc:creator>
  <cp:lastModifiedBy>Shekib Sharifi</cp:lastModifiedBy>
  <cp:revision>82</cp:revision>
  <dcterms:created xsi:type="dcterms:W3CDTF">2019-04-07T04:18:08Z</dcterms:created>
  <dcterms:modified xsi:type="dcterms:W3CDTF">2020-10-21T04:33:28Z</dcterms:modified>
</cp:coreProperties>
</file>