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79" r:id="rId3"/>
    <p:sldId id="273" r:id="rId4"/>
    <p:sldId id="274" r:id="rId5"/>
    <p:sldId id="275" r:id="rId6"/>
    <p:sldId id="276" r:id="rId7"/>
    <p:sldId id="281" r:id="rId8"/>
    <p:sldId id="262" r:id="rId9"/>
    <p:sldId id="280" r:id="rId10"/>
    <p:sldId id="284" r:id="rId11"/>
    <p:sldId id="282" r:id="rId12"/>
    <p:sldId id="288" r:id="rId13"/>
    <p:sldId id="283" r:id="rId14"/>
    <p:sldId id="285" r:id="rId15"/>
    <p:sldId id="286" r:id="rId16"/>
    <p:sldId id="287" r:id="rId17"/>
    <p:sldId id="278" r:id="rId18"/>
    <p:sldId id="277" r:id="rId1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6" Type="http://schemas.openxmlformats.org/officeDocument/2006/relationships/package" Target="../embeddings/Microsoft_Excel_Worksheet.xlsx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E:\Asim\YAAS\Presentation\PES.xlsx" TargetMode="External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Izhar%20Ul%20Haq\Desktop\RD%20Presentations\10%20years%20Yield%20Data.xlsx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0"/>
      <c:rotY val="339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0632136891979411E-2"/>
          <c:y val="4.1908819616725955E-2"/>
          <c:w val="0.97993827160493863"/>
          <c:h val="0.95580808080808133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Exporters</c:v>
                </c:pt>
              </c:strCache>
            </c:strRef>
          </c:tx>
          <c:spPr>
            <a:ln w="76200">
              <a:solidFill>
                <a:schemeClr val="bg1"/>
              </a:solidFill>
            </a:ln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76200">
                <a:solidFill>
                  <a:schemeClr val="bg1"/>
                </a:solidFill>
              </a:ln>
              <a:effectLst/>
              <a:sp3d contourW="76200">
                <a:contourClr>
                  <a:schemeClr val="bg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3956-4CB2-A2DA-9CF5DC37CD96}"/>
              </c:ext>
            </c:extLst>
          </c:dPt>
          <c:dPt>
            <c:idx val="1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76200">
                <a:solidFill>
                  <a:schemeClr val="bg1"/>
                </a:solidFill>
              </a:ln>
              <a:effectLst/>
              <a:sp3d contourW="76200">
                <a:contourClr>
                  <a:schemeClr val="bg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3956-4CB2-A2DA-9CF5DC37CD96}"/>
              </c:ext>
            </c:extLst>
          </c:dPt>
          <c:dPt>
            <c:idx val="2"/>
            <c:bubble3D val="0"/>
            <c:spPr>
              <a:blipFill dpi="0" rotWithShape="1">
                <a:blip xmlns:r="http://schemas.openxmlformats.org/officeDocument/2006/relationships"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76200">
                <a:solidFill>
                  <a:schemeClr val="bg1"/>
                </a:solidFill>
              </a:ln>
              <a:effectLst/>
              <a:sp3d contourW="76200">
                <a:contourClr>
                  <a:schemeClr val="bg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3956-4CB2-A2DA-9CF5DC37CD96}"/>
              </c:ext>
            </c:extLst>
          </c:dPt>
          <c:dPt>
            <c:idx val="3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76200">
                <a:solidFill>
                  <a:schemeClr val="bg1"/>
                </a:solidFill>
              </a:ln>
              <a:effectLst/>
              <a:sp3d contourW="76200">
                <a:contourClr>
                  <a:schemeClr val="bg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3956-4CB2-A2DA-9CF5DC37CD96}"/>
              </c:ext>
            </c:extLst>
          </c:dPt>
          <c:dPt>
            <c:idx val="4"/>
            <c:bubble3D val="0"/>
            <c:spPr>
              <a:blipFill dpi="0" rotWithShape="1">
                <a:blip xmlns:r="http://schemas.openxmlformats.org/officeDocument/2006/relationships"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76200">
                <a:solidFill>
                  <a:schemeClr val="bg1"/>
                </a:solidFill>
              </a:ln>
              <a:effectLst/>
              <a:sp3d contourW="76200">
                <a:contourClr>
                  <a:schemeClr val="bg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3956-4CB2-A2DA-9CF5DC37CD96}"/>
              </c:ext>
            </c:extLst>
          </c:dPt>
          <c:dLbls>
            <c:dLbl>
              <c:idx val="0"/>
              <c:layout>
                <c:manualLayout>
                  <c:x val="0.11038961038961038"/>
                  <c:y val="8.447488584474885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rgbClr val="FA9938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400" dirty="0">
                        <a:solidFill>
                          <a:srgbClr val="FA9938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INDIA</a:t>
                    </a:r>
                  </a:p>
                  <a:p>
                    <a:pPr>
                      <a:defRPr sz="2400" b="1" i="0" u="none" strike="noStrike" kern="1200" baseline="0">
                        <a:solidFill>
                          <a:srgbClr val="FA9938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400" dirty="0">
                        <a:solidFill>
                          <a:srgbClr val="FA9938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11200</a:t>
                    </a:r>
                    <a:endParaRPr lang="en-US" sz="240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956-4CB2-A2DA-9CF5DC37CD96}"/>
                </c:ext>
              </c:extLst>
            </c:dLbl>
            <c:dLbl>
              <c:idx val="1"/>
              <c:layout>
                <c:manualLayout>
                  <c:x val="6.5656565656565663E-2"/>
                  <c:y val="-4.794538525150109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rgbClr val="044A8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400" dirty="0">
                        <a:solidFill>
                          <a:srgbClr val="044A8C"/>
                        </a:solidFill>
                      </a:rPr>
                      <a:t>THAILAND</a:t>
                    </a:r>
                  </a:p>
                  <a:p>
                    <a:pPr>
                      <a:defRPr sz="2400" b="1" i="0" u="none" strike="noStrike" kern="1200" baseline="0">
                        <a:solidFill>
                          <a:srgbClr val="044A8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400" dirty="0">
                        <a:solidFill>
                          <a:srgbClr val="044A8C"/>
                        </a:solidFill>
                      </a:rPr>
                      <a:t>9000</a:t>
                    </a:r>
                    <a:endParaRPr lang="en-US" sz="240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956-4CB2-A2DA-9CF5DC37CD96}"/>
                </c:ext>
              </c:extLst>
            </c:dLbl>
            <c:dLbl>
              <c:idx val="2"/>
              <c:layout>
                <c:manualLayout>
                  <c:x val="-3.6255453863721601E-2"/>
                  <c:y val="-3.881278538812801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400" dirty="0">
                        <a:solidFill>
                          <a:srgbClr val="CA112B"/>
                        </a:solidFill>
                      </a:rPr>
                      <a:t>VIETNAM</a:t>
                    </a:r>
                  </a:p>
                  <a:p>
                    <a:pPr>
                      <a:defRPr sz="2400" b="1" i="0" u="none" strike="noStrike" kern="1200" baseline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400" dirty="0"/>
                      <a:t>6500</a:t>
                    </a:r>
                  </a:p>
                </c:rich>
              </c:tx>
              <c:spPr>
                <a:solidFill>
                  <a:schemeClr val="bg1"/>
                </a:solidFill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956-4CB2-A2DA-9CF5DC37CD96}"/>
                </c:ext>
              </c:extLst>
            </c:dLbl>
            <c:dLbl>
              <c:idx val="3"/>
              <c:layout>
                <c:manualLayout>
                  <c:x val="-8.6580086580086753E-3"/>
                  <c:y val="0.1050228310502282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rgbClr val="117C1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400" dirty="0">
                        <a:solidFill>
                          <a:srgbClr val="117C12"/>
                        </a:solidFill>
                      </a:rPr>
                      <a:t>PAKISTAN</a:t>
                    </a:r>
                  </a:p>
                  <a:p>
                    <a:pPr>
                      <a:defRPr sz="2400" b="1" i="0" u="none" strike="noStrike" kern="1200" baseline="0">
                        <a:solidFill>
                          <a:srgbClr val="117C1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400" dirty="0">
                        <a:solidFill>
                          <a:srgbClr val="117C12"/>
                        </a:solidFill>
                      </a:rPr>
                      <a:t>4200</a:t>
                    </a:r>
                    <a:endParaRPr lang="en-US" sz="240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956-4CB2-A2DA-9CF5DC37CD96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sz="2400" baseline="0" dirty="0">
                        <a:solidFill>
                          <a:srgbClr val="FFD311"/>
                        </a:solidFill>
                      </a:rPr>
                      <a:t>CHINA</a:t>
                    </a:r>
                  </a:p>
                  <a:p>
                    <a:r>
                      <a:rPr lang="en-US" sz="2400" dirty="0"/>
                      <a:t>3300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956-4CB2-A2DA-9CF5DC37CD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India </c:v>
                </c:pt>
                <c:pt idx="1">
                  <c:v>Thailand</c:v>
                </c:pt>
                <c:pt idx="2">
                  <c:v>Vietnam</c:v>
                </c:pt>
                <c:pt idx="3">
                  <c:v>Pakistan</c:v>
                </c:pt>
                <c:pt idx="4">
                  <c:v>China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11200</c:v>
                </c:pt>
                <c:pt idx="1">
                  <c:v>9000</c:v>
                </c:pt>
                <c:pt idx="2">
                  <c:v>6500</c:v>
                </c:pt>
                <c:pt idx="3">
                  <c:v>4200</c:v>
                </c:pt>
                <c:pt idx="4">
                  <c:v>3300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3956-4CB2-A2DA-9CF5DC37CD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6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Rice Area and Production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8148025224029388"/>
          <c:y val="0.17707545743233208"/>
          <c:w val="0.67308330567540764"/>
          <c:h val="0.643641312566171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[PES.xlsx]Sheet2!$B$2</c:f>
              <c:strCache>
                <c:ptCount val="1"/>
                <c:pt idx="0">
                  <c:v>Area (000 ha)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trendline>
            <c:spPr>
              <a:ln w="317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[PES.xlsx]Sheet2!$A$3:$A$7</c:f>
              <c:strCache>
                <c:ptCount val="5"/>
                <c:pt idx="0">
                  <c:v>2013-14</c:v>
                </c:pt>
                <c:pt idx="1">
                  <c:v>2014-15</c:v>
                </c:pt>
                <c:pt idx="2">
                  <c:v>2015-16</c:v>
                </c:pt>
                <c:pt idx="3">
                  <c:v>2016-17</c:v>
                </c:pt>
                <c:pt idx="4">
                  <c:v>2017-18</c:v>
                </c:pt>
              </c:strCache>
            </c:strRef>
          </c:cat>
          <c:val>
            <c:numRef>
              <c:f>[PES.xlsx]Sheet2!$B$3:$B$7</c:f>
              <c:numCache>
                <c:formatCode>General</c:formatCode>
                <c:ptCount val="5"/>
                <c:pt idx="0">
                  <c:v>2789</c:v>
                </c:pt>
                <c:pt idx="1">
                  <c:v>2891</c:v>
                </c:pt>
                <c:pt idx="2">
                  <c:v>2739</c:v>
                </c:pt>
                <c:pt idx="3">
                  <c:v>2724</c:v>
                </c:pt>
                <c:pt idx="4">
                  <c:v>2899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EA-42BB-9737-8FD32C0600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75505664"/>
        <c:axId val="75507584"/>
      </c:barChart>
      <c:barChart>
        <c:barDir val="col"/>
        <c:grouping val="clustered"/>
        <c:varyColors val="0"/>
        <c:ser>
          <c:idx val="1"/>
          <c:order val="1"/>
          <c:tx>
            <c:strRef>
              <c:f>[PES.xlsx]Sheet2!$C$2</c:f>
              <c:strCache>
                <c:ptCount val="1"/>
                <c:pt idx="0">
                  <c:v>Production (000 tons)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trendline>
            <c:spPr>
              <a:ln w="31750" cap="rnd">
                <a:solidFill>
                  <a:schemeClr val="accent2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[PES.xlsx]Sheet2!$A$3:$A$7</c:f>
              <c:strCache>
                <c:ptCount val="5"/>
                <c:pt idx="0">
                  <c:v>2013-14</c:v>
                </c:pt>
                <c:pt idx="1">
                  <c:v>2014-15</c:v>
                </c:pt>
                <c:pt idx="2">
                  <c:v>2015-16</c:v>
                </c:pt>
                <c:pt idx="3">
                  <c:v>2016-17</c:v>
                </c:pt>
                <c:pt idx="4">
                  <c:v>2017-18</c:v>
                </c:pt>
              </c:strCache>
            </c:strRef>
          </c:cat>
          <c:val>
            <c:numRef>
              <c:f>[PES.xlsx]Sheet2!$C$3:$C$7</c:f>
              <c:numCache>
                <c:formatCode>General</c:formatCode>
                <c:ptCount val="5"/>
                <c:pt idx="0">
                  <c:v>6798</c:v>
                </c:pt>
                <c:pt idx="1">
                  <c:v>7003</c:v>
                </c:pt>
                <c:pt idx="2">
                  <c:v>6801</c:v>
                </c:pt>
                <c:pt idx="3">
                  <c:v>6849</c:v>
                </c:pt>
                <c:pt idx="4">
                  <c:v>7442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6EA-42BB-9737-8FD32C0600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20"/>
        <c:axId val="75517952"/>
        <c:axId val="75519488"/>
      </c:barChart>
      <c:catAx>
        <c:axId val="755056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Year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5507584"/>
        <c:crosses val="autoZero"/>
        <c:auto val="1"/>
        <c:lblAlgn val="ctr"/>
        <c:lblOffset val="100"/>
        <c:noMultiLvlLbl val="0"/>
      </c:catAx>
      <c:valAx>
        <c:axId val="7550758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Area (000 ha)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5505664"/>
        <c:crosses val="autoZero"/>
        <c:crossBetween val="between"/>
      </c:valAx>
      <c:catAx>
        <c:axId val="755179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75519488"/>
        <c:crosses val="autoZero"/>
        <c:auto val="1"/>
        <c:lblAlgn val="ctr"/>
        <c:lblOffset val="100"/>
        <c:noMultiLvlLbl val="0"/>
      </c:catAx>
      <c:valAx>
        <c:axId val="75519488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Production (000 tons)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accent2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5517952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15720765571412937"/>
          <c:y val="0.17586571903825787"/>
          <c:w val="0.65173138621529492"/>
          <c:h val="5.64040526236200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 w="25400" cap="flat" cmpd="sng" algn="ctr">
      <a:solidFill>
        <a:schemeClr val="dk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1" i="0" u="none" strike="noStrike" kern="1200" spc="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en-US" b="1" dirty="0">
                <a:latin typeface="+mn-lt"/>
              </a:rPr>
              <a:t>Average yield (</a:t>
            </a:r>
            <a:r>
              <a:rPr lang="en-US" b="1" dirty="0" err="1">
                <a:latin typeface="+mn-lt"/>
              </a:rPr>
              <a:t>Maunds</a:t>
            </a:r>
            <a:r>
              <a:rPr lang="en-US" b="1" dirty="0">
                <a:latin typeface="+mn-lt"/>
              </a:rPr>
              <a:t> per acre)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'Coarse fine pro and pro and yie'!$P$18</c:f>
              <c:strCache>
                <c:ptCount val="1"/>
                <c:pt idx="0">
                  <c:v>Basmati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'Coarse fine pro and pro and yie'!$O$19:$O$29</c:f>
              <c:strCache>
                <c:ptCount val="11"/>
                <c:pt idx="0">
                  <c:v>2007-08</c:v>
                </c:pt>
                <c:pt idx="1">
                  <c:v>2008-09</c:v>
                </c:pt>
                <c:pt idx="2">
                  <c:v>2009-10</c:v>
                </c:pt>
                <c:pt idx="3">
                  <c:v>2010-11</c:v>
                </c:pt>
                <c:pt idx="4">
                  <c:v>2011-12</c:v>
                </c:pt>
                <c:pt idx="5">
                  <c:v>2012-13</c:v>
                </c:pt>
                <c:pt idx="6">
                  <c:v>2013-14</c:v>
                </c:pt>
                <c:pt idx="7">
                  <c:v>2014-15</c:v>
                </c:pt>
                <c:pt idx="8">
                  <c:v>2015-16</c:v>
                </c:pt>
                <c:pt idx="9">
                  <c:v>2016-17</c:v>
                </c:pt>
                <c:pt idx="10">
                  <c:v>2017-18</c:v>
                </c:pt>
              </c:strCache>
            </c:strRef>
          </c:cat>
          <c:val>
            <c:numRef>
              <c:f>'Coarse fine pro and pro and yie'!$P$19:$P$29</c:f>
              <c:numCache>
                <c:formatCode>0.0</c:formatCode>
                <c:ptCount val="11"/>
                <c:pt idx="0">
                  <c:v>32.552305867424352</c:v>
                </c:pt>
                <c:pt idx="1">
                  <c:v>30.89205564830273</c:v>
                </c:pt>
                <c:pt idx="2">
                  <c:v>31.98120412854059</c:v>
                </c:pt>
                <c:pt idx="3">
                  <c:v>31.277928591209033</c:v>
                </c:pt>
                <c:pt idx="4">
                  <c:v>30.920678710406754</c:v>
                </c:pt>
                <c:pt idx="5">
                  <c:v>31.907203082733467</c:v>
                </c:pt>
                <c:pt idx="6">
                  <c:v>31.587258002474293</c:v>
                </c:pt>
                <c:pt idx="7">
                  <c:v>32.332546612096394</c:v>
                </c:pt>
                <c:pt idx="8">
                  <c:v>33.338371261765765</c:v>
                </c:pt>
                <c:pt idx="9">
                  <c:v>33.62222067326222</c:v>
                </c:pt>
                <c:pt idx="10">
                  <c:v>34.321429012207794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44-479F-878B-8D27AB0DBAAA}"/>
            </c:ext>
          </c:extLst>
        </c:ser>
        <c:ser>
          <c:idx val="1"/>
          <c:order val="1"/>
          <c:tx>
            <c:strRef>
              <c:f>'Coarse fine pro and pro and yie'!$Q$18</c:f>
              <c:strCache>
                <c:ptCount val="1"/>
                <c:pt idx="0">
                  <c:v>Course 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'Coarse fine pro and pro and yie'!$O$19:$O$29</c:f>
              <c:strCache>
                <c:ptCount val="11"/>
                <c:pt idx="0">
                  <c:v>2007-08</c:v>
                </c:pt>
                <c:pt idx="1">
                  <c:v>2008-09</c:v>
                </c:pt>
                <c:pt idx="2">
                  <c:v>2009-10</c:v>
                </c:pt>
                <c:pt idx="3">
                  <c:v>2010-11</c:v>
                </c:pt>
                <c:pt idx="4">
                  <c:v>2011-12</c:v>
                </c:pt>
                <c:pt idx="5">
                  <c:v>2012-13</c:v>
                </c:pt>
                <c:pt idx="6">
                  <c:v>2013-14</c:v>
                </c:pt>
                <c:pt idx="7">
                  <c:v>2014-15</c:v>
                </c:pt>
                <c:pt idx="8">
                  <c:v>2015-16</c:v>
                </c:pt>
                <c:pt idx="9">
                  <c:v>2016-17</c:v>
                </c:pt>
                <c:pt idx="10">
                  <c:v>2017-18</c:v>
                </c:pt>
              </c:strCache>
            </c:strRef>
          </c:cat>
          <c:val>
            <c:numRef>
              <c:f>'Coarse fine pro and pro and yie'!$Q$19:$Q$29</c:f>
              <c:numCache>
                <c:formatCode>0.0</c:formatCode>
                <c:ptCount val="11"/>
                <c:pt idx="0">
                  <c:v>50.341216916920963</c:v>
                </c:pt>
                <c:pt idx="1">
                  <c:v>57.83419674542025</c:v>
                </c:pt>
                <c:pt idx="2">
                  <c:v>55.991678598399041</c:v>
                </c:pt>
                <c:pt idx="3">
                  <c:v>44.736797507788154</c:v>
                </c:pt>
                <c:pt idx="4">
                  <c:v>54.82725267149209</c:v>
                </c:pt>
                <c:pt idx="5">
                  <c:v>52.970063592661994</c:v>
                </c:pt>
                <c:pt idx="6">
                  <c:v>54.876319144896009</c:v>
                </c:pt>
                <c:pt idx="7">
                  <c:v>54.888955597247971</c:v>
                </c:pt>
                <c:pt idx="8">
                  <c:v>56.201722005685326</c:v>
                </c:pt>
                <c:pt idx="9">
                  <c:v>57.250347004991674</c:v>
                </c:pt>
                <c:pt idx="10">
                  <c:v>58.440821271249774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744-479F-878B-8D27AB0DBA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3745408"/>
        <c:axId val="75694464"/>
      </c:barChart>
      <c:catAx>
        <c:axId val="143745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dk1"/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ru-RU"/>
          </a:p>
        </c:txPr>
        <c:crossAx val="75694464"/>
        <c:crosses val="autoZero"/>
        <c:auto val="1"/>
        <c:lblAlgn val="ctr"/>
        <c:lblOffset val="100"/>
        <c:noMultiLvlLbl val="0"/>
      </c:catAx>
      <c:valAx>
        <c:axId val="75694464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dk1"/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ru-RU"/>
          </a:p>
        </c:txPr>
        <c:crossAx val="143745408"/>
        <c:crosses val="autoZero"/>
        <c:crossBetween val="between"/>
      </c:valAx>
      <c:spPr>
        <a:solidFill>
          <a:srgbClr val="FFFFFF"/>
        </a:solidFill>
        <a:ln w="25400" cap="flat" cmpd="sng" algn="ctr">
          <a:solidFill>
            <a:srgbClr val="000000"/>
          </a:solidFill>
          <a:prstDash val="solid"/>
        </a:ln>
        <a:effectLst/>
      </c:spPr>
    </c:plotArea>
    <c:legend>
      <c:legendPos val="b"/>
      <c:layout>
        <c:manualLayout>
          <c:xMode val="edge"/>
          <c:yMode val="edge"/>
          <c:x val="0.7796512434299353"/>
          <c:y val="2.5692208095737475E-2"/>
          <c:w val="0.20744375953558891"/>
          <c:h val="6.0202196947604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15875" cap="flat" cmpd="sng" algn="ctr">
      <a:noFill/>
      <a:prstDash val="solid"/>
    </a:ln>
    <a:effectLst/>
  </c:spPr>
  <c:txPr>
    <a:bodyPr/>
    <a:lstStyle/>
    <a:p>
      <a:pPr>
        <a:defRPr sz="1400">
          <a:solidFill>
            <a:schemeClr val="dk1"/>
          </a:solidFill>
          <a:latin typeface="Calibri" panose="020F0502020204030204" pitchFamily="34" charset="0"/>
          <a:ea typeface="+mn-ea"/>
          <a:cs typeface="+mn-cs"/>
        </a:defRPr>
      </a:pPr>
      <a:endParaRPr lang="ru-RU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27E10-4A1B-4C67-B919-7911826A02BB}" type="datetimeFigureOut">
              <a:rPr lang="en-US" smtClean="0"/>
              <a:pPr/>
              <a:t>10/21/2020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532623-1F0C-4C26-90FF-A999595EC8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B837D6-48CC-4FEB-9480-4E77F2412AD8}" type="datetimeFigureOut">
              <a:rPr lang="en-US" smtClean="0"/>
              <a:pPr/>
              <a:t>10/21/2020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C21261-ECB0-465A-81D4-E408C20B697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Source:</a:t>
            </a:r>
          </a:p>
          <a:p>
            <a:r>
              <a:rPr lang="en-US" b="1" dirty="0"/>
              <a:t>https://www.indexmundi.com/agriculture/?commodity=milled-rice&amp;graph=exports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B14C1-AA9D-420E-9533-69D7F53EF0D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0699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ChangeArrowheads="1"/>
          </p:cNvSpPr>
          <p:nvPr/>
        </p:nvSpPr>
        <p:spPr bwMode="auto">
          <a:xfrm>
            <a:off x="5930990" y="2"/>
            <a:ext cx="4535461" cy="3235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5891" name="Rectangle 3"/>
          <p:cNvSpPr>
            <a:spLocks noChangeArrowheads="1"/>
          </p:cNvSpPr>
          <p:nvPr/>
        </p:nvSpPr>
        <p:spPr bwMode="auto">
          <a:xfrm>
            <a:off x="5930990" y="6147606"/>
            <a:ext cx="4535461" cy="3235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80597" tIns="39592" rIns="80597" bIns="39592" anchor="b"/>
          <a:lstStyle/>
          <a:p>
            <a:pPr marL="0" marR="0" lvl="0" indent="0" algn="r" defTabSz="812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65892" name="Rectangle 4"/>
          <p:cNvSpPr>
            <a:spLocks noChangeArrowheads="1"/>
          </p:cNvSpPr>
          <p:nvPr/>
        </p:nvSpPr>
        <p:spPr bwMode="auto">
          <a:xfrm>
            <a:off x="2" y="6147606"/>
            <a:ext cx="4535461" cy="3235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5893" name="Rectangle 5"/>
          <p:cNvSpPr>
            <a:spLocks noChangeArrowheads="1"/>
          </p:cNvSpPr>
          <p:nvPr/>
        </p:nvSpPr>
        <p:spPr bwMode="auto">
          <a:xfrm>
            <a:off x="2" y="2"/>
            <a:ext cx="4535461" cy="3235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589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627438" y="488950"/>
            <a:ext cx="3225800" cy="2419350"/>
          </a:xfrm>
          <a:ln cap="flat"/>
        </p:spPr>
      </p:sp>
      <p:sp>
        <p:nvSpPr>
          <p:cNvPr id="16589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400377" y="3073805"/>
            <a:ext cx="7665704" cy="2913144"/>
          </a:xfrm>
          <a:noFill/>
          <a:ln/>
        </p:spPr>
        <p:txBody>
          <a:bodyPr/>
          <a:lstStyle/>
          <a:p>
            <a:endParaRPr 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1886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7.xml"/><Relationship Id="rId13" Type="http://schemas.openxmlformats.org/officeDocument/2006/relationships/tags" Target="../tags/tag12.xml"/><Relationship Id="rId18" Type="http://schemas.openxmlformats.org/officeDocument/2006/relationships/tags" Target="../tags/tag17.xml"/><Relationship Id="rId26" Type="http://schemas.openxmlformats.org/officeDocument/2006/relationships/tags" Target="../tags/tag25.xml"/><Relationship Id="rId3" Type="http://schemas.openxmlformats.org/officeDocument/2006/relationships/tags" Target="../tags/tag2.xml"/><Relationship Id="rId21" Type="http://schemas.openxmlformats.org/officeDocument/2006/relationships/tags" Target="../tags/tag20.xml"/><Relationship Id="rId7" Type="http://schemas.openxmlformats.org/officeDocument/2006/relationships/tags" Target="../tags/tag6.xml"/><Relationship Id="rId12" Type="http://schemas.openxmlformats.org/officeDocument/2006/relationships/tags" Target="../tags/tag11.xml"/><Relationship Id="rId17" Type="http://schemas.openxmlformats.org/officeDocument/2006/relationships/tags" Target="../tags/tag16.xml"/><Relationship Id="rId25" Type="http://schemas.openxmlformats.org/officeDocument/2006/relationships/tags" Target="../tags/tag24.xml"/><Relationship Id="rId2" Type="http://schemas.openxmlformats.org/officeDocument/2006/relationships/tags" Target="../tags/tag1.xml"/><Relationship Id="rId16" Type="http://schemas.openxmlformats.org/officeDocument/2006/relationships/tags" Target="../tags/tag15.xml"/><Relationship Id="rId20" Type="http://schemas.openxmlformats.org/officeDocument/2006/relationships/tags" Target="../tags/tag19.xml"/><Relationship Id="rId29" Type="http://schemas.openxmlformats.org/officeDocument/2006/relationships/tags" Target="../tags/tag28.xml"/><Relationship Id="rId1" Type="http://schemas.openxmlformats.org/officeDocument/2006/relationships/vmlDrawing" Target="../drawings/vmlDrawing1.vml"/><Relationship Id="rId6" Type="http://schemas.openxmlformats.org/officeDocument/2006/relationships/tags" Target="../tags/tag5.xml"/><Relationship Id="rId11" Type="http://schemas.openxmlformats.org/officeDocument/2006/relationships/tags" Target="../tags/tag10.xml"/><Relationship Id="rId24" Type="http://schemas.openxmlformats.org/officeDocument/2006/relationships/tags" Target="../tags/tag23.xml"/><Relationship Id="rId32" Type="http://schemas.openxmlformats.org/officeDocument/2006/relationships/image" Target="../media/image1.emf"/><Relationship Id="rId5" Type="http://schemas.openxmlformats.org/officeDocument/2006/relationships/tags" Target="../tags/tag4.xml"/><Relationship Id="rId15" Type="http://schemas.openxmlformats.org/officeDocument/2006/relationships/tags" Target="../tags/tag14.xml"/><Relationship Id="rId23" Type="http://schemas.openxmlformats.org/officeDocument/2006/relationships/tags" Target="../tags/tag22.xml"/><Relationship Id="rId28" Type="http://schemas.openxmlformats.org/officeDocument/2006/relationships/tags" Target="../tags/tag27.xml"/><Relationship Id="rId10" Type="http://schemas.openxmlformats.org/officeDocument/2006/relationships/tags" Target="../tags/tag9.xml"/><Relationship Id="rId19" Type="http://schemas.openxmlformats.org/officeDocument/2006/relationships/tags" Target="../tags/tag18.xml"/><Relationship Id="rId31" Type="http://schemas.openxmlformats.org/officeDocument/2006/relationships/oleObject" Target="../embeddings/oleObject1.bin"/><Relationship Id="rId4" Type="http://schemas.openxmlformats.org/officeDocument/2006/relationships/tags" Target="../tags/tag3.xml"/><Relationship Id="rId9" Type="http://schemas.openxmlformats.org/officeDocument/2006/relationships/tags" Target="../tags/tag8.xml"/><Relationship Id="rId14" Type="http://schemas.openxmlformats.org/officeDocument/2006/relationships/tags" Target="../tags/tag13.xml"/><Relationship Id="rId22" Type="http://schemas.openxmlformats.org/officeDocument/2006/relationships/tags" Target="../tags/tag21.xml"/><Relationship Id="rId27" Type="http://schemas.openxmlformats.org/officeDocument/2006/relationships/tags" Target="../tags/tag26.xml"/><Relationship Id="rId30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13" Type="http://schemas.openxmlformats.org/officeDocument/2006/relationships/tags" Target="../tags/tag40.xml"/><Relationship Id="rId18" Type="http://schemas.openxmlformats.org/officeDocument/2006/relationships/tags" Target="../tags/tag45.xml"/><Relationship Id="rId26" Type="http://schemas.openxmlformats.org/officeDocument/2006/relationships/tags" Target="../tags/tag53.xml"/><Relationship Id="rId3" Type="http://schemas.openxmlformats.org/officeDocument/2006/relationships/tags" Target="../tags/tag30.xml"/><Relationship Id="rId21" Type="http://schemas.openxmlformats.org/officeDocument/2006/relationships/tags" Target="../tags/tag48.xml"/><Relationship Id="rId7" Type="http://schemas.openxmlformats.org/officeDocument/2006/relationships/tags" Target="../tags/tag34.xml"/><Relationship Id="rId12" Type="http://schemas.openxmlformats.org/officeDocument/2006/relationships/tags" Target="../tags/tag39.xml"/><Relationship Id="rId17" Type="http://schemas.openxmlformats.org/officeDocument/2006/relationships/tags" Target="../tags/tag44.xml"/><Relationship Id="rId25" Type="http://schemas.openxmlformats.org/officeDocument/2006/relationships/tags" Target="../tags/tag52.xml"/><Relationship Id="rId2" Type="http://schemas.openxmlformats.org/officeDocument/2006/relationships/tags" Target="../tags/tag29.xml"/><Relationship Id="rId16" Type="http://schemas.openxmlformats.org/officeDocument/2006/relationships/tags" Target="../tags/tag43.xml"/><Relationship Id="rId20" Type="http://schemas.openxmlformats.org/officeDocument/2006/relationships/tags" Target="../tags/tag47.xml"/><Relationship Id="rId29" Type="http://schemas.openxmlformats.org/officeDocument/2006/relationships/tags" Target="../tags/tag56.xml"/><Relationship Id="rId1" Type="http://schemas.openxmlformats.org/officeDocument/2006/relationships/vmlDrawing" Target="../drawings/vmlDrawing2.vml"/><Relationship Id="rId6" Type="http://schemas.openxmlformats.org/officeDocument/2006/relationships/tags" Target="../tags/tag33.xml"/><Relationship Id="rId11" Type="http://schemas.openxmlformats.org/officeDocument/2006/relationships/tags" Target="../tags/tag38.xml"/><Relationship Id="rId24" Type="http://schemas.openxmlformats.org/officeDocument/2006/relationships/tags" Target="../tags/tag51.xml"/><Relationship Id="rId32" Type="http://schemas.openxmlformats.org/officeDocument/2006/relationships/image" Target="../media/image1.emf"/><Relationship Id="rId5" Type="http://schemas.openxmlformats.org/officeDocument/2006/relationships/tags" Target="../tags/tag32.xml"/><Relationship Id="rId15" Type="http://schemas.openxmlformats.org/officeDocument/2006/relationships/tags" Target="../tags/tag42.xml"/><Relationship Id="rId23" Type="http://schemas.openxmlformats.org/officeDocument/2006/relationships/tags" Target="../tags/tag50.xml"/><Relationship Id="rId28" Type="http://schemas.openxmlformats.org/officeDocument/2006/relationships/tags" Target="../tags/tag55.xml"/><Relationship Id="rId10" Type="http://schemas.openxmlformats.org/officeDocument/2006/relationships/tags" Target="../tags/tag37.xml"/><Relationship Id="rId19" Type="http://schemas.openxmlformats.org/officeDocument/2006/relationships/tags" Target="../tags/tag46.xml"/><Relationship Id="rId31" Type="http://schemas.openxmlformats.org/officeDocument/2006/relationships/oleObject" Target="../embeddings/oleObject2.bin"/><Relationship Id="rId4" Type="http://schemas.openxmlformats.org/officeDocument/2006/relationships/tags" Target="../tags/tag31.xml"/><Relationship Id="rId9" Type="http://schemas.openxmlformats.org/officeDocument/2006/relationships/tags" Target="../tags/tag36.xml"/><Relationship Id="rId14" Type="http://schemas.openxmlformats.org/officeDocument/2006/relationships/tags" Target="../tags/tag41.xml"/><Relationship Id="rId22" Type="http://schemas.openxmlformats.org/officeDocument/2006/relationships/tags" Target="../tags/tag49.xml"/><Relationship Id="rId27" Type="http://schemas.openxmlformats.org/officeDocument/2006/relationships/tags" Target="../tags/tag54.xml"/><Relationship Id="rId30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13" Type="http://schemas.openxmlformats.org/officeDocument/2006/relationships/tags" Target="../tags/tag68.xml"/><Relationship Id="rId18" Type="http://schemas.openxmlformats.org/officeDocument/2006/relationships/tags" Target="../tags/tag73.xml"/><Relationship Id="rId26" Type="http://schemas.openxmlformats.org/officeDocument/2006/relationships/tags" Target="../tags/tag81.xml"/><Relationship Id="rId3" Type="http://schemas.openxmlformats.org/officeDocument/2006/relationships/tags" Target="../tags/tag58.xml"/><Relationship Id="rId21" Type="http://schemas.openxmlformats.org/officeDocument/2006/relationships/tags" Target="../tags/tag76.xml"/><Relationship Id="rId7" Type="http://schemas.openxmlformats.org/officeDocument/2006/relationships/tags" Target="../tags/tag62.xml"/><Relationship Id="rId12" Type="http://schemas.openxmlformats.org/officeDocument/2006/relationships/tags" Target="../tags/tag67.xml"/><Relationship Id="rId17" Type="http://schemas.openxmlformats.org/officeDocument/2006/relationships/tags" Target="../tags/tag72.xml"/><Relationship Id="rId25" Type="http://schemas.openxmlformats.org/officeDocument/2006/relationships/tags" Target="../tags/tag80.xml"/><Relationship Id="rId2" Type="http://schemas.openxmlformats.org/officeDocument/2006/relationships/tags" Target="../tags/tag57.xml"/><Relationship Id="rId16" Type="http://schemas.openxmlformats.org/officeDocument/2006/relationships/tags" Target="../tags/tag71.xml"/><Relationship Id="rId20" Type="http://schemas.openxmlformats.org/officeDocument/2006/relationships/tags" Target="../tags/tag75.xml"/><Relationship Id="rId29" Type="http://schemas.openxmlformats.org/officeDocument/2006/relationships/tags" Target="../tags/tag84.xml"/><Relationship Id="rId1" Type="http://schemas.openxmlformats.org/officeDocument/2006/relationships/vmlDrawing" Target="../drawings/vmlDrawing3.vml"/><Relationship Id="rId6" Type="http://schemas.openxmlformats.org/officeDocument/2006/relationships/tags" Target="../tags/tag61.xml"/><Relationship Id="rId11" Type="http://schemas.openxmlformats.org/officeDocument/2006/relationships/tags" Target="../tags/tag66.xml"/><Relationship Id="rId24" Type="http://schemas.openxmlformats.org/officeDocument/2006/relationships/tags" Target="../tags/tag79.xml"/><Relationship Id="rId32" Type="http://schemas.openxmlformats.org/officeDocument/2006/relationships/image" Target="../media/image1.emf"/><Relationship Id="rId5" Type="http://schemas.openxmlformats.org/officeDocument/2006/relationships/tags" Target="../tags/tag60.xml"/><Relationship Id="rId15" Type="http://schemas.openxmlformats.org/officeDocument/2006/relationships/tags" Target="../tags/tag70.xml"/><Relationship Id="rId23" Type="http://schemas.openxmlformats.org/officeDocument/2006/relationships/tags" Target="../tags/tag78.xml"/><Relationship Id="rId28" Type="http://schemas.openxmlformats.org/officeDocument/2006/relationships/tags" Target="../tags/tag83.xml"/><Relationship Id="rId10" Type="http://schemas.openxmlformats.org/officeDocument/2006/relationships/tags" Target="../tags/tag65.xml"/><Relationship Id="rId19" Type="http://schemas.openxmlformats.org/officeDocument/2006/relationships/tags" Target="../tags/tag74.xml"/><Relationship Id="rId31" Type="http://schemas.openxmlformats.org/officeDocument/2006/relationships/oleObject" Target="../embeddings/oleObject3.bin"/><Relationship Id="rId4" Type="http://schemas.openxmlformats.org/officeDocument/2006/relationships/tags" Target="../tags/tag59.xml"/><Relationship Id="rId9" Type="http://schemas.openxmlformats.org/officeDocument/2006/relationships/tags" Target="../tags/tag64.xml"/><Relationship Id="rId14" Type="http://schemas.openxmlformats.org/officeDocument/2006/relationships/tags" Target="../tags/tag69.xml"/><Relationship Id="rId22" Type="http://schemas.openxmlformats.org/officeDocument/2006/relationships/tags" Target="../tags/tag77.xml"/><Relationship Id="rId27" Type="http://schemas.openxmlformats.org/officeDocument/2006/relationships/tags" Target="../tags/tag82.xml"/><Relationship Id="rId30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13" Type="http://schemas.openxmlformats.org/officeDocument/2006/relationships/tags" Target="../tags/tag96.xml"/><Relationship Id="rId18" Type="http://schemas.openxmlformats.org/officeDocument/2006/relationships/tags" Target="../tags/tag101.xml"/><Relationship Id="rId26" Type="http://schemas.openxmlformats.org/officeDocument/2006/relationships/tags" Target="../tags/tag109.xml"/><Relationship Id="rId3" Type="http://schemas.openxmlformats.org/officeDocument/2006/relationships/tags" Target="../tags/tag86.xml"/><Relationship Id="rId21" Type="http://schemas.openxmlformats.org/officeDocument/2006/relationships/tags" Target="../tags/tag104.xml"/><Relationship Id="rId34" Type="http://schemas.openxmlformats.org/officeDocument/2006/relationships/image" Target="../media/image2.emf"/><Relationship Id="rId7" Type="http://schemas.openxmlformats.org/officeDocument/2006/relationships/tags" Target="../tags/tag90.xml"/><Relationship Id="rId12" Type="http://schemas.openxmlformats.org/officeDocument/2006/relationships/tags" Target="../tags/tag95.xml"/><Relationship Id="rId17" Type="http://schemas.openxmlformats.org/officeDocument/2006/relationships/tags" Target="../tags/tag100.xml"/><Relationship Id="rId25" Type="http://schemas.openxmlformats.org/officeDocument/2006/relationships/tags" Target="../tags/tag108.xml"/><Relationship Id="rId33" Type="http://schemas.openxmlformats.org/officeDocument/2006/relationships/oleObject" Target="../embeddings/oleObject5.bin"/><Relationship Id="rId2" Type="http://schemas.openxmlformats.org/officeDocument/2006/relationships/tags" Target="../tags/tag85.xml"/><Relationship Id="rId16" Type="http://schemas.openxmlformats.org/officeDocument/2006/relationships/tags" Target="../tags/tag99.xml"/><Relationship Id="rId20" Type="http://schemas.openxmlformats.org/officeDocument/2006/relationships/tags" Target="../tags/tag103.xml"/><Relationship Id="rId29" Type="http://schemas.openxmlformats.org/officeDocument/2006/relationships/tags" Target="../tags/tag112.xml"/><Relationship Id="rId1" Type="http://schemas.openxmlformats.org/officeDocument/2006/relationships/vmlDrawing" Target="../drawings/vmlDrawing4.vml"/><Relationship Id="rId6" Type="http://schemas.openxmlformats.org/officeDocument/2006/relationships/tags" Target="../tags/tag89.xml"/><Relationship Id="rId11" Type="http://schemas.openxmlformats.org/officeDocument/2006/relationships/tags" Target="../tags/tag94.xml"/><Relationship Id="rId24" Type="http://schemas.openxmlformats.org/officeDocument/2006/relationships/tags" Target="../tags/tag107.xml"/><Relationship Id="rId32" Type="http://schemas.openxmlformats.org/officeDocument/2006/relationships/image" Target="../media/image1.emf"/><Relationship Id="rId5" Type="http://schemas.openxmlformats.org/officeDocument/2006/relationships/tags" Target="../tags/tag88.xml"/><Relationship Id="rId15" Type="http://schemas.openxmlformats.org/officeDocument/2006/relationships/tags" Target="../tags/tag98.xml"/><Relationship Id="rId23" Type="http://schemas.openxmlformats.org/officeDocument/2006/relationships/tags" Target="../tags/tag106.xml"/><Relationship Id="rId28" Type="http://schemas.openxmlformats.org/officeDocument/2006/relationships/tags" Target="../tags/tag111.xml"/><Relationship Id="rId10" Type="http://schemas.openxmlformats.org/officeDocument/2006/relationships/tags" Target="../tags/tag93.xml"/><Relationship Id="rId19" Type="http://schemas.openxmlformats.org/officeDocument/2006/relationships/tags" Target="../tags/tag102.xml"/><Relationship Id="rId31" Type="http://schemas.openxmlformats.org/officeDocument/2006/relationships/oleObject" Target="../embeddings/oleObject4.bin"/><Relationship Id="rId4" Type="http://schemas.openxmlformats.org/officeDocument/2006/relationships/tags" Target="../tags/tag87.xml"/><Relationship Id="rId9" Type="http://schemas.openxmlformats.org/officeDocument/2006/relationships/tags" Target="../tags/tag92.xml"/><Relationship Id="rId14" Type="http://schemas.openxmlformats.org/officeDocument/2006/relationships/tags" Target="../tags/tag97.xml"/><Relationship Id="rId22" Type="http://schemas.openxmlformats.org/officeDocument/2006/relationships/tags" Target="../tags/tag105.xml"/><Relationship Id="rId27" Type="http://schemas.openxmlformats.org/officeDocument/2006/relationships/tags" Target="../tags/tag110.xml"/><Relationship Id="rId30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45"/>
          <p:cNvGraphicFramePr>
            <a:graphicFrameLocks noChangeAspect="1"/>
          </p:cNvGraphicFramePr>
          <p:nvPr/>
        </p:nvGraphicFramePr>
        <p:xfrm>
          <a:off x="0" y="0"/>
          <a:ext cx="161984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think-cell Slide" r:id="rId31" imgW="360" imgH="360" progId="">
                  <p:embed/>
                </p:oleObj>
              </mc:Choice>
              <mc:Fallback>
                <p:oleObj name="think-cell Slide" r:id="rId31" imgW="360" imgH="360" progId="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84" cy="1619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/>
          <p:cNvSpPr/>
          <p:nvPr>
            <p:custDataLst>
              <p:tags r:id="rId2"/>
            </p:custDataLst>
          </p:nvPr>
        </p:nvSpPr>
        <p:spPr bwMode="auto">
          <a:xfrm>
            <a:off x="0" y="0"/>
            <a:ext cx="161984" cy="161974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en-US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" name="1. On-page tracker" hidden="1"/>
          <p:cNvSpPr>
            <a:spLocks noChangeArrowheads="1"/>
          </p:cNvSpPr>
          <p:nvPr/>
        </p:nvSpPr>
        <p:spPr bwMode="gray">
          <a:xfrm>
            <a:off x="121489" y="77748"/>
            <a:ext cx="453650" cy="123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800" cap="all" dirty="0">
                <a:solidFill>
                  <a:schemeClr val="accent6"/>
                </a:solidFill>
                <a:latin typeface="+mn-lt"/>
                <a:cs typeface="+mn-cs"/>
              </a:rPr>
              <a:t>Tracker</a:t>
            </a:r>
          </a:p>
        </p:txBody>
      </p:sp>
      <p:sp>
        <p:nvSpPr>
          <p:cNvPr id="6" name="3. Unit of measure" hidden="1"/>
          <p:cNvSpPr txBox="1">
            <a:spLocks noChangeArrowheads="1"/>
          </p:cNvSpPr>
          <p:nvPr/>
        </p:nvSpPr>
        <p:spPr bwMode="gray">
          <a:xfrm>
            <a:off x="121489" y="566911"/>
            <a:ext cx="8794113" cy="251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1600" dirty="0">
                <a:solidFill>
                  <a:schemeClr val="accent6"/>
                </a:solidFill>
                <a:latin typeface="+mn-lt"/>
                <a:cs typeface="+mn-cs"/>
              </a:rPr>
              <a:t>Unit of measure</a:t>
            </a:r>
          </a:p>
        </p:txBody>
      </p:sp>
      <p:grpSp>
        <p:nvGrpSpPr>
          <p:cNvPr id="7" name="Slide Elements" hidden="1"/>
          <p:cNvGrpSpPr>
            <a:grpSpLocks/>
          </p:cNvGrpSpPr>
          <p:nvPr userDrawn="1"/>
        </p:nvGrpSpPr>
        <p:grpSpPr bwMode="auto">
          <a:xfrm>
            <a:off x="121489" y="6433627"/>
            <a:ext cx="8794113" cy="332048"/>
            <a:chOff x="119063" y="6305945"/>
            <a:chExt cx="8618537" cy="325438"/>
          </a:xfrm>
        </p:grpSpPr>
        <p:sp>
          <p:nvSpPr>
            <p:cNvPr id="8" name="4. Footnote"/>
            <p:cNvSpPr txBox="1">
              <a:spLocks noChangeArrowheads="1"/>
            </p:cNvSpPr>
            <p:nvPr/>
          </p:nvSpPr>
          <p:spPr bwMode="gray">
            <a:xfrm>
              <a:off x="119063" y="6305945"/>
              <a:ext cx="8618537" cy="1238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sz="800" dirty="0">
                  <a:solidFill>
                    <a:schemeClr val="accent6"/>
                  </a:solidFill>
                  <a:latin typeface="+mn-lt"/>
                  <a:cs typeface="+mn-cs"/>
                </a:rPr>
                <a:t>1 Footnote</a:t>
              </a:r>
            </a:p>
          </p:txBody>
        </p:sp>
        <p:sp>
          <p:nvSpPr>
            <p:cNvPr id="9" name="5. Source"/>
            <p:cNvSpPr>
              <a:spLocks noChangeArrowheads="1"/>
            </p:cNvSpPr>
            <p:nvPr/>
          </p:nvSpPr>
          <p:spPr bwMode="gray">
            <a:xfrm>
              <a:off x="119063" y="6507558"/>
              <a:ext cx="7199312" cy="123825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b">
              <a:spAutoFit/>
            </a:bodyPr>
            <a:lstStyle>
              <a:lvl1pPr marL="609600" indent="-609600" defTabSz="895350"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en-US" sz="800">
                  <a:solidFill>
                    <a:srgbClr val="808080"/>
                  </a:solidFill>
                  <a:cs typeface="+mn-cs"/>
                </a:rPr>
                <a:t>SOURCE: Source</a:t>
              </a:r>
            </a:p>
          </p:txBody>
        </p:sp>
      </p:grpSp>
      <p:grpSp>
        <p:nvGrpSpPr>
          <p:cNvPr id="10" name="ACET" hidden="1"/>
          <p:cNvGrpSpPr>
            <a:grpSpLocks/>
          </p:cNvGrpSpPr>
          <p:nvPr/>
        </p:nvGrpSpPr>
        <p:grpSpPr bwMode="auto">
          <a:xfrm>
            <a:off x="1482155" y="1282838"/>
            <a:ext cx="4350892" cy="518318"/>
            <a:chOff x="915" y="710"/>
            <a:chExt cx="2686" cy="320"/>
          </a:xfrm>
        </p:grpSpPr>
        <p:cxnSp>
          <p:nvCxnSpPr>
            <p:cNvPr id="11" name="AutoShape 249"/>
            <p:cNvCxnSpPr>
              <a:cxnSpLocks noChangeShapeType="1"/>
            </p:cNvCxnSpPr>
            <p:nvPr/>
          </p:nvCxnSpPr>
          <p:spPr bwMode="gray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chemeClr val="accent6"/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</p:cxnSp>
        <p:sp>
          <p:nvSpPr>
            <p:cNvPr id="12" name="AutoShape 250"/>
            <p:cNvSpPr>
              <a:spLocks noChangeArrowheads="1"/>
            </p:cNvSpPr>
            <p:nvPr/>
          </p:nvSpPr>
          <p:spPr bwMode="gray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</p:spPr>
          <p:txBody>
            <a:bodyPr lIns="0" tIns="0" rIns="0" bIns="18288" anchor="b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en-US" b="1">
                  <a:solidFill>
                    <a:srgbClr val="000000"/>
                  </a:solidFill>
                  <a:cs typeface="+mn-cs"/>
                </a:rPr>
                <a:t>Title</a:t>
              </a:r>
            </a:p>
            <a:p>
              <a:pPr>
                <a:defRPr/>
              </a:pPr>
              <a:r>
                <a:rPr lang="en-US">
                  <a:solidFill>
                    <a:srgbClr val="808080"/>
                  </a:solidFill>
                  <a:cs typeface="+mn-cs"/>
                </a:rPr>
                <a:t>Unit of measure</a:t>
              </a:r>
            </a:p>
          </p:txBody>
        </p:sp>
      </p:grpSp>
      <p:grpSp>
        <p:nvGrpSpPr>
          <p:cNvPr id="13" name="McKSticker" hidden="1"/>
          <p:cNvGrpSpPr>
            <a:grpSpLocks/>
          </p:cNvGrpSpPr>
          <p:nvPr/>
        </p:nvGrpSpPr>
        <p:grpSpPr bwMode="auto">
          <a:xfrm>
            <a:off x="8432890" y="291555"/>
            <a:ext cx="482712" cy="153876"/>
            <a:chOff x="8267440" y="285750"/>
            <a:chExt cx="473335" cy="150811"/>
          </a:xfrm>
        </p:grpSpPr>
        <p:sp>
          <p:nvSpPr>
            <p:cNvPr id="14" name="StickerRectangle"/>
            <p:cNvSpPr>
              <a:spLocks noChangeArrowheads="1"/>
            </p:cNvSpPr>
            <p:nvPr/>
          </p:nvSpPr>
          <p:spPr bwMode="gray">
            <a:xfrm>
              <a:off x="8267440" y="285750"/>
              <a:ext cx="473335" cy="150811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</p:spPr>
          <p:txBody>
            <a:bodyPr wrap="none" lIns="27432" tIns="0" rIns="0" bIns="27432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buClr>
                  <a:srgbClr val="002960"/>
                </a:buClr>
                <a:defRPr/>
              </a:pPr>
              <a:r>
                <a:rPr lang="en-US" sz="800">
                  <a:solidFill>
                    <a:srgbClr val="808080"/>
                  </a:solidFill>
                  <a:cs typeface="+mn-cs"/>
                </a:rPr>
                <a:t>STICKER</a:t>
              </a:r>
            </a:p>
          </p:txBody>
        </p:sp>
        <p:cxnSp>
          <p:nvCxnSpPr>
            <p:cNvPr id="15" name="AutoShape 31"/>
            <p:cNvCxnSpPr>
              <a:cxnSpLocks noChangeShapeType="1"/>
            </p:cNvCxnSpPr>
            <p:nvPr/>
          </p:nvCxnSpPr>
          <p:spPr bwMode="gray">
            <a:xfrm>
              <a:off x="8267440" y="285750"/>
              <a:ext cx="0" cy="150811"/>
            </a:xfrm>
            <a:prstGeom prst="straightConnector1">
              <a:avLst/>
            </a:prstGeom>
            <a:noFill/>
            <a:ln w="9525">
              <a:solidFill>
                <a:schemeClr val="accent6"/>
              </a:solidFill>
              <a:round/>
              <a:headEnd/>
              <a:tailEnd/>
            </a:ln>
            <a:extLst>
              <a:ext uri="{909E8E84-426E-40dd-AFC4-6F175D3DCCD1}"/>
            </a:extLst>
          </p:spPr>
        </p:cxnSp>
        <p:cxnSp>
          <p:nvCxnSpPr>
            <p:cNvPr id="16" name="AutoShape 32"/>
            <p:cNvCxnSpPr>
              <a:cxnSpLocks noChangeShapeType="1"/>
            </p:cNvCxnSpPr>
            <p:nvPr/>
          </p:nvCxnSpPr>
          <p:spPr bwMode="gray">
            <a:xfrm>
              <a:off x="8267440" y="436561"/>
              <a:ext cx="473335" cy="0"/>
            </a:xfrm>
            <a:prstGeom prst="straightConnector1">
              <a:avLst/>
            </a:prstGeom>
            <a:noFill/>
            <a:ln w="25400">
              <a:solidFill>
                <a:schemeClr val="accent6"/>
              </a:solidFill>
              <a:round/>
              <a:headEnd/>
              <a:tailEnd/>
            </a:ln>
            <a:extLst>
              <a:ext uri="{909E8E84-426E-40dd-AFC4-6F175D3DCCD1}"/>
            </a:extLst>
          </p:spPr>
        </p:cxnSp>
      </p:grpSp>
      <p:sp>
        <p:nvSpPr>
          <p:cNvPr id="17" name="SlideBottomBar" hidden="1"/>
          <p:cNvSpPr/>
          <p:nvPr userDrawn="1"/>
        </p:nvSpPr>
        <p:spPr>
          <a:xfrm>
            <a:off x="8682345" y="6456304"/>
            <a:ext cx="46976" cy="12634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296" tIns="46648" rIns="93296" bIns="46648"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doc id" hidden="1"/>
          <p:cNvSpPr>
            <a:spLocks noChangeArrowheads="1"/>
          </p:cNvSpPr>
          <p:nvPr userDrawn="1"/>
        </p:nvSpPr>
        <p:spPr bwMode="auto">
          <a:xfrm>
            <a:off x="8246609" y="51832"/>
            <a:ext cx="670614" cy="1247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defRPr/>
            </a:pPr>
            <a:endParaRPr lang="en-US" sz="800" dirty="0">
              <a:solidFill>
                <a:srgbClr val="808080"/>
              </a:solidFill>
              <a:cs typeface="+mn-cs"/>
            </a:endParaRPr>
          </a:p>
        </p:txBody>
      </p:sp>
      <p:grpSp>
        <p:nvGrpSpPr>
          <p:cNvPr id="19" name="LegendLines" hidden="1"/>
          <p:cNvGrpSpPr>
            <a:grpSpLocks/>
          </p:cNvGrpSpPr>
          <p:nvPr userDrawn="1"/>
        </p:nvGrpSpPr>
        <p:grpSpPr bwMode="auto">
          <a:xfrm>
            <a:off x="7697482" y="278597"/>
            <a:ext cx="1182484" cy="775858"/>
            <a:chOff x="7607284" y="279400"/>
            <a:chExt cx="1158292" cy="761545"/>
          </a:xfrm>
        </p:grpSpPr>
        <p:sp>
          <p:nvSpPr>
            <p:cNvPr id="20" name="LineLegend1"/>
            <p:cNvSpPr>
              <a:spLocks noChangeShapeType="1"/>
            </p:cNvSpPr>
            <p:nvPr/>
          </p:nvSpPr>
          <p:spPr bwMode="gray">
            <a:xfrm>
              <a:off x="7607284" y="387511"/>
              <a:ext cx="456970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21" name="LineLegend2"/>
            <p:cNvSpPr>
              <a:spLocks noChangeShapeType="1"/>
            </p:cNvSpPr>
            <p:nvPr/>
          </p:nvSpPr>
          <p:spPr bwMode="gray">
            <a:xfrm>
              <a:off x="7607284" y="654608"/>
              <a:ext cx="456970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22" name="LineLegend3"/>
            <p:cNvSpPr>
              <a:spLocks noChangeShapeType="1"/>
            </p:cNvSpPr>
            <p:nvPr/>
          </p:nvSpPr>
          <p:spPr bwMode="gray">
            <a:xfrm>
              <a:off x="7607284" y="932834"/>
              <a:ext cx="456970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23" name="Legend1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gray">
            <a:xfrm>
              <a:off x="8168976" y="279400"/>
              <a:ext cx="596600" cy="21622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24" name="Legend2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gray">
            <a:xfrm>
              <a:off x="8168976" y="546497"/>
              <a:ext cx="596600" cy="2146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25" name="Legend3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gray">
            <a:xfrm>
              <a:off x="8168976" y="824724"/>
              <a:ext cx="596600" cy="21622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</p:grpSp>
      <p:grpSp>
        <p:nvGrpSpPr>
          <p:cNvPr id="26" name="LegendBoxes" hidden="1"/>
          <p:cNvGrpSpPr>
            <a:grpSpLocks/>
          </p:cNvGrpSpPr>
          <p:nvPr userDrawn="1"/>
        </p:nvGrpSpPr>
        <p:grpSpPr bwMode="auto">
          <a:xfrm>
            <a:off x="8011731" y="278597"/>
            <a:ext cx="868234" cy="1047975"/>
            <a:chOff x="5894005" y="919828"/>
            <a:chExt cx="850317" cy="1028245"/>
          </a:xfrm>
        </p:grpSpPr>
        <p:sp>
          <p:nvSpPr>
            <p:cNvPr id="27" name="RectangleLegend1"/>
            <p:cNvSpPr>
              <a:spLocks noChangeArrowheads="1"/>
            </p:cNvSpPr>
            <p:nvPr/>
          </p:nvSpPr>
          <p:spPr bwMode="gray">
            <a:xfrm>
              <a:off x="5894005" y="946846"/>
              <a:ext cx="164987" cy="16051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28" name="RectangleLegend2"/>
            <p:cNvSpPr>
              <a:spLocks noChangeArrowheads="1"/>
            </p:cNvSpPr>
            <p:nvPr/>
          </p:nvSpPr>
          <p:spPr bwMode="gray">
            <a:xfrm>
              <a:off x="5894005" y="1217018"/>
              <a:ext cx="164987" cy="160514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29" name="RectangleLegend3"/>
            <p:cNvSpPr>
              <a:spLocks noChangeArrowheads="1"/>
            </p:cNvSpPr>
            <p:nvPr/>
          </p:nvSpPr>
          <p:spPr bwMode="gray">
            <a:xfrm>
              <a:off x="5894005" y="1488779"/>
              <a:ext cx="164987" cy="160515"/>
            </a:xfrm>
            <a:prstGeom prst="rect">
              <a:avLst/>
            </a:prstGeom>
            <a:solidFill>
              <a:schemeClr val="accent3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30" name="RectangleLegend4"/>
            <p:cNvSpPr>
              <a:spLocks noChangeArrowheads="1"/>
            </p:cNvSpPr>
            <p:nvPr/>
          </p:nvSpPr>
          <p:spPr bwMode="gray">
            <a:xfrm>
              <a:off x="5894005" y="1760542"/>
              <a:ext cx="164987" cy="160514"/>
            </a:xfrm>
            <a:prstGeom prst="rect">
              <a:avLst/>
            </a:prstGeom>
            <a:solidFill>
              <a:schemeClr val="accent4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31" name="Legend1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gray">
            <a:xfrm>
              <a:off x="6147831" y="919828"/>
              <a:ext cx="596491" cy="21613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32" name="Legend2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gray">
            <a:xfrm>
              <a:off x="6147831" y="1190000"/>
              <a:ext cx="596491" cy="214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33" name="Legend3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gray">
            <a:xfrm>
              <a:off x="6147831" y="1461763"/>
              <a:ext cx="596491" cy="21454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34" name="Legend4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gray">
            <a:xfrm>
              <a:off x="6147831" y="1731935"/>
              <a:ext cx="596491" cy="21613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</p:grpSp>
      <p:grpSp>
        <p:nvGrpSpPr>
          <p:cNvPr id="35" name="LegendMoons" hidden="1"/>
          <p:cNvGrpSpPr>
            <a:grpSpLocks/>
          </p:cNvGrpSpPr>
          <p:nvPr userDrawn="1"/>
        </p:nvGrpSpPr>
        <p:grpSpPr bwMode="auto">
          <a:xfrm>
            <a:off x="7943698" y="276978"/>
            <a:ext cx="936268" cy="1344388"/>
            <a:chOff x="5894005" y="2695123"/>
            <a:chExt cx="916992" cy="1317003"/>
          </a:xfrm>
        </p:grpSpPr>
        <p:grpSp>
          <p:nvGrpSpPr>
            <p:cNvPr id="36" name="MoonLegend1"/>
            <p:cNvGrpSpPr>
              <a:grpSpLocks noChangeAspect="1"/>
            </p:cNvGrpSpPr>
            <p:nvPr>
              <p:custDataLst>
                <p:tags r:id="rId3"/>
              </p:custDataLst>
            </p:nvPr>
          </p:nvGrpSpPr>
          <p:grpSpPr bwMode="auto">
            <a:xfrm>
              <a:off x="5894005" y="2695123"/>
              <a:ext cx="209550" cy="221192"/>
              <a:chOff x="4533" y="183"/>
              <a:chExt cx="144" cy="152"/>
            </a:xfrm>
          </p:grpSpPr>
          <p:sp>
            <p:nvSpPr>
              <p:cNvPr id="54" name="Oval 53"/>
              <p:cNvSpPr>
                <a:spLocks noChangeAspect="1" noChangeArrowheads="1"/>
              </p:cNvSpPr>
              <p:nvPr>
                <p:custDataLst>
                  <p:tags r:id="rId21"/>
                </p:custDataLst>
              </p:nvPr>
            </p:nvSpPr>
            <p:spPr bwMode="gray">
              <a:xfrm>
                <a:off x="4533" y="190"/>
                <a:ext cx="144" cy="145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  <p:sp>
            <p:nvSpPr>
              <p:cNvPr id="55" name="Arc 54" hidden="1"/>
              <p:cNvSpPr>
                <a:spLocks noChangeAspect="1"/>
              </p:cNvSpPr>
              <p:nvPr>
                <p:custDataLst>
                  <p:tags r:id="rId22"/>
                </p:custDataLst>
              </p:nvPr>
            </p:nvSpPr>
            <p:spPr bwMode="gray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</p:grpSp>
        <p:grpSp>
          <p:nvGrpSpPr>
            <p:cNvPr id="37" name="MoonLegend2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5894005" y="2977103"/>
              <a:ext cx="209550" cy="209551"/>
              <a:chOff x="1694" y="2051"/>
              <a:chExt cx="160" cy="160"/>
            </a:xfrm>
          </p:grpSpPr>
          <p:sp>
            <p:nvSpPr>
              <p:cNvPr id="52" name="Oval 41"/>
              <p:cNvSpPr>
                <a:spLocks noChangeAspect="1" noChangeArrowheads="1"/>
              </p:cNvSpPr>
              <p:nvPr>
                <p:custDataLst>
                  <p:tags r:id="rId19"/>
                </p:custDataLst>
              </p:nvPr>
            </p:nvSpPr>
            <p:spPr bwMode="gray">
              <a:xfrm>
                <a:off x="1694" y="2051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  <p:sp>
            <p:nvSpPr>
              <p:cNvPr id="53" name="Arc 42"/>
              <p:cNvSpPr>
                <a:spLocks noChangeAspect="1"/>
              </p:cNvSpPr>
              <p:nvPr>
                <p:custDataLst>
                  <p:tags r:id="rId20"/>
                </p:custDataLst>
              </p:nvPr>
            </p:nvSpPr>
            <p:spPr bwMode="gray">
              <a:xfrm>
                <a:off x="1694" y="2051"/>
                <a:ext cx="160" cy="160"/>
              </a:xfrm>
              <a:prstGeom prst="arc">
                <a:avLst/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</p:grpSp>
        <p:grpSp>
          <p:nvGrpSpPr>
            <p:cNvPr id="38" name="MoonLegend4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5894005" y="3524395"/>
              <a:ext cx="209550" cy="209551"/>
              <a:chOff x="4495" y="1204"/>
              <a:chExt cx="160" cy="160"/>
            </a:xfrm>
          </p:grpSpPr>
          <p:sp>
            <p:nvSpPr>
              <p:cNvPr id="50" name="Oval 47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gray">
              <a:xfrm>
                <a:off x="4495" y="1204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  <p:sp>
            <p:nvSpPr>
              <p:cNvPr id="51" name="Arc 48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gray">
              <a:xfrm>
                <a:off x="4495" y="1204"/>
                <a:ext cx="160" cy="160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</p:grpSp>
        <p:grpSp>
          <p:nvGrpSpPr>
            <p:cNvPr id="39" name="MoonLegend5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894005" y="3799629"/>
              <a:ext cx="209550" cy="209551"/>
              <a:chOff x="4495" y="1447"/>
              <a:chExt cx="160" cy="160"/>
            </a:xfrm>
          </p:grpSpPr>
          <p:sp>
            <p:nvSpPr>
              <p:cNvPr id="48" name="Oval 50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gray">
              <a:xfrm>
                <a:off x="4495" y="1447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  <p:sp>
            <p:nvSpPr>
              <p:cNvPr id="49" name="Oval 51"/>
              <p:cNvSpPr>
                <a:spLocks noChangeAspect="1" noChangeArrowheads="1"/>
              </p:cNvSpPr>
              <p:nvPr>
                <p:custDataLst>
                  <p:tags r:id="rId16"/>
                </p:custDataLst>
              </p:nvPr>
            </p:nvSpPr>
            <p:spPr bwMode="gray">
              <a:xfrm>
                <a:off x="4495" y="1447"/>
                <a:ext cx="160" cy="160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</p:grpSp>
        <p:grpSp>
          <p:nvGrpSpPr>
            <p:cNvPr id="40" name="MoonLegend3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5894005" y="3251543"/>
              <a:ext cx="209550" cy="209551"/>
              <a:chOff x="4495" y="1205"/>
              <a:chExt cx="160" cy="160"/>
            </a:xfrm>
          </p:grpSpPr>
          <p:sp>
            <p:nvSpPr>
              <p:cNvPr id="46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gray">
              <a:xfrm>
                <a:off x="4495" y="1205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  <p:sp>
            <p:nvSpPr>
              <p:cNvPr id="47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gray">
              <a:xfrm>
                <a:off x="4495" y="1205"/>
                <a:ext cx="160" cy="16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gray">
            <a:xfrm>
              <a:off x="6214476" y="2696709"/>
              <a:ext cx="596521" cy="2157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gray">
            <a:xfrm>
              <a:off x="6214476" y="2974391"/>
              <a:ext cx="596521" cy="2157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gray">
            <a:xfrm>
              <a:off x="6214476" y="3248898"/>
              <a:ext cx="596521" cy="2157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gray">
            <a:xfrm>
              <a:off x="6214476" y="3521820"/>
              <a:ext cx="596521" cy="2157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gray">
            <a:xfrm>
              <a:off x="6214476" y="3796328"/>
              <a:ext cx="596521" cy="2157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</p:grpSp>
      <p:sp>
        <p:nvSpPr>
          <p:cNvPr id="56" name="Slide Number"/>
          <p:cNvSpPr txBox="1">
            <a:spLocks/>
          </p:cNvSpPr>
          <p:nvPr userDrawn="1"/>
        </p:nvSpPr>
        <p:spPr bwMode="auto">
          <a:xfrm>
            <a:off x="8739040" y="6640954"/>
            <a:ext cx="120226" cy="12311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>
              <a:defRPr/>
            </a:pPr>
            <a:fld id="{19EF7076-CF82-4580-BBBC-0993864069A3}" type="slidenum">
              <a:rPr lang="en-US" sz="800" smtClean="0">
                <a:solidFill>
                  <a:srgbClr val="808080"/>
                </a:solidFill>
                <a:cs typeface="+mn-cs"/>
              </a:rPr>
              <a:pPr>
                <a:defRPr/>
              </a:pPr>
              <a:t>‹#›</a:t>
            </a:fld>
            <a:endParaRPr lang="en-US" sz="800" dirty="0">
              <a:solidFill>
                <a:srgbClr val="808080"/>
              </a:solidFill>
              <a:cs typeface="+mn-cs"/>
            </a:endParaRPr>
          </a:p>
        </p:txBody>
      </p:sp>
      <p:sp>
        <p:nvSpPr>
          <p:cNvPr id="57" name="doc id" hidden="1"/>
          <p:cNvSpPr>
            <a:spLocks noChangeArrowheads="1"/>
          </p:cNvSpPr>
          <p:nvPr userDrawn="1"/>
        </p:nvSpPr>
        <p:spPr bwMode="auto">
          <a:xfrm>
            <a:off x="8246609" y="51832"/>
            <a:ext cx="670614" cy="12472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/>
          <a:lstStyle>
            <a:lvl1pPr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defRPr/>
            </a:pPr>
            <a:endParaRPr lang="en-US" sz="800" dirty="0">
              <a:solidFill>
                <a:srgbClr val="808080"/>
              </a:solidFill>
              <a:cs typeface="+mn-cs"/>
            </a:endParaRPr>
          </a:p>
        </p:txBody>
      </p:sp>
      <p:sp>
        <p:nvSpPr>
          <p:cNvPr id="2" name="2. Slide Title"/>
          <p:cNvSpPr>
            <a:spLocks noGrp="1"/>
          </p:cNvSpPr>
          <p:nvPr>
            <p:ph type="title"/>
          </p:nvPr>
        </p:nvSpPr>
        <p:spPr bwMode="auto">
          <a:xfrm>
            <a:off x="121489" y="234864"/>
            <a:ext cx="8794113" cy="31402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45"/>
          <p:cNvGraphicFramePr>
            <a:graphicFrameLocks noChangeAspect="1"/>
          </p:cNvGraphicFramePr>
          <p:nvPr/>
        </p:nvGraphicFramePr>
        <p:xfrm>
          <a:off x="0" y="0"/>
          <a:ext cx="161984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think-cell Slide" r:id="rId31" imgW="360" imgH="360" progId="">
                  <p:embed/>
                </p:oleObj>
              </mc:Choice>
              <mc:Fallback>
                <p:oleObj name="think-cell Slide" r:id="rId31" imgW="360" imgH="360" progId="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84" cy="1619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/>
          <p:cNvSpPr/>
          <p:nvPr>
            <p:custDataLst>
              <p:tags r:id="rId2"/>
            </p:custDataLst>
          </p:nvPr>
        </p:nvSpPr>
        <p:spPr bwMode="auto">
          <a:xfrm>
            <a:off x="0" y="0"/>
            <a:ext cx="161984" cy="161974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en-US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" name="1. On-page tracker" hidden="1"/>
          <p:cNvSpPr>
            <a:spLocks noChangeArrowheads="1"/>
          </p:cNvSpPr>
          <p:nvPr/>
        </p:nvSpPr>
        <p:spPr bwMode="gray">
          <a:xfrm>
            <a:off x="121489" y="77748"/>
            <a:ext cx="453650" cy="123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800" cap="all" dirty="0">
                <a:solidFill>
                  <a:schemeClr val="accent6"/>
                </a:solidFill>
                <a:latin typeface="+mn-lt"/>
                <a:cs typeface="+mn-cs"/>
              </a:rPr>
              <a:t>Tracker</a:t>
            </a:r>
          </a:p>
        </p:txBody>
      </p:sp>
      <p:sp>
        <p:nvSpPr>
          <p:cNvPr id="6" name="3. Unit of measure" hidden="1"/>
          <p:cNvSpPr txBox="1">
            <a:spLocks noChangeArrowheads="1"/>
          </p:cNvSpPr>
          <p:nvPr/>
        </p:nvSpPr>
        <p:spPr bwMode="gray">
          <a:xfrm>
            <a:off x="121489" y="566911"/>
            <a:ext cx="8794113" cy="251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1600" dirty="0">
                <a:solidFill>
                  <a:schemeClr val="accent6"/>
                </a:solidFill>
                <a:latin typeface="+mn-lt"/>
                <a:cs typeface="+mn-cs"/>
              </a:rPr>
              <a:t>Unit of measure</a:t>
            </a:r>
          </a:p>
        </p:txBody>
      </p:sp>
      <p:grpSp>
        <p:nvGrpSpPr>
          <p:cNvPr id="7" name="Slide Elements" hidden="1"/>
          <p:cNvGrpSpPr>
            <a:grpSpLocks/>
          </p:cNvGrpSpPr>
          <p:nvPr userDrawn="1"/>
        </p:nvGrpSpPr>
        <p:grpSpPr bwMode="auto">
          <a:xfrm>
            <a:off x="121489" y="6433627"/>
            <a:ext cx="8794113" cy="332048"/>
            <a:chOff x="119063" y="6305945"/>
            <a:chExt cx="8618537" cy="325438"/>
          </a:xfrm>
        </p:grpSpPr>
        <p:sp>
          <p:nvSpPr>
            <p:cNvPr id="8" name="4. Footnote"/>
            <p:cNvSpPr txBox="1">
              <a:spLocks noChangeArrowheads="1"/>
            </p:cNvSpPr>
            <p:nvPr/>
          </p:nvSpPr>
          <p:spPr bwMode="gray">
            <a:xfrm>
              <a:off x="119063" y="6305945"/>
              <a:ext cx="8618537" cy="1238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sz="800" dirty="0">
                  <a:solidFill>
                    <a:schemeClr val="accent6"/>
                  </a:solidFill>
                  <a:latin typeface="+mn-lt"/>
                  <a:cs typeface="+mn-cs"/>
                </a:rPr>
                <a:t>1 Footnote</a:t>
              </a:r>
            </a:p>
          </p:txBody>
        </p:sp>
        <p:sp>
          <p:nvSpPr>
            <p:cNvPr id="9" name="5. Source"/>
            <p:cNvSpPr>
              <a:spLocks noChangeArrowheads="1"/>
            </p:cNvSpPr>
            <p:nvPr/>
          </p:nvSpPr>
          <p:spPr bwMode="gray">
            <a:xfrm>
              <a:off x="119063" y="6507558"/>
              <a:ext cx="7199312" cy="123825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b">
              <a:spAutoFit/>
            </a:bodyPr>
            <a:lstStyle>
              <a:lvl1pPr marL="609600" indent="-609600" defTabSz="895350"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en-US" sz="800">
                  <a:solidFill>
                    <a:srgbClr val="808080"/>
                  </a:solidFill>
                  <a:cs typeface="+mn-cs"/>
                </a:rPr>
                <a:t>SOURCE: Source</a:t>
              </a:r>
            </a:p>
          </p:txBody>
        </p:sp>
      </p:grpSp>
      <p:grpSp>
        <p:nvGrpSpPr>
          <p:cNvPr id="10" name="ACET" hidden="1"/>
          <p:cNvGrpSpPr>
            <a:grpSpLocks/>
          </p:cNvGrpSpPr>
          <p:nvPr/>
        </p:nvGrpSpPr>
        <p:grpSpPr bwMode="auto">
          <a:xfrm>
            <a:off x="1482155" y="1282838"/>
            <a:ext cx="4350892" cy="518318"/>
            <a:chOff x="915" y="710"/>
            <a:chExt cx="2686" cy="320"/>
          </a:xfrm>
        </p:grpSpPr>
        <p:cxnSp>
          <p:nvCxnSpPr>
            <p:cNvPr id="11" name="AutoShape 249"/>
            <p:cNvCxnSpPr>
              <a:cxnSpLocks noChangeShapeType="1"/>
            </p:cNvCxnSpPr>
            <p:nvPr/>
          </p:nvCxnSpPr>
          <p:spPr bwMode="gray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chemeClr val="accent6"/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</p:cxnSp>
        <p:sp>
          <p:nvSpPr>
            <p:cNvPr id="12" name="AutoShape 250"/>
            <p:cNvSpPr>
              <a:spLocks noChangeArrowheads="1"/>
            </p:cNvSpPr>
            <p:nvPr/>
          </p:nvSpPr>
          <p:spPr bwMode="gray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</p:spPr>
          <p:txBody>
            <a:bodyPr lIns="0" tIns="0" rIns="0" bIns="18288" anchor="b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en-US" b="1">
                  <a:solidFill>
                    <a:srgbClr val="000000"/>
                  </a:solidFill>
                  <a:cs typeface="+mn-cs"/>
                </a:rPr>
                <a:t>Title</a:t>
              </a:r>
            </a:p>
            <a:p>
              <a:pPr>
                <a:defRPr/>
              </a:pPr>
              <a:r>
                <a:rPr lang="en-US">
                  <a:solidFill>
                    <a:srgbClr val="808080"/>
                  </a:solidFill>
                  <a:cs typeface="+mn-cs"/>
                </a:rPr>
                <a:t>Unit of measure</a:t>
              </a:r>
            </a:p>
          </p:txBody>
        </p:sp>
      </p:grpSp>
      <p:grpSp>
        <p:nvGrpSpPr>
          <p:cNvPr id="13" name="McKSticker" hidden="1"/>
          <p:cNvGrpSpPr>
            <a:grpSpLocks/>
          </p:cNvGrpSpPr>
          <p:nvPr/>
        </p:nvGrpSpPr>
        <p:grpSpPr bwMode="auto">
          <a:xfrm>
            <a:off x="8432890" y="291555"/>
            <a:ext cx="482712" cy="153876"/>
            <a:chOff x="8267440" y="285750"/>
            <a:chExt cx="473335" cy="150811"/>
          </a:xfrm>
        </p:grpSpPr>
        <p:sp>
          <p:nvSpPr>
            <p:cNvPr id="14" name="StickerRectangle"/>
            <p:cNvSpPr>
              <a:spLocks noChangeArrowheads="1"/>
            </p:cNvSpPr>
            <p:nvPr/>
          </p:nvSpPr>
          <p:spPr bwMode="gray">
            <a:xfrm>
              <a:off x="8267440" y="285750"/>
              <a:ext cx="473335" cy="150811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</p:spPr>
          <p:txBody>
            <a:bodyPr wrap="none" lIns="27432" tIns="0" rIns="0" bIns="27432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buClr>
                  <a:srgbClr val="002960"/>
                </a:buClr>
                <a:defRPr/>
              </a:pPr>
              <a:r>
                <a:rPr lang="en-US" sz="800">
                  <a:solidFill>
                    <a:srgbClr val="808080"/>
                  </a:solidFill>
                  <a:cs typeface="+mn-cs"/>
                </a:rPr>
                <a:t>STICKER</a:t>
              </a:r>
            </a:p>
          </p:txBody>
        </p:sp>
        <p:cxnSp>
          <p:nvCxnSpPr>
            <p:cNvPr id="15" name="AutoShape 31"/>
            <p:cNvCxnSpPr>
              <a:cxnSpLocks noChangeShapeType="1"/>
            </p:cNvCxnSpPr>
            <p:nvPr/>
          </p:nvCxnSpPr>
          <p:spPr bwMode="gray">
            <a:xfrm>
              <a:off x="8267440" y="285750"/>
              <a:ext cx="0" cy="150811"/>
            </a:xfrm>
            <a:prstGeom prst="straightConnector1">
              <a:avLst/>
            </a:prstGeom>
            <a:noFill/>
            <a:ln w="9525">
              <a:solidFill>
                <a:schemeClr val="accent6"/>
              </a:solidFill>
              <a:round/>
              <a:headEnd/>
              <a:tailEnd/>
            </a:ln>
            <a:extLst>
              <a:ext uri="{909E8E84-426E-40dd-AFC4-6F175D3DCCD1}"/>
            </a:extLst>
          </p:spPr>
        </p:cxnSp>
        <p:cxnSp>
          <p:nvCxnSpPr>
            <p:cNvPr id="16" name="AutoShape 32"/>
            <p:cNvCxnSpPr>
              <a:cxnSpLocks noChangeShapeType="1"/>
            </p:cNvCxnSpPr>
            <p:nvPr/>
          </p:nvCxnSpPr>
          <p:spPr bwMode="gray">
            <a:xfrm>
              <a:off x="8267440" y="436561"/>
              <a:ext cx="473335" cy="0"/>
            </a:xfrm>
            <a:prstGeom prst="straightConnector1">
              <a:avLst/>
            </a:prstGeom>
            <a:noFill/>
            <a:ln w="25400">
              <a:solidFill>
                <a:schemeClr val="accent6"/>
              </a:solidFill>
              <a:round/>
              <a:headEnd/>
              <a:tailEnd/>
            </a:ln>
            <a:extLst>
              <a:ext uri="{909E8E84-426E-40dd-AFC4-6F175D3DCCD1}"/>
            </a:extLst>
          </p:spPr>
        </p:cxnSp>
      </p:grpSp>
      <p:sp>
        <p:nvSpPr>
          <p:cNvPr id="17" name="SlideBottomBar" hidden="1"/>
          <p:cNvSpPr/>
          <p:nvPr userDrawn="1"/>
        </p:nvSpPr>
        <p:spPr>
          <a:xfrm>
            <a:off x="8682345" y="6456304"/>
            <a:ext cx="46976" cy="12634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296" tIns="46648" rIns="93296" bIns="46648"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doc id" hidden="1"/>
          <p:cNvSpPr>
            <a:spLocks noChangeArrowheads="1"/>
          </p:cNvSpPr>
          <p:nvPr userDrawn="1"/>
        </p:nvSpPr>
        <p:spPr bwMode="auto">
          <a:xfrm>
            <a:off x="8246609" y="51832"/>
            <a:ext cx="670614" cy="1247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defRPr/>
            </a:pPr>
            <a:endParaRPr lang="en-US" sz="800" dirty="0">
              <a:solidFill>
                <a:srgbClr val="808080"/>
              </a:solidFill>
              <a:cs typeface="+mn-cs"/>
            </a:endParaRPr>
          </a:p>
        </p:txBody>
      </p:sp>
      <p:grpSp>
        <p:nvGrpSpPr>
          <p:cNvPr id="19" name="LegendLines" hidden="1"/>
          <p:cNvGrpSpPr>
            <a:grpSpLocks/>
          </p:cNvGrpSpPr>
          <p:nvPr userDrawn="1"/>
        </p:nvGrpSpPr>
        <p:grpSpPr bwMode="auto">
          <a:xfrm>
            <a:off x="7697482" y="278597"/>
            <a:ext cx="1182484" cy="775858"/>
            <a:chOff x="7607284" y="279400"/>
            <a:chExt cx="1158292" cy="761545"/>
          </a:xfrm>
        </p:grpSpPr>
        <p:sp>
          <p:nvSpPr>
            <p:cNvPr id="20" name="LineLegend1"/>
            <p:cNvSpPr>
              <a:spLocks noChangeShapeType="1"/>
            </p:cNvSpPr>
            <p:nvPr/>
          </p:nvSpPr>
          <p:spPr bwMode="gray">
            <a:xfrm>
              <a:off x="7607284" y="387511"/>
              <a:ext cx="456970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21" name="LineLegend2"/>
            <p:cNvSpPr>
              <a:spLocks noChangeShapeType="1"/>
            </p:cNvSpPr>
            <p:nvPr/>
          </p:nvSpPr>
          <p:spPr bwMode="gray">
            <a:xfrm>
              <a:off x="7607284" y="654608"/>
              <a:ext cx="456970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22" name="LineLegend3"/>
            <p:cNvSpPr>
              <a:spLocks noChangeShapeType="1"/>
            </p:cNvSpPr>
            <p:nvPr/>
          </p:nvSpPr>
          <p:spPr bwMode="gray">
            <a:xfrm>
              <a:off x="7607284" y="932834"/>
              <a:ext cx="456970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23" name="Legend1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gray">
            <a:xfrm>
              <a:off x="8168976" y="279400"/>
              <a:ext cx="596600" cy="21622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24" name="Legend2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gray">
            <a:xfrm>
              <a:off x="8168976" y="546497"/>
              <a:ext cx="596600" cy="2146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25" name="Legend3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gray">
            <a:xfrm>
              <a:off x="8168976" y="824724"/>
              <a:ext cx="596600" cy="21622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</p:grpSp>
      <p:grpSp>
        <p:nvGrpSpPr>
          <p:cNvPr id="26" name="LegendBoxes" hidden="1"/>
          <p:cNvGrpSpPr>
            <a:grpSpLocks/>
          </p:cNvGrpSpPr>
          <p:nvPr userDrawn="1"/>
        </p:nvGrpSpPr>
        <p:grpSpPr bwMode="auto">
          <a:xfrm>
            <a:off x="8011731" y="278597"/>
            <a:ext cx="868234" cy="1047975"/>
            <a:chOff x="5894005" y="919828"/>
            <a:chExt cx="850317" cy="1028245"/>
          </a:xfrm>
        </p:grpSpPr>
        <p:sp>
          <p:nvSpPr>
            <p:cNvPr id="27" name="RectangleLegend1"/>
            <p:cNvSpPr>
              <a:spLocks noChangeArrowheads="1"/>
            </p:cNvSpPr>
            <p:nvPr/>
          </p:nvSpPr>
          <p:spPr bwMode="gray">
            <a:xfrm>
              <a:off x="5894005" y="946846"/>
              <a:ext cx="164987" cy="16051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28" name="RectangleLegend2"/>
            <p:cNvSpPr>
              <a:spLocks noChangeArrowheads="1"/>
            </p:cNvSpPr>
            <p:nvPr/>
          </p:nvSpPr>
          <p:spPr bwMode="gray">
            <a:xfrm>
              <a:off x="5894005" y="1217018"/>
              <a:ext cx="164987" cy="160514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29" name="RectangleLegend3"/>
            <p:cNvSpPr>
              <a:spLocks noChangeArrowheads="1"/>
            </p:cNvSpPr>
            <p:nvPr/>
          </p:nvSpPr>
          <p:spPr bwMode="gray">
            <a:xfrm>
              <a:off x="5894005" y="1488779"/>
              <a:ext cx="164987" cy="160515"/>
            </a:xfrm>
            <a:prstGeom prst="rect">
              <a:avLst/>
            </a:prstGeom>
            <a:solidFill>
              <a:schemeClr val="accent3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30" name="RectangleLegend4"/>
            <p:cNvSpPr>
              <a:spLocks noChangeArrowheads="1"/>
            </p:cNvSpPr>
            <p:nvPr/>
          </p:nvSpPr>
          <p:spPr bwMode="gray">
            <a:xfrm>
              <a:off x="5894005" y="1760542"/>
              <a:ext cx="164987" cy="160514"/>
            </a:xfrm>
            <a:prstGeom prst="rect">
              <a:avLst/>
            </a:prstGeom>
            <a:solidFill>
              <a:schemeClr val="accent4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31" name="Legend1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gray">
            <a:xfrm>
              <a:off x="6147831" y="919828"/>
              <a:ext cx="596491" cy="21613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32" name="Legend2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gray">
            <a:xfrm>
              <a:off x="6147831" y="1190000"/>
              <a:ext cx="596491" cy="214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33" name="Legend3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gray">
            <a:xfrm>
              <a:off x="6147831" y="1461763"/>
              <a:ext cx="596491" cy="21454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34" name="Legend4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gray">
            <a:xfrm>
              <a:off x="6147831" y="1731935"/>
              <a:ext cx="596491" cy="21613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</p:grpSp>
      <p:grpSp>
        <p:nvGrpSpPr>
          <p:cNvPr id="35" name="LegendMoons" hidden="1"/>
          <p:cNvGrpSpPr>
            <a:grpSpLocks/>
          </p:cNvGrpSpPr>
          <p:nvPr userDrawn="1"/>
        </p:nvGrpSpPr>
        <p:grpSpPr bwMode="auto">
          <a:xfrm>
            <a:off x="7943698" y="276978"/>
            <a:ext cx="936268" cy="1344388"/>
            <a:chOff x="5894005" y="2695123"/>
            <a:chExt cx="916992" cy="1317003"/>
          </a:xfrm>
        </p:grpSpPr>
        <p:grpSp>
          <p:nvGrpSpPr>
            <p:cNvPr id="36" name="MoonLegend1"/>
            <p:cNvGrpSpPr>
              <a:grpSpLocks noChangeAspect="1"/>
            </p:cNvGrpSpPr>
            <p:nvPr>
              <p:custDataLst>
                <p:tags r:id="rId3"/>
              </p:custDataLst>
            </p:nvPr>
          </p:nvGrpSpPr>
          <p:grpSpPr bwMode="auto">
            <a:xfrm>
              <a:off x="5894005" y="2695123"/>
              <a:ext cx="209550" cy="221192"/>
              <a:chOff x="4533" y="183"/>
              <a:chExt cx="144" cy="152"/>
            </a:xfrm>
          </p:grpSpPr>
          <p:sp>
            <p:nvSpPr>
              <p:cNvPr id="54" name="Oval 53"/>
              <p:cNvSpPr>
                <a:spLocks noChangeAspect="1" noChangeArrowheads="1"/>
              </p:cNvSpPr>
              <p:nvPr>
                <p:custDataLst>
                  <p:tags r:id="rId21"/>
                </p:custDataLst>
              </p:nvPr>
            </p:nvSpPr>
            <p:spPr bwMode="gray">
              <a:xfrm>
                <a:off x="4533" y="190"/>
                <a:ext cx="144" cy="145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  <p:sp>
            <p:nvSpPr>
              <p:cNvPr id="55" name="Arc 54" hidden="1"/>
              <p:cNvSpPr>
                <a:spLocks noChangeAspect="1"/>
              </p:cNvSpPr>
              <p:nvPr>
                <p:custDataLst>
                  <p:tags r:id="rId22"/>
                </p:custDataLst>
              </p:nvPr>
            </p:nvSpPr>
            <p:spPr bwMode="gray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</p:grpSp>
        <p:grpSp>
          <p:nvGrpSpPr>
            <p:cNvPr id="37" name="MoonLegend2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5894005" y="2977103"/>
              <a:ext cx="209550" cy="209551"/>
              <a:chOff x="1694" y="2051"/>
              <a:chExt cx="160" cy="160"/>
            </a:xfrm>
          </p:grpSpPr>
          <p:sp>
            <p:nvSpPr>
              <p:cNvPr id="52" name="Oval 41"/>
              <p:cNvSpPr>
                <a:spLocks noChangeAspect="1" noChangeArrowheads="1"/>
              </p:cNvSpPr>
              <p:nvPr>
                <p:custDataLst>
                  <p:tags r:id="rId19"/>
                </p:custDataLst>
              </p:nvPr>
            </p:nvSpPr>
            <p:spPr bwMode="gray">
              <a:xfrm>
                <a:off x="1694" y="2051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  <p:sp>
            <p:nvSpPr>
              <p:cNvPr id="53" name="Arc 42"/>
              <p:cNvSpPr>
                <a:spLocks noChangeAspect="1"/>
              </p:cNvSpPr>
              <p:nvPr>
                <p:custDataLst>
                  <p:tags r:id="rId20"/>
                </p:custDataLst>
              </p:nvPr>
            </p:nvSpPr>
            <p:spPr bwMode="gray">
              <a:xfrm>
                <a:off x="1694" y="2051"/>
                <a:ext cx="160" cy="160"/>
              </a:xfrm>
              <a:prstGeom prst="arc">
                <a:avLst/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</p:grpSp>
        <p:grpSp>
          <p:nvGrpSpPr>
            <p:cNvPr id="38" name="MoonLegend4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5894005" y="3524395"/>
              <a:ext cx="209550" cy="209551"/>
              <a:chOff x="4495" y="1204"/>
              <a:chExt cx="160" cy="160"/>
            </a:xfrm>
          </p:grpSpPr>
          <p:sp>
            <p:nvSpPr>
              <p:cNvPr id="50" name="Oval 47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gray">
              <a:xfrm>
                <a:off x="4495" y="1204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  <p:sp>
            <p:nvSpPr>
              <p:cNvPr id="51" name="Arc 48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gray">
              <a:xfrm>
                <a:off x="4495" y="1204"/>
                <a:ext cx="160" cy="160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</p:grpSp>
        <p:grpSp>
          <p:nvGrpSpPr>
            <p:cNvPr id="39" name="MoonLegend5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894005" y="3799629"/>
              <a:ext cx="209550" cy="209551"/>
              <a:chOff x="4495" y="1447"/>
              <a:chExt cx="160" cy="160"/>
            </a:xfrm>
          </p:grpSpPr>
          <p:sp>
            <p:nvSpPr>
              <p:cNvPr id="48" name="Oval 50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gray">
              <a:xfrm>
                <a:off x="4495" y="1447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  <p:sp>
            <p:nvSpPr>
              <p:cNvPr id="49" name="Oval 51"/>
              <p:cNvSpPr>
                <a:spLocks noChangeAspect="1" noChangeArrowheads="1"/>
              </p:cNvSpPr>
              <p:nvPr>
                <p:custDataLst>
                  <p:tags r:id="rId16"/>
                </p:custDataLst>
              </p:nvPr>
            </p:nvSpPr>
            <p:spPr bwMode="gray">
              <a:xfrm>
                <a:off x="4495" y="1447"/>
                <a:ext cx="160" cy="160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</p:grpSp>
        <p:grpSp>
          <p:nvGrpSpPr>
            <p:cNvPr id="40" name="MoonLegend3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5894005" y="3251543"/>
              <a:ext cx="209550" cy="209551"/>
              <a:chOff x="4495" y="1205"/>
              <a:chExt cx="160" cy="160"/>
            </a:xfrm>
          </p:grpSpPr>
          <p:sp>
            <p:nvSpPr>
              <p:cNvPr id="46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gray">
              <a:xfrm>
                <a:off x="4495" y="1205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  <p:sp>
            <p:nvSpPr>
              <p:cNvPr id="47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gray">
              <a:xfrm>
                <a:off x="4495" y="1205"/>
                <a:ext cx="160" cy="16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gray">
            <a:xfrm>
              <a:off x="6214476" y="2696709"/>
              <a:ext cx="596521" cy="2157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gray">
            <a:xfrm>
              <a:off x="6214476" y="2974391"/>
              <a:ext cx="596521" cy="2157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gray">
            <a:xfrm>
              <a:off x="6214476" y="3248898"/>
              <a:ext cx="596521" cy="2157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gray">
            <a:xfrm>
              <a:off x="6214476" y="3521820"/>
              <a:ext cx="596521" cy="2157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gray">
            <a:xfrm>
              <a:off x="6214476" y="3796328"/>
              <a:ext cx="596521" cy="2157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</p:grpSp>
      <p:sp>
        <p:nvSpPr>
          <p:cNvPr id="56" name="Slide Number"/>
          <p:cNvSpPr txBox="1">
            <a:spLocks/>
          </p:cNvSpPr>
          <p:nvPr userDrawn="1"/>
        </p:nvSpPr>
        <p:spPr bwMode="auto">
          <a:xfrm>
            <a:off x="8739040" y="6640954"/>
            <a:ext cx="120226" cy="12311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>
              <a:defRPr/>
            </a:pPr>
            <a:fld id="{19EF7076-CF82-4580-BBBC-0993864069A3}" type="slidenum">
              <a:rPr lang="en-US" sz="800" smtClean="0">
                <a:solidFill>
                  <a:srgbClr val="808080"/>
                </a:solidFill>
                <a:cs typeface="+mn-cs"/>
              </a:rPr>
              <a:pPr>
                <a:defRPr/>
              </a:pPr>
              <a:t>‹#›</a:t>
            </a:fld>
            <a:endParaRPr lang="en-US" sz="800" dirty="0">
              <a:solidFill>
                <a:srgbClr val="808080"/>
              </a:solidFill>
              <a:cs typeface="+mn-cs"/>
            </a:endParaRPr>
          </a:p>
        </p:txBody>
      </p:sp>
      <p:sp>
        <p:nvSpPr>
          <p:cNvPr id="57" name="doc id" hidden="1"/>
          <p:cNvSpPr>
            <a:spLocks noChangeArrowheads="1"/>
          </p:cNvSpPr>
          <p:nvPr userDrawn="1"/>
        </p:nvSpPr>
        <p:spPr bwMode="auto">
          <a:xfrm>
            <a:off x="8246609" y="51832"/>
            <a:ext cx="670614" cy="12472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/>
          <a:lstStyle>
            <a:lvl1pPr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defRPr/>
            </a:pPr>
            <a:endParaRPr lang="en-US" sz="800" dirty="0">
              <a:solidFill>
                <a:srgbClr val="808080"/>
              </a:solidFill>
              <a:cs typeface="+mn-cs"/>
            </a:endParaRPr>
          </a:p>
        </p:txBody>
      </p:sp>
      <p:sp>
        <p:nvSpPr>
          <p:cNvPr id="2" name="2. Slide Title"/>
          <p:cNvSpPr>
            <a:spLocks noGrp="1"/>
          </p:cNvSpPr>
          <p:nvPr>
            <p:ph type="title"/>
          </p:nvPr>
        </p:nvSpPr>
        <p:spPr bwMode="auto">
          <a:xfrm>
            <a:off x="121489" y="234864"/>
            <a:ext cx="8794113" cy="31402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45"/>
          <p:cNvGraphicFramePr>
            <a:graphicFrameLocks noChangeAspect="1"/>
          </p:cNvGraphicFramePr>
          <p:nvPr/>
        </p:nvGraphicFramePr>
        <p:xfrm>
          <a:off x="0" y="0"/>
          <a:ext cx="161984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think-cell Slide" r:id="rId31" imgW="360" imgH="360" progId="">
                  <p:embed/>
                </p:oleObj>
              </mc:Choice>
              <mc:Fallback>
                <p:oleObj name="think-cell Slide" r:id="rId31" imgW="360" imgH="360" progId="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84" cy="1619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/>
          <p:cNvSpPr/>
          <p:nvPr>
            <p:custDataLst>
              <p:tags r:id="rId2"/>
            </p:custDataLst>
          </p:nvPr>
        </p:nvSpPr>
        <p:spPr bwMode="auto">
          <a:xfrm>
            <a:off x="0" y="0"/>
            <a:ext cx="161984" cy="161974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en-US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" name="1. On-page tracker" hidden="1"/>
          <p:cNvSpPr>
            <a:spLocks noChangeArrowheads="1"/>
          </p:cNvSpPr>
          <p:nvPr/>
        </p:nvSpPr>
        <p:spPr bwMode="gray">
          <a:xfrm>
            <a:off x="121489" y="77748"/>
            <a:ext cx="453650" cy="123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800" cap="all" dirty="0">
                <a:solidFill>
                  <a:schemeClr val="accent6"/>
                </a:solidFill>
                <a:latin typeface="+mn-lt"/>
                <a:cs typeface="+mn-cs"/>
              </a:rPr>
              <a:t>Tracker</a:t>
            </a:r>
          </a:p>
        </p:txBody>
      </p:sp>
      <p:sp>
        <p:nvSpPr>
          <p:cNvPr id="6" name="3. Unit of measure" hidden="1"/>
          <p:cNvSpPr txBox="1">
            <a:spLocks noChangeArrowheads="1"/>
          </p:cNvSpPr>
          <p:nvPr/>
        </p:nvSpPr>
        <p:spPr bwMode="gray">
          <a:xfrm>
            <a:off x="121489" y="566911"/>
            <a:ext cx="8794113" cy="251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1600" dirty="0">
                <a:solidFill>
                  <a:schemeClr val="accent6"/>
                </a:solidFill>
                <a:latin typeface="+mn-lt"/>
                <a:cs typeface="+mn-cs"/>
              </a:rPr>
              <a:t>Unit of measure</a:t>
            </a:r>
          </a:p>
        </p:txBody>
      </p:sp>
      <p:grpSp>
        <p:nvGrpSpPr>
          <p:cNvPr id="7" name="Slide Elements" hidden="1"/>
          <p:cNvGrpSpPr>
            <a:grpSpLocks/>
          </p:cNvGrpSpPr>
          <p:nvPr userDrawn="1"/>
        </p:nvGrpSpPr>
        <p:grpSpPr bwMode="auto">
          <a:xfrm>
            <a:off x="121489" y="6433627"/>
            <a:ext cx="8794113" cy="332048"/>
            <a:chOff x="119063" y="6305945"/>
            <a:chExt cx="8618537" cy="325438"/>
          </a:xfrm>
        </p:grpSpPr>
        <p:sp>
          <p:nvSpPr>
            <p:cNvPr id="8" name="4. Footnote"/>
            <p:cNvSpPr txBox="1">
              <a:spLocks noChangeArrowheads="1"/>
            </p:cNvSpPr>
            <p:nvPr/>
          </p:nvSpPr>
          <p:spPr bwMode="gray">
            <a:xfrm>
              <a:off x="119063" y="6305945"/>
              <a:ext cx="8618537" cy="1238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sz="800" dirty="0">
                  <a:solidFill>
                    <a:schemeClr val="accent6"/>
                  </a:solidFill>
                  <a:latin typeface="+mn-lt"/>
                  <a:cs typeface="+mn-cs"/>
                </a:rPr>
                <a:t>1 Footnote</a:t>
              </a:r>
            </a:p>
          </p:txBody>
        </p:sp>
        <p:sp>
          <p:nvSpPr>
            <p:cNvPr id="9" name="5. Source"/>
            <p:cNvSpPr>
              <a:spLocks noChangeArrowheads="1"/>
            </p:cNvSpPr>
            <p:nvPr/>
          </p:nvSpPr>
          <p:spPr bwMode="gray">
            <a:xfrm>
              <a:off x="119063" y="6507558"/>
              <a:ext cx="7199312" cy="123825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b">
              <a:spAutoFit/>
            </a:bodyPr>
            <a:lstStyle>
              <a:lvl1pPr marL="609600" indent="-609600" defTabSz="895350"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en-US" sz="800">
                  <a:solidFill>
                    <a:srgbClr val="808080"/>
                  </a:solidFill>
                  <a:cs typeface="+mn-cs"/>
                </a:rPr>
                <a:t>SOURCE: Source</a:t>
              </a:r>
            </a:p>
          </p:txBody>
        </p:sp>
      </p:grpSp>
      <p:grpSp>
        <p:nvGrpSpPr>
          <p:cNvPr id="10" name="ACET" hidden="1"/>
          <p:cNvGrpSpPr>
            <a:grpSpLocks/>
          </p:cNvGrpSpPr>
          <p:nvPr/>
        </p:nvGrpSpPr>
        <p:grpSpPr bwMode="auto">
          <a:xfrm>
            <a:off x="1482155" y="1282838"/>
            <a:ext cx="4350892" cy="518318"/>
            <a:chOff x="915" y="710"/>
            <a:chExt cx="2686" cy="320"/>
          </a:xfrm>
        </p:grpSpPr>
        <p:cxnSp>
          <p:nvCxnSpPr>
            <p:cNvPr id="11" name="AutoShape 249"/>
            <p:cNvCxnSpPr>
              <a:cxnSpLocks noChangeShapeType="1"/>
            </p:cNvCxnSpPr>
            <p:nvPr/>
          </p:nvCxnSpPr>
          <p:spPr bwMode="gray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chemeClr val="accent6"/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</p:cxnSp>
        <p:sp>
          <p:nvSpPr>
            <p:cNvPr id="12" name="AutoShape 250"/>
            <p:cNvSpPr>
              <a:spLocks noChangeArrowheads="1"/>
            </p:cNvSpPr>
            <p:nvPr/>
          </p:nvSpPr>
          <p:spPr bwMode="gray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</p:spPr>
          <p:txBody>
            <a:bodyPr lIns="0" tIns="0" rIns="0" bIns="18288" anchor="b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en-US" b="1">
                  <a:solidFill>
                    <a:srgbClr val="000000"/>
                  </a:solidFill>
                  <a:cs typeface="+mn-cs"/>
                </a:rPr>
                <a:t>Title</a:t>
              </a:r>
            </a:p>
            <a:p>
              <a:pPr>
                <a:defRPr/>
              </a:pPr>
              <a:r>
                <a:rPr lang="en-US">
                  <a:solidFill>
                    <a:srgbClr val="808080"/>
                  </a:solidFill>
                  <a:cs typeface="+mn-cs"/>
                </a:rPr>
                <a:t>Unit of measure</a:t>
              </a:r>
            </a:p>
          </p:txBody>
        </p:sp>
      </p:grpSp>
      <p:grpSp>
        <p:nvGrpSpPr>
          <p:cNvPr id="13" name="McKSticker" hidden="1"/>
          <p:cNvGrpSpPr>
            <a:grpSpLocks/>
          </p:cNvGrpSpPr>
          <p:nvPr/>
        </p:nvGrpSpPr>
        <p:grpSpPr bwMode="auto">
          <a:xfrm>
            <a:off x="8432890" y="291555"/>
            <a:ext cx="482712" cy="153876"/>
            <a:chOff x="8267440" y="285750"/>
            <a:chExt cx="473335" cy="150811"/>
          </a:xfrm>
        </p:grpSpPr>
        <p:sp>
          <p:nvSpPr>
            <p:cNvPr id="14" name="StickerRectangle"/>
            <p:cNvSpPr>
              <a:spLocks noChangeArrowheads="1"/>
            </p:cNvSpPr>
            <p:nvPr/>
          </p:nvSpPr>
          <p:spPr bwMode="gray">
            <a:xfrm>
              <a:off x="8267440" y="285750"/>
              <a:ext cx="473335" cy="150811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</p:spPr>
          <p:txBody>
            <a:bodyPr wrap="none" lIns="27432" tIns="0" rIns="0" bIns="27432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buClr>
                  <a:srgbClr val="002960"/>
                </a:buClr>
                <a:defRPr/>
              </a:pPr>
              <a:r>
                <a:rPr lang="en-US" sz="800">
                  <a:solidFill>
                    <a:srgbClr val="808080"/>
                  </a:solidFill>
                  <a:cs typeface="+mn-cs"/>
                </a:rPr>
                <a:t>STICKER</a:t>
              </a:r>
            </a:p>
          </p:txBody>
        </p:sp>
        <p:cxnSp>
          <p:nvCxnSpPr>
            <p:cNvPr id="15" name="AutoShape 31"/>
            <p:cNvCxnSpPr>
              <a:cxnSpLocks noChangeShapeType="1"/>
            </p:cNvCxnSpPr>
            <p:nvPr/>
          </p:nvCxnSpPr>
          <p:spPr bwMode="gray">
            <a:xfrm>
              <a:off x="8267440" y="285750"/>
              <a:ext cx="0" cy="150811"/>
            </a:xfrm>
            <a:prstGeom prst="straightConnector1">
              <a:avLst/>
            </a:prstGeom>
            <a:noFill/>
            <a:ln w="9525">
              <a:solidFill>
                <a:schemeClr val="accent6"/>
              </a:solidFill>
              <a:round/>
              <a:headEnd/>
              <a:tailEnd/>
            </a:ln>
            <a:extLst>
              <a:ext uri="{909E8E84-426E-40dd-AFC4-6F175D3DCCD1}"/>
            </a:extLst>
          </p:spPr>
        </p:cxnSp>
        <p:cxnSp>
          <p:nvCxnSpPr>
            <p:cNvPr id="16" name="AutoShape 32"/>
            <p:cNvCxnSpPr>
              <a:cxnSpLocks noChangeShapeType="1"/>
            </p:cNvCxnSpPr>
            <p:nvPr/>
          </p:nvCxnSpPr>
          <p:spPr bwMode="gray">
            <a:xfrm>
              <a:off x="8267440" y="436561"/>
              <a:ext cx="473335" cy="0"/>
            </a:xfrm>
            <a:prstGeom prst="straightConnector1">
              <a:avLst/>
            </a:prstGeom>
            <a:noFill/>
            <a:ln w="25400">
              <a:solidFill>
                <a:schemeClr val="accent6"/>
              </a:solidFill>
              <a:round/>
              <a:headEnd/>
              <a:tailEnd/>
            </a:ln>
            <a:extLst>
              <a:ext uri="{909E8E84-426E-40dd-AFC4-6F175D3DCCD1}"/>
            </a:extLst>
          </p:spPr>
        </p:cxnSp>
      </p:grpSp>
      <p:sp>
        <p:nvSpPr>
          <p:cNvPr id="17" name="SlideBottomBar" hidden="1"/>
          <p:cNvSpPr/>
          <p:nvPr userDrawn="1"/>
        </p:nvSpPr>
        <p:spPr>
          <a:xfrm>
            <a:off x="8682345" y="6456304"/>
            <a:ext cx="46976" cy="12634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296" tIns="46648" rIns="93296" bIns="46648"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doc id" hidden="1"/>
          <p:cNvSpPr>
            <a:spLocks noChangeArrowheads="1"/>
          </p:cNvSpPr>
          <p:nvPr userDrawn="1"/>
        </p:nvSpPr>
        <p:spPr bwMode="auto">
          <a:xfrm>
            <a:off x="8246609" y="51832"/>
            <a:ext cx="670614" cy="1247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defRPr/>
            </a:pPr>
            <a:endParaRPr lang="en-US" sz="800" dirty="0">
              <a:solidFill>
                <a:srgbClr val="808080"/>
              </a:solidFill>
              <a:cs typeface="+mn-cs"/>
            </a:endParaRPr>
          </a:p>
        </p:txBody>
      </p:sp>
      <p:grpSp>
        <p:nvGrpSpPr>
          <p:cNvPr id="19" name="LegendLines" hidden="1"/>
          <p:cNvGrpSpPr>
            <a:grpSpLocks/>
          </p:cNvGrpSpPr>
          <p:nvPr userDrawn="1"/>
        </p:nvGrpSpPr>
        <p:grpSpPr bwMode="auto">
          <a:xfrm>
            <a:off x="7697482" y="278597"/>
            <a:ext cx="1182484" cy="775858"/>
            <a:chOff x="7607284" y="279400"/>
            <a:chExt cx="1158292" cy="761545"/>
          </a:xfrm>
        </p:grpSpPr>
        <p:sp>
          <p:nvSpPr>
            <p:cNvPr id="20" name="LineLegend1"/>
            <p:cNvSpPr>
              <a:spLocks noChangeShapeType="1"/>
            </p:cNvSpPr>
            <p:nvPr/>
          </p:nvSpPr>
          <p:spPr bwMode="gray">
            <a:xfrm>
              <a:off x="7607284" y="387511"/>
              <a:ext cx="456970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21" name="LineLegend2"/>
            <p:cNvSpPr>
              <a:spLocks noChangeShapeType="1"/>
            </p:cNvSpPr>
            <p:nvPr/>
          </p:nvSpPr>
          <p:spPr bwMode="gray">
            <a:xfrm>
              <a:off x="7607284" y="654608"/>
              <a:ext cx="456970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22" name="LineLegend3"/>
            <p:cNvSpPr>
              <a:spLocks noChangeShapeType="1"/>
            </p:cNvSpPr>
            <p:nvPr/>
          </p:nvSpPr>
          <p:spPr bwMode="gray">
            <a:xfrm>
              <a:off x="7607284" y="932834"/>
              <a:ext cx="456970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23" name="Legend1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gray">
            <a:xfrm>
              <a:off x="8168976" y="279400"/>
              <a:ext cx="596600" cy="21622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24" name="Legend2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gray">
            <a:xfrm>
              <a:off x="8168976" y="546497"/>
              <a:ext cx="596600" cy="2146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25" name="Legend3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gray">
            <a:xfrm>
              <a:off x="8168976" y="824724"/>
              <a:ext cx="596600" cy="21622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</p:grpSp>
      <p:grpSp>
        <p:nvGrpSpPr>
          <p:cNvPr id="26" name="LegendBoxes" hidden="1"/>
          <p:cNvGrpSpPr>
            <a:grpSpLocks/>
          </p:cNvGrpSpPr>
          <p:nvPr userDrawn="1"/>
        </p:nvGrpSpPr>
        <p:grpSpPr bwMode="auto">
          <a:xfrm>
            <a:off x="8011731" y="278597"/>
            <a:ext cx="868234" cy="1047975"/>
            <a:chOff x="5894005" y="919828"/>
            <a:chExt cx="850317" cy="1028245"/>
          </a:xfrm>
        </p:grpSpPr>
        <p:sp>
          <p:nvSpPr>
            <p:cNvPr id="27" name="RectangleLegend1"/>
            <p:cNvSpPr>
              <a:spLocks noChangeArrowheads="1"/>
            </p:cNvSpPr>
            <p:nvPr/>
          </p:nvSpPr>
          <p:spPr bwMode="gray">
            <a:xfrm>
              <a:off x="5894005" y="946846"/>
              <a:ext cx="164987" cy="16051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28" name="RectangleLegend2"/>
            <p:cNvSpPr>
              <a:spLocks noChangeArrowheads="1"/>
            </p:cNvSpPr>
            <p:nvPr/>
          </p:nvSpPr>
          <p:spPr bwMode="gray">
            <a:xfrm>
              <a:off x="5894005" y="1217018"/>
              <a:ext cx="164987" cy="160514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29" name="RectangleLegend3"/>
            <p:cNvSpPr>
              <a:spLocks noChangeArrowheads="1"/>
            </p:cNvSpPr>
            <p:nvPr/>
          </p:nvSpPr>
          <p:spPr bwMode="gray">
            <a:xfrm>
              <a:off x="5894005" y="1488779"/>
              <a:ext cx="164987" cy="160515"/>
            </a:xfrm>
            <a:prstGeom prst="rect">
              <a:avLst/>
            </a:prstGeom>
            <a:solidFill>
              <a:schemeClr val="accent3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30" name="RectangleLegend4"/>
            <p:cNvSpPr>
              <a:spLocks noChangeArrowheads="1"/>
            </p:cNvSpPr>
            <p:nvPr/>
          </p:nvSpPr>
          <p:spPr bwMode="gray">
            <a:xfrm>
              <a:off x="5894005" y="1760542"/>
              <a:ext cx="164987" cy="160514"/>
            </a:xfrm>
            <a:prstGeom prst="rect">
              <a:avLst/>
            </a:prstGeom>
            <a:solidFill>
              <a:schemeClr val="accent4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31" name="Legend1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gray">
            <a:xfrm>
              <a:off x="6147831" y="919828"/>
              <a:ext cx="596491" cy="21613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32" name="Legend2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gray">
            <a:xfrm>
              <a:off x="6147831" y="1190000"/>
              <a:ext cx="596491" cy="214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33" name="Legend3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gray">
            <a:xfrm>
              <a:off x="6147831" y="1461763"/>
              <a:ext cx="596491" cy="21454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34" name="Legend4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gray">
            <a:xfrm>
              <a:off x="6147831" y="1731935"/>
              <a:ext cx="596491" cy="21613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</p:grpSp>
      <p:grpSp>
        <p:nvGrpSpPr>
          <p:cNvPr id="35" name="LegendMoons" hidden="1"/>
          <p:cNvGrpSpPr>
            <a:grpSpLocks/>
          </p:cNvGrpSpPr>
          <p:nvPr userDrawn="1"/>
        </p:nvGrpSpPr>
        <p:grpSpPr bwMode="auto">
          <a:xfrm>
            <a:off x="7943698" y="276978"/>
            <a:ext cx="936268" cy="1344388"/>
            <a:chOff x="5894005" y="2695123"/>
            <a:chExt cx="916992" cy="1317003"/>
          </a:xfrm>
        </p:grpSpPr>
        <p:grpSp>
          <p:nvGrpSpPr>
            <p:cNvPr id="36" name="MoonLegend1"/>
            <p:cNvGrpSpPr>
              <a:grpSpLocks noChangeAspect="1"/>
            </p:cNvGrpSpPr>
            <p:nvPr>
              <p:custDataLst>
                <p:tags r:id="rId3"/>
              </p:custDataLst>
            </p:nvPr>
          </p:nvGrpSpPr>
          <p:grpSpPr bwMode="auto">
            <a:xfrm>
              <a:off x="5894005" y="2695123"/>
              <a:ext cx="209550" cy="221192"/>
              <a:chOff x="4533" y="183"/>
              <a:chExt cx="144" cy="152"/>
            </a:xfrm>
          </p:grpSpPr>
          <p:sp>
            <p:nvSpPr>
              <p:cNvPr id="54" name="Oval 53"/>
              <p:cNvSpPr>
                <a:spLocks noChangeAspect="1" noChangeArrowheads="1"/>
              </p:cNvSpPr>
              <p:nvPr>
                <p:custDataLst>
                  <p:tags r:id="rId21"/>
                </p:custDataLst>
              </p:nvPr>
            </p:nvSpPr>
            <p:spPr bwMode="gray">
              <a:xfrm>
                <a:off x="4533" y="190"/>
                <a:ext cx="144" cy="145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  <p:sp>
            <p:nvSpPr>
              <p:cNvPr id="55" name="Arc 54" hidden="1"/>
              <p:cNvSpPr>
                <a:spLocks noChangeAspect="1"/>
              </p:cNvSpPr>
              <p:nvPr>
                <p:custDataLst>
                  <p:tags r:id="rId22"/>
                </p:custDataLst>
              </p:nvPr>
            </p:nvSpPr>
            <p:spPr bwMode="gray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</p:grpSp>
        <p:grpSp>
          <p:nvGrpSpPr>
            <p:cNvPr id="37" name="MoonLegend2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5894005" y="2977103"/>
              <a:ext cx="209550" cy="209551"/>
              <a:chOff x="1694" y="2051"/>
              <a:chExt cx="160" cy="160"/>
            </a:xfrm>
          </p:grpSpPr>
          <p:sp>
            <p:nvSpPr>
              <p:cNvPr id="52" name="Oval 41"/>
              <p:cNvSpPr>
                <a:spLocks noChangeAspect="1" noChangeArrowheads="1"/>
              </p:cNvSpPr>
              <p:nvPr>
                <p:custDataLst>
                  <p:tags r:id="rId19"/>
                </p:custDataLst>
              </p:nvPr>
            </p:nvSpPr>
            <p:spPr bwMode="gray">
              <a:xfrm>
                <a:off x="1694" y="2051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  <p:sp>
            <p:nvSpPr>
              <p:cNvPr id="53" name="Arc 42"/>
              <p:cNvSpPr>
                <a:spLocks noChangeAspect="1"/>
              </p:cNvSpPr>
              <p:nvPr>
                <p:custDataLst>
                  <p:tags r:id="rId20"/>
                </p:custDataLst>
              </p:nvPr>
            </p:nvSpPr>
            <p:spPr bwMode="gray">
              <a:xfrm>
                <a:off x="1694" y="2051"/>
                <a:ext cx="160" cy="160"/>
              </a:xfrm>
              <a:prstGeom prst="arc">
                <a:avLst/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</p:grpSp>
        <p:grpSp>
          <p:nvGrpSpPr>
            <p:cNvPr id="38" name="MoonLegend4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5894005" y="3524395"/>
              <a:ext cx="209550" cy="209551"/>
              <a:chOff x="4495" y="1204"/>
              <a:chExt cx="160" cy="160"/>
            </a:xfrm>
          </p:grpSpPr>
          <p:sp>
            <p:nvSpPr>
              <p:cNvPr id="50" name="Oval 47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gray">
              <a:xfrm>
                <a:off x="4495" y="1204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  <p:sp>
            <p:nvSpPr>
              <p:cNvPr id="51" name="Arc 48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gray">
              <a:xfrm>
                <a:off x="4495" y="1204"/>
                <a:ext cx="160" cy="160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</p:grpSp>
        <p:grpSp>
          <p:nvGrpSpPr>
            <p:cNvPr id="39" name="MoonLegend5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894005" y="3799629"/>
              <a:ext cx="209550" cy="209551"/>
              <a:chOff x="4495" y="1447"/>
              <a:chExt cx="160" cy="160"/>
            </a:xfrm>
          </p:grpSpPr>
          <p:sp>
            <p:nvSpPr>
              <p:cNvPr id="48" name="Oval 50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gray">
              <a:xfrm>
                <a:off x="4495" y="1447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  <p:sp>
            <p:nvSpPr>
              <p:cNvPr id="49" name="Oval 51"/>
              <p:cNvSpPr>
                <a:spLocks noChangeAspect="1" noChangeArrowheads="1"/>
              </p:cNvSpPr>
              <p:nvPr>
                <p:custDataLst>
                  <p:tags r:id="rId16"/>
                </p:custDataLst>
              </p:nvPr>
            </p:nvSpPr>
            <p:spPr bwMode="gray">
              <a:xfrm>
                <a:off x="4495" y="1447"/>
                <a:ext cx="160" cy="160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</p:grpSp>
        <p:grpSp>
          <p:nvGrpSpPr>
            <p:cNvPr id="40" name="MoonLegend3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5894005" y="3251543"/>
              <a:ext cx="209550" cy="209551"/>
              <a:chOff x="4495" y="1205"/>
              <a:chExt cx="160" cy="160"/>
            </a:xfrm>
          </p:grpSpPr>
          <p:sp>
            <p:nvSpPr>
              <p:cNvPr id="46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gray">
              <a:xfrm>
                <a:off x="4495" y="1205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  <p:sp>
            <p:nvSpPr>
              <p:cNvPr id="47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gray">
              <a:xfrm>
                <a:off x="4495" y="1205"/>
                <a:ext cx="160" cy="16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</p:grpSp>
        <p:sp>
          <p:nvSpPr>
            <p:cNvPr id="41" name="Legend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gray">
            <a:xfrm>
              <a:off x="6214476" y="2696709"/>
              <a:ext cx="596521" cy="2157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42" name="Legend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gray">
            <a:xfrm>
              <a:off x="6214476" y="2974391"/>
              <a:ext cx="596521" cy="2157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43" name="Legend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gray">
            <a:xfrm>
              <a:off x="6214476" y="3248898"/>
              <a:ext cx="596521" cy="2157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44" name="Legend4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gray">
            <a:xfrm>
              <a:off x="6214476" y="3521820"/>
              <a:ext cx="596521" cy="2157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45" name="Legend5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gray">
            <a:xfrm>
              <a:off x="6214476" y="3796328"/>
              <a:ext cx="596521" cy="2157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</p:grpSp>
      <p:sp>
        <p:nvSpPr>
          <p:cNvPr id="56" name="Slide Number"/>
          <p:cNvSpPr txBox="1">
            <a:spLocks/>
          </p:cNvSpPr>
          <p:nvPr userDrawn="1"/>
        </p:nvSpPr>
        <p:spPr bwMode="auto">
          <a:xfrm>
            <a:off x="8739040" y="6640954"/>
            <a:ext cx="120226" cy="123111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>
              <a:defRPr/>
            </a:pPr>
            <a:fld id="{19EF7076-CF82-4580-BBBC-0993864069A3}" type="slidenum">
              <a:rPr lang="en-US" sz="800" smtClean="0">
                <a:solidFill>
                  <a:srgbClr val="808080"/>
                </a:solidFill>
                <a:cs typeface="+mn-cs"/>
              </a:rPr>
              <a:pPr>
                <a:defRPr/>
              </a:pPr>
              <a:t>‹#›</a:t>
            </a:fld>
            <a:endParaRPr lang="en-US" sz="800" dirty="0">
              <a:solidFill>
                <a:srgbClr val="808080"/>
              </a:solidFill>
              <a:cs typeface="+mn-cs"/>
            </a:endParaRPr>
          </a:p>
        </p:txBody>
      </p:sp>
      <p:sp>
        <p:nvSpPr>
          <p:cNvPr id="57" name="doc id" hidden="1"/>
          <p:cNvSpPr>
            <a:spLocks noChangeArrowheads="1"/>
          </p:cNvSpPr>
          <p:nvPr userDrawn="1"/>
        </p:nvSpPr>
        <p:spPr bwMode="auto">
          <a:xfrm>
            <a:off x="8246609" y="51832"/>
            <a:ext cx="670614" cy="12472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/>
          <a:lstStyle>
            <a:lvl1pPr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defRPr/>
            </a:pPr>
            <a:endParaRPr lang="en-US" sz="800" dirty="0">
              <a:solidFill>
                <a:srgbClr val="808080"/>
              </a:solidFill>
              <a:cs typeface="+mn-cs"/>
            </a:endParaRPr>
          </a:p>
        </p:txBody>
      </p:sp>
      <p:sp>
        <p:nvSpPr>
          <p:cNvPr id="2" name="2. Slide Title"/>
          <p:cNvSpPr>
            <a:spLocks noGrp="1"/>
          </p:cNvSpPr>
          <p:nvPr>
            <p:ph type="title"/>
          </p:nvPr>
        </p:nvSpPr>
        <p:spPr bwMode="auto">
          <a:xfrm>
            <a:off x="121489" y="234864"/>
            <a:ext cx="8794113" cy="31402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en-US">
              <a:latin typeface="Arial" panose="020B0604020202020204" pitchFamily="34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7969128E-8A6B-4326-B54F-888CCEA7C1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761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88"/>
          <p:cNvGraphicFramePr>
            <a:graphicFrameLocks noChangeAspect="1"/>
          </p:cNvGraphicFramePr>
          <p:nvPr/>
        </p:nvGraphicFramePr>
        <p:xfrm>
          <a:off x="0" y="0"/>
          <a:ext cx="161984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2" name="think-cell Slide" r:id="rId31" imgW="360" imgH="360" progId="">
                  <p:embed/>
                </p:oleObj>
              </mc:Choice>
              <mc:Fallback>
                <p:oleObj name="think-cell Slide" r:id="rId31" imgW="360" imgH="360" progId="">
                  <p:embed/>
                  <p:pic>
                    <p:nvPicPr>
                      <p:cNvPr id="0" name="Object 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84" cy="1619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/>
          <p:cNvSpPr/>
          <p:nvPr>
            <p:custDataLst>
              <p:tags r:id="rId2"/>
            </p:custDataLst>
          </p:nvPr>
        </p:nvSpPr>
        <p:spPr bwMode="auto">
          <a:xfrm>
            <a:off x="0" y="0"/>
            <a:ext cx="161984" cy="161974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>
              <a:defRPr/>
            </a:pPr>
            <a:endParaRPr lang="en-US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7" name="1. On-page tracker" hidden="1"/>
          <p:cNvSpPr>
            <a:spLocks noChangeArrowheads="1"/>
          </p:cNvSpPr>
          <p:nvPr/>
        </p:nvSpPr>
        <p:spPr bwMode="gray">
          <a:xfrm>
            <a:off x="121489" y="77748"/>
            <a:ext cx="453650" cy="123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sz="800" cap="all" dirty="0">
                <a:solidFill>
                  <a:schemeClr val="accent6"/>
                </a:solidFill>
                <a:latin typeface="+mn-lt"/>
                <a:cs typeface="+mn-cs"/>
              </a:rPr>
              <a:t>Tracker</a:t>
            </a:r>
          </a:p>
        </p:txBody>
      </p:sp>
      <p:sp>
        <p:nvSpPr>
          <p:cNvPr id="8" name="3. Unit of measure" hidden="1"/>
          <p:cNvSpPr txBox="1">
            <a:spLocks noChangeArrowheads="1"/>
          </p:cNvSpPr>
          <p:nvPr/>
        </p:nvSpPr>
        <p:spPr bwMode="gray">
          <a:xfrm>
            <a:off x="121489" y="566911"/>
            <a:ext cx="8794113" cy="251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1600" dirty="0">
                <a:solidFill>
                  <a:schemeClr val="accent6"/>
                </a:solidFill>
                <a:latin typeface="+mn-lt"/>
                <a:cs typeface="+mn-cs"/>
              </a:rPr>
              <a:t>Unit of measure</a:t>
            </a:r>
          </a:p>
        </p:txBody>
      </p:sp>
      <p:grpSp>
        <p:nvGrpSpPr>
          <p:cNvPr id="3" name="Slide Elements" hidden="1"/>
          <p:cNvGrpSpPr>
            <a:grpSpLocks/>
          </p:cNvGrpSpPr>
          <p:nvPr userDrawn="1"/>
        </p:nvGrpSpPr>
        <p:grpSpPr bwMode="auto">
          <a:xfrm>
            <a:off x="121489" y="6433627"/>
            <a:ext cx="8794113" cy="332048"/>
            <a:chOff x="119063" y="6305945"/>
            <a:chExt cx="8618537" cy="325438"/>
          </a:xfrm>
        </p:grpSpPr>
        <p:sp>
          <p:nvSpPr>
            <p:cNvPr id="10" name="4. Footnote"/>
            <p:cNvSpPr txBox="1">
              <a:spLocks noChangeArrowheads="1"/>
            </p:cNvSpPr>
            <p:nvPr/>
          </p:nvSpPr>
          <p:spPr bwMode="gray">
            <a:xfrm>
              <a:off x="119063" y="6305945"/>
              <a:ext cx="8618537" cy="1238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/>
              <a:ext uri="{91240B29-F687-4f45-9708-019B960494DF}"/>
              <a:ext uri="{AF507438-7753-43e0-B8FC-AC1667EBCBE1}"/>
            </a:extLst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r>
                <a:rPr lang="en-US" sz="800" dirty="0">
                  <a:solidFill>
                    <a:schemeClr val="accent6"/>
                  </a:solidFill>
                  <a:latin typeface="+mn-lt"/>
                  <a:cs typeface="+mn-cs"/>
                </a:rPr>
                <a:t>1 Footnote</a:t>
              </a:r>
            </a:p>
          </p:txBody>
        </p:sp>
        <p:sp>
          <p:nvSpPr>
            <p:cNvPr id="11" name="5. Source"/>
            <p:cNvSpPr>
              <a:spLocks noChangeArrowheads="1"/>
            </p:cNvSpPr>
            <p:nvPr/>
          </p:nvSpPr>
          <p:spPr bwMode="gray">
            <a:xfrm>
              <a:off x="119063" y="6507558"/>
              <a:ext cx="7199312" cy="123825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b">
              <a:spAutoFit/>
            </a:bodyPr>
            <a:lstStyle>
              <a:lvl1pPr marL="609600" indent="-609600" defTabSz="895350"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630238" algn="l"/>
                </a:tabLs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en-US" sz="800">
                  <a:solidFill>
                    <a:srgbClr val="808080"/>
                  </a:solidFill>
                  <a:cs typeface="+mn-cs"/>
                </a:rPr>
                <a:t>SOURCE: Source</a:t>
              </a:r>
            </a:p>
          </p:txBody>
        </p:sp>
      </p:grpSp>
      <p:grpSp>
        <p:nvGrpSpPr>
          <p:cNvPr id="9" name="ACET" hidden="1"/>
          <p:cNvGrpSpPr>
            <a:grpSpLocks/>
          </p:cNvGrpSpPr>
          <p:nvPr/>
        </p:nvGrpSpPr>
        <p:grpSpPr bwMode="auto">
          <a:xfrm>
            <a:off x="1482155" y="1282838"/>
            <a:ext cx="4350892" cy="518318"/>
            <a:chOff x="915" y="710"/>
            <a:chExt cx="2686" cy="320"/>
          </a:xfrm>
        </p:grpSpPr>
        <p:cxnSp>
          <p:nvCxnSpPr>
            <p:cNvPr id="13" name="AutoShape 249"/>
            <p:cNvCxnSpPr>
              <a:cxnSpLocks noChangeShapeType="1"/>
            </p:cNvCxnSpPr>
            <p:nvPr/>
          </p:nvCxnSpPr>
          <p:spPr bwMode="gray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chemeClr val="accent6"/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</p:cxnSp>
        <p:sp>
          <p:nvSpPr>
            <p:cNvPr id="14" name="AutoShape 250"/>
            <p:cNvSpPr>
              <a:spLocks noChangeArrowheads="1"/>
            </p:cNvSpPr>
            <p:nvPr/>
          </p:nvSpPr>
          <p:spPr bwMode="gray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</p:spPr>
          <p:txBody>
            <a:bodyPr lIns="0" tIns="0" rIns="0" bIns="18288" anchor="b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defRPr/>
              </a:pPr>
              <a:r>
                <a:rPr lang="en-US" b="1">
                  <a:solidFill>
                    <a:srgbClr val="000000"/>
                  </a:solidFill>
                  <a:cs typeface="+mn-cs"/>
                </a:rPr>
                <a:t>Title</a:t>
              </a:r>
            </a:p>
            <a:p>
              <a:pPr>
                <a:defRPr/>
              </a:pPr>
              <a:r>
                <a:rPr lang="en-US">
                  <a:solidFill>
                    <a:srgbClr val="808080"/>
                  </a:solidFill>
                  <a:cs typeface="+mn-cs"/>
                </a:rPr>
                <a:t>Unit of measure</a:t>
              </a:r>
            </a:p>
          </p:txBody>
        </p:sp>
      </p:grpSp>
      <p:grpSp>
        <p:nvGrpSpPr>
          <p:cNvPr id="12" name="McKSticker" hidden="1"/>
          <p:cNvGrpSpPr>
            <a:grpSpLocks/>
          </p:cNvGrpSpPr>
          <p:nvPr/>
        </p:nvGrpSpPr>
        <p:grpSpPr bwMode="auto">
          <a:xfrm>
            <a:off x="8432890" y="291555"/>
            <a:ext cx="482712" cy="153876"/>
            <a:chOff x="8267440" y="285750"/>
            <a:chExt cx="473335" cy="150811"/>
          </a:xfrm>
        </p:grpSpPr>
        <p:sp>
          <p:nvSpPr>
            <p:cNvPr id="16" name="StickerRectangle"/>
            <p:cNvSpPr>
              <a:spLocks noChangeArrowheads="1"/>
            </p:cNvSpPr>
            <p:nvPr/>
          </p:nvSpPr>
          <p:spPr bwMode="gray">
            <a:xfrm>
              <a:off x="8267440" y="285750"/>
              <a:ext cx="473335" cy="150811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</p:spPr>
          <p:txBody>
            <a:bodyPr wrap="none" lIns="27432" tIns="0" rIns="0" bIns="27432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>
                <a:buClr>
                  <a:srgbClr val="002960"/>
                </a:buClr>
                <a:defRPr/>
              </a:pPr>
              <a:r>
                <a:rPr lang="en-US" sz="800">
                  <a:solidFill>
                    <a:srgbClr val="808080"/>
                  </a:solidFill>
                  <a:cs typeface="+mn-cs"/>
                </a:rPr>
                <a:t>STICKER</a:t>
              </a:r>
            </a:p>
          </p:txBody>
        </p:sp>
        <p:cxnSp>
          <p:nvCxnSpPr>
            <p:cNvPr id="17" name="AutoShape 31"/>
            <p:cNvCxnSpPr>
              <a:cxnSpLocks noChangeShapeType="1"/>
            </p:cNvCxnSpPr>
            <p:nvPr/>
          </p:nvCxnSpPr>
          <p:spPr bwMode="gray">
            <a:xfrm>
              <a:off x="8267440" y="285750"/>
              <a:ext cx="0" cy="150811"/>
            </a:xfrm>
            <a:prstGeom prst="straightConnector1">
              <a:avLst/>
            </a:prstGeom>
            <a:noFill/>
            <a:ln w="9525">
              <a:solidFill>
                <a:schemeClr val="accent6"/>
              </a:solidFill>
              <a:round/>
              <a:headEnd/>
              <a:tailEnd/>
            </a:ln>
            <a:extLst>
              <a:ext uri="{909E8E84-426E-40dd-AFC4-6F175D3DCCD1}"/>
            </a:extLst>
          </p:spPr>
        </p:cxnSp>
        <p:cxnSp>
          <p:nvCxnSpPr>
            <p:cNvPr id="18" name="AutoShape 32"/>
            <p:cNvCxnSpPr>
              <a:cxnSpLocks noChangeShapeType="1"/>
            </p:cNvCxnSpPr>
            <p:nvPr/>
          </p:nvCxnSpPr>
          <p:spPr bwMode="gray">
            <a:xfrm>
              <a:off x="8267440" y="436561"/>
              <a:ext cx="473335" cy="0"/>
            </a:xfrm>
            <a:prstGeom prst="straightConnector1">
              <a:avLst/>
            </a:prstGeom>
            <a:noFill/>
            <a:ln w="25400">
              <a:solidFill>
                <a:schemeClr val="accent6"/>
              </a:solidFill>
              <a:round/>
              <a:headEnd/>
              <a:tailEnd/>
            </a:ln>
            <a:extLst>
              <a:ext uri="{909E8E84-426E-40dd-AFC4-6F175D3DCCD1}"/>
            </a:extLst>
          </p:spPr>
        </p:cxnSp>
      </p:grpSp>
      <p:sp>
        <p:nvSpPr>
          <p:cNvPr id="19" name="SlideBottomBar" hidden="1"/>
          <p:cNvSpPr/>
          <p:nvPr userDrawn="1"/>
        </p:nvSpPr>
        <p:spPr>
          <a:xfrm>
            <a:off x="8682345" y="6456304"/>
            <a:ext cx="46976" cy="12634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296" tIns="46648" rIns="93296" bIns="46648"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doc id" hidden="1"/>
          <p:cNvSpPr>
            <a:spLocks noChangeArrowheads="1"/>
          </p:cNvSpPr>
          <p:nvPr userDrawn="1"/>
        </p:nvSpPr>
        <p:spPr bwMode="auto">
          <a:xfrm>
            <a:off x="8246609" y="51832"/>
            <a:ext cx="670614" cy="1247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defRPr/>
            </a:pPr>
            <a:endParaRPr lang="en-US" sz="800" dirty="0">
              <a:solidFill>
                <a:srgbClr val="808080"/>
              </a:solidFill>
              <a:cs typeface="+mn-cs"/>
            </a:endParaRPr>
          </a:p>
        </p:txBody>
      </p:sp>
      <p:grpSp>
        <p:nvGrpSpPr>
          <p:cNvPr id="15" name="LegendLines" hidden="1"/>
          <p:cNvGrpSpPr>
            <a:grpSpLocks/>
          </p:cNvGrpSpPr>
          <p:nvPr userDrawn="1"/>
        </p:nvGrpSpPr>
        <p:grpSpPr bwMode="auto">
          <a:xfrm>
            <a:off x="7697482" y="278597"/>
            <a:ext cx="1182484" cy="775858"/>
            <a:chOff x="7607284" y="279400"/>
            <a:chExt cx="1158292" cy="761545"/>
          </a:xfrm>
        </p:grpSpPr>
        <p:sp>
          <p:nvSpPr>
            <p:cNvPr id="22" name="LineLegend1"/>
            <p:cNvSpPr>
              <a:spLocks noChangeShapeType="1"/>
            </p:cNvSpPr>
            <p:nvPr/>
          </p:nvSpPr>
          <p:spPr bwMode="gray">
            <a:xfrm>
              <a:off x="7607284" y="387511"/>
              <a:ext cx="456970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23" name="LineLegend2"/>
            <p:cNvSpPr>
              <a:spLocks noChangeShapeType="1"/>
            </p:cNvSpPr>
            <p:nvPr/>
          </p:nvSpPr>
          <p:spPr bwMode="gray">
            <a:xfrm>
              <a:off x="7607284" y="654608"/>
              <a:ext cx="456970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24" name="LineLegend3"/>
            <p:cNvSpPr>
              <a:spLocks noChangeShapeType="1"/>
            </p:cNvSpPr>
            <p:nvPr/>
          </p:nvSpPr>
          <p:spPr bwMode="gray">
            <a:xfrm>
              <a:off x="7607284" y="932834"/>
              <a:ext cx="456970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25" name="Legend1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gray">
            <a:xfrm>
              <a:off x="8168976" y="279400"/>
              <a:ext cx="596600" cy="21622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26" name="Legend2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gray">
            <a:xfrm>
              <a:off x="8168976" y="546497"/>
              <a:ext cx="596600" cy="2146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27" name="Legend3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gray">
            <a:xfrm>
              <a:off x="8168976" y="824724"/>
              <a:ext cx="596600" cy="21622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</p:grpSp>
      <p:grpSp>
        <p:nvGrpSpPr>
          <p:cNvPr id="21" name="LegendBoxes" hidden="1"/>
          <p:cNvGrpSpPr>
            <a:grpSpLocks/>
          </p:cNvGrpSpPr>
          <p:nvPr userDrawn="1"/>
        </p:nvGrpSpPr>
        <p:grpSpPr bwMode="auto">
          <a:xfrm>
            <a:off x="8011731" y="278597"/>
            <a:ext cx="868234" cy="1047975"/>
            <a:chOff x="5894005" y="919828"/>
            <a:chExt cx="850317" cy="1028245"/>
          </a:xfrm>
        </p:grpSpPr>
        <p:sp>
          <p:nvSpPr>
            <p:cNvPr id="29" name="RectangleLegend1"/>
            <p:cNvSpPr>
              <a:spLocks noChangeArrowheads="1"/>
            </p:cNvSpPr>
            <p:nvPr/>
          </p:nvSpPr>
          <p:spPr bwMode="gray">
            <a:xfrm>
              <a:off x="5894005" y="946846"/>
              <a:ext cx="164987" cy="16051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30" name="RectangleLegend2"/>
            <p:cNvSpPr>
              <a:spLocks noChangeArrowheads="1"/>
            </p:cNvSpPr>
            <p:nvPr/>
          </p:nvSpPr>
          <p:spPr bwMode="gray">
            <a:xfrm>
              <a:off x="5894005" y="1217018"/>
              <a:ext cx="164987" cy="160514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31" name="RectangleLegend3"/>
            <p:cNvSpPr>
              <a:spLocks noChangeArrowheads="1"/>
            </p:cNvSpPr>
            <p:nvPr/>
          </p:nvSpPr>
          <p:spPr bwMode="gray">
            <a:xfrm>
              <a:off x="5894005" y="1488779"/>
              <a:ext cx="164987" cy="160515"/>
            </a:xfrm>
            <a:prstGeom prst="rect">
              <a:avLst/>
            </a:prstGeom>
            <a:solidFill>
              <a:schemeClr val="accent3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32" name="RectangleLegend4"/>
            <p:cNvSpPr>
              <a:spLocks noChangeArrowheads="1"/>
            </p:cNvSpPr>
            <p:nvPr/>
          </p:nvSpPr>
          <p:spPr bwMode="gray">
            <a:xfrm>
              <a:off x="5894005" y="1760542"/>
              <a:ext cx="164987" cy="160514"/>
            </a:xfrm>
            <a:prstGeom prst="rect">
              <a:avLst/>
            </a:prstGeom>
            <a:solidFill>
              <a:schemeClr val="accent4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/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n-lt"/>
                <a:cs typeface="+mn-cs"/>
              </a:endParaRPr>
            </a:p>
          </p:txBody>
        </p:sp>
        <p:sp>
          <p:nvSpPr>
            <p:cNvPr id="33" name="Legend1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gray">
            <a:xfrm>
              <a:off x="6147831" y="919828"/>
              <a:ext cx="596491" cy="21613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34" name="Legend2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gray">
            <a:xfrm>
              <a:off x="6147831" y="1190000"/>
              <a:ext cx="596491" cy="21454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35" name="Legend3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gray">
            <a:xfrm>
              <a:off x="6147831" y="1461763"/>
              <a:ext cx="596491" cy="21454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36" name="Legend4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gray">
            <a:xfrm>
              <a:off x="6147831" y="1731935"/>
              <a:ext cx="596491" cy="21613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</p:grpSp>
      <p:grpSp>
        <p:nvGrpSpPr>
          <p:cNvPr id="28" name="LegendMoons" hidden="1"/>
          <p:cNvGrpSpPr>
            <a:grpSpLocks/>
          </p:cNvGrpSpPr>
          <p:nvPr userDrawn="1"/>
        </p:nvGrpSpPr>
        <p:grpSpPr bwMode="auto">
          <a:xfrm>
            <a:off x="7943698" y="276978"/>
            <a:ext cx="936268" cy="1344388"/>
            <a:chOff x="5894005" y="2695123"/>
            <a:chExt cx="916992" cy="1317003"/>
          </a:xfrm>
        </p:grpSpPr>
        <p:grpSp>
          <p:nvGrpSpPr>
            <p:cNvPr id="37" name="MoonLegend1"/>
            <p:cNvGrpSpPr>
              <a:grpSpLocks noChangeAspect="1"/>
            </p:cNvGrpSpPr>
            <p:nvPr>
              <p:custDataLst>
                <p:tags r:id="rId3"/>
              </p:custDataLst>
            </p:nvPr>
          </p:nvGrpSpPr>
          <p:grpSpPr bwMode="auto">
            <a:xfrm>
              <a:off x="5894005" y="2695123"/>
              <a:ext cx="209550" cy="221192"/>
              <a:chOff x="4533" y="183"/>
              <a:chExt cx="144" cy="152"/>
            </a:xfrm>
          </p:grpSpPr>
          <p:sp>
            <p:nvSpPr>
              <p:cNvPr id="56" name="Oval 55"/>
              <p:cNvSpPr>
                <a:spLocks noChangeAspect="1" noChangeArrowheads="1"/>
              </p:cNvSpPr>
              <p:nvPr>
                <p:custDataLst>
                  <p:tags r:id="rId21"/>
                </p:custDataLst>
              </p:nvPr>
            </p:nvSpPr>
            <p:spPr bwMode="gray">
              <a:xfrm>
                <a:off x="4533" y="190"/>
                <a:ext cx="144" cy="145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  <p:sp>
            <p:nvSpPr>
              <p:cNvPr id="57" name="Arc 56" hidden="1"/>
              <p:cNvSpPr>
                <a:spLocks noChangeAspect="1"/>
              </p:cNvSpPr>
              <p:nvPr>
                <p:custDataLst>
                  <p:tags r:id="rId22"/>
                </p:custDataLst>
              </p:nvPr>
            </p:nvSpPr>
            <p:spPr bwMode="gray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</p:grpSp>
        <p:grpSp>
          <p:nvGrpSpPr>
            <p:cNvPr id="38" name="MoonLegend2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 bwMode="auto">
            <a:xfrm>
              <a:off x="5894005" y="2977103"/>
              <a:ext cx="209550" cy="209551"/>
              <a:chOff x="1694" y="2051"/>
              <a:chExt cx="160" cy="160"/>
            </a:xfrm>
          </p:grpSpPr>
          <p:sp>
            <p:nvSpPr>
              <p:cNvPr id="54" name="Oval 41"/>
              <p:cNvSpPr>
                <a:spLocks noChangeAspect="1" noChangeArrowheads="1"/>
              </p:cNvSpPr>
              <p:nvPr>
                <p:custDataLst>
                  <p:tags r:id="rId19"/>
                </p:custDataLst>
              </p:nvPr>
            </p:nvSpPr>
            <p:spPr bwMode="gray">
              <a:xfrm>
                <a:off x="1694" y="2051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  <p:sp>
            <p:nvSpPr>
              <p:cNvPr id="55" name="Arc 42"/>
              <p:cNvSpPr>
                <a:spLocks noChangeAspect="1"/>
              </p:cNvSpPr>
              <p:nvPr>
                <p:custDataLst>
                  <p:tags r:id="rId20"/>
                </p:custDataLst>
              </p:nvPr>
            </p:nvSpPr>
            <p:spPr bwMode="gray">
              <a:xfrm>
                <a:off x="1694" y="2051"/>
                <a:ext cx="160" cy="160"/>
              </a:xfrm>
              <a:prstGeom prst="arc">
                <a:avLst/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</p:grpSp>
        <p:grpSp>
          <p:nvGrpSpPr>
            <p:cNvPr id="39" name="MoonLegend4"/>
            <p:cNvGrpSpPr>
              <a:grpSpLocks noChangeAspect="1"/>
            </p:cNvGrpSpPr>
            <p:nvPr>
              <p:custDataLst>
                <p:tags r:id="rId5"/>
              </p:custDataLst>
            </p:nvPr>
          </p:nvGrpSpPr>
          <p:grpSpPr bwMode="auto">
            <a:xfrm>
              <a:off x="5894005" y="3524395"/>
              <a:ext cx="209550" cy="209551"/>
              <a:chOff x="4495" y="1204"/>
              <a:chExt cx="160" cy="160"/>
            </a:xfrm>
          </p:grpSpPr>
          <p:sp>
            <p:nvSpPr>
              <p:cNvPr id="52" name="Oval 47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gray">
              <a:xfrm>
                <a:off x="4495" y="1204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  <p:sp>
            <p:nvSpPr>
              <p:cNvPr id="53" name="Arc 48"/>
              <p:cNvSpPr>
                <a:spLocks noChangeAspect="1"/>
              </p:cNvSpPr>
              <p:nvPr>
                <p:custDataLst>
                  <p:tags r:id="rId18"/>
                </p:custDataLst>
              </p:nvPr>
            </p:nvSpPr>
            <p:spPr bwMode="gray">
              <a:xfrm>
                <a:off x="4495" y="1204"/>
                <a:ext cx="160" cy="160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</p:grpSp>
        <p:grpSp>
          <p:nvGrpSpPr>
            <p:cNvPr id="40" name="MoonLegend5"/>
            <p:cNvGrpSpPr>
              <a:grpSpLocks noChangeAspect="1"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894005" y="3799629"/>
              <a:ext cx="209550" cy="209551"/>
              <a:chOff x="4495" y="1447"/>
              <a:chExt cx="160" cy="160"/>
            </a:xfrm>
          </p:grpSpPr>
          <p:sp>
            <p:nvSpPr>
              <p:cNvPr id="50" name="Oval 50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gray">
              <a:xfrm>
                <a:off x="4495" y="1447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  <p:sp>
            <p:nvSpPr>
              <p:cNvPr id="51" name="Oval 51"/>
              <p:cNvSpPr>
                <a:spLocks noChangeAspect="1" noChangeArrowheads="1"/>
              </p:cNvSpPr>
              <p:nvPr>
                <p:custDataLst>
                  <p:tags r:id="rId16"/>
                </p:custDataLst>
              </p:nvPr>
            </p:nvSpPr>
            <p:spPr bwMode="gray">
              <a:xfrm>
                <a:off x="4495" y="1447"/>
                <a:ext cx="160" cy="160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</p:grpSp>
        <p:grpSp>
          <p:nvGrpSpPr>
            <p:cNvPr id="41" name="MoonLegend3"/>
            <p:cNvGrpSpPr>
              <a:grpSpLocks noChangeAspect="1"/>
            </p:cNvGrpSpPr>
            <p:nvPr>
              <p:custDataLst>
                <p:tags r:id="rId7"/>
              </p:custDataLst>
            </p:nvPr>
          </p:nvGrpSpPr>
          <p:grpSpPr bwMode="auto">
            <a:xfrm>
              <a:off x="5894005" y="3251543"/>
              <a:ext cx="209550" cy="209551"/>
              <a:chOff x="4495" y="1205"/>
              <a:chExt cx="160" cy="160"/>
            </a:xfrm>
          </p:grpSpPr>
          <p:sp>
            <p:nvSpPr>
              <p:cNvPr id="48" name="Oval 47"/>
              <p:cNvSpPr>
                <a:spLocks noChangeAspect="1" noChangeArrowheads="1"/>
              </p:cNvSpPr>
              <p:nvPr>
                <p:custDataLst>
                  <p:tags r:id="rId13"/>
                </p:custDataLst>
              </p:nvPr>
            </p:nvSpPr>
            <p:spPr bwMode="gray">
              <a:xfrm>
                <a:off x="4495" y="1205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  <p:sp>
            <p:nvSpPr>
              <p:cNvPr id="49" name="Arc 48"/>
              <p:cNvSpPr>
                <a:spLocks noChangeAspect="1"/>
              </p:cNvSpPr>
              <p:nvPr>
                <p:custDataLst>
                  <p:tags r:id="rId14"/>
                </p:custDataLst>
              </p:nvPr>
            </p:nvSpPr>
            <p:spPr bwMode="gray">
              <a:xfrm>
                <a:off x="4495" y="1205"/>
                <a:ext cx="160" cy="16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/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+mn-lt"/>
                  <a:cs typeface="+mn-cs"/>
                </a:endParaRPr>
              </a:p>
            </p:txBody>
          </p:sp>
        </p:grpSp>
        <p:sp>
          <p:nvSpPr>
            <p:cNvPr id="43" name="Legend1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gray">
            <a:xfrm>
              <a:off x="6214476" y="2696709"/>
              <a:ext cx="596521" cy="2157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44" name="Legend2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gray">
            <a:xfrm>
              <a:off x="6214476" y="2974391"/>
              <a:ext cx="596521" cy="2157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45" name="Legend3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gray">
            <a:xfrm>
              <a:off x="6214476" y="3248898"/>
              <a:ext cx="596521" cy="2157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46" name="Legend4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gray">
            <a:xfrm>
              <a:off x="6214476" y="3521820"/>
              <a:ext cx="596521" cy="2157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  <p:sp>
          <p:nvSpPr>
            <p:cNvPr id="47" name="Legend5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gray">
            <a:xfrm>
              <a:off x="6214476" y="3796328"/>
              <a:ext cx="596521" cy="21579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95350"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Clr>
                  <a:schemeClr val="tx2"/>
                </a:buClr>
                <a:defRPr/>
              </a:pPr>
              <a:r>
                <a:rPr lang="en-US" sz="1400">
                  <a:cs typeface="+mn-cs"/>
                </a:rPr>
                <a:t>Legend</a:t>
              </a:r>
            </a:p>
          </p:txBody>
        </p:sp>
      </p:grpSp>
      <p:graphicFrame>
        <p:nvGraphicFramePr>
          <p:cNvPr id="58" name="Object 89"/>
          <p:cNvGraphicFramePr>
            <a:graphicFrameLocks noChangeAspect="1"/>
          </p:cNvGraphicFramePr>
          <p:nvPr/>
        </p:nvGraphicFramePr>
        <p:xfrm>
          <a:off x="1621" y="1621"/>
          <a:ext cx="1619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3" name="think-cell Slide" r:id="rId33" imgW="360" imgH="360" progId="">
                  <p:embed/>
                </p:oleObj>
              </mc:Choice>
              <mc:Fallback>
                <p:oleObj name="think-cell Slide" r:id="rId33" imgW="360" imgH="360" progId="">
                  <p:embed/>
                  <p:pic>
                    <p:nvPicPr>
                      <p:cNvPr id="0" name="Object 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1" y="1621"/>
                        <a:ext cx="1619" cy="16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doc id" hidden="1"/>
          <p:cNvSpPr>
            <a:spLocks noChangeArrowheads="1"/>
          </p:cNvSpPr>
          <p:nvPr userDrawn="1"/>
        </p:nvSpPr>
        <p:spPr bwMode="auto">
          <a:xfrm>
            <a:off x="8246609" y="51832"/>
            <a:ext cx="670614" cy="1247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95350"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defRPr/>
            </a:pPr>
            <a:endParaRPr lang="en-US" sz="800" dirty="0">
              <a:solidFill>
                <a:srgbClr val="808080"/>
              </a:solidFill>
              <a:cs typeface="+mn-cs"/>
            </a:endParaRPr>
          </a:p>
        </p:txBody>
      </p:sp>
      <p:sp>
        <p:nvSpPr>
          <p:cNvPr id="2" name="2. Slide Title"/>
          <p:cNvSpPr>
            <a:spLocks noGrp="1"/>
          </p:cNvSpPr>
          <p:nvPr>
            <p:ph type="title"/>
          </p:nvPr>
        </p:nvSpPr>
        <p:spPr bwMode="auto">
          <a:xfrm>
            <a:off x="53992" y="99896"/>
            <a:ext cx="8794113" cy="34543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 bwMode="gray">
          <a:xfrm>
            <a:off x="1482156" y="1991016"/>
            <a:ext cx="4389768" cy="268381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5" r:id="rId12"/>
    <p:sldLayoutId id="2147483666" r:id="rId13"/>
    <p:sldLayoutId id="2147483667" r:id="rId14"/>
    <p:sldLayoutId id="2147483668" r:id="rId15"/>
    <p:sldLayoutId id="2147483669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828800"/>
            <a:ext cx="8686800" cy="2895600"/>
          </a:xfrm>
        </p:spPr>
        <p:txBody>
          <a:bodyPr>
            <a:normAutofit fontScale="90000"/>
          </a:bodyPr>
          <a:lstStyle/>
          <a:p>
            <a:r>
              <a:rPr lang="en-US" sz="3600" b="1" dirty="0">
                <a:latin typeface="+mn-lt"/>
              </a:rPr>
              <a:t>Importance of Conservation of Rice Genetic Resources at the Regional Level with Specific Emphasis on the Importance of Their Use in Development of New Rice Breeding </a:t>
            </a:r>
            <a:r>
              <a:rPr lang="en-US" sz="3600" b="1" dirty="0" err="1">
                <a:latin typeface="+mn-lt"/>
              </a:rPr>
              <a:t>Programmes</a:t>
            </a:r>
            <a:endParaRPr lang="en-US" sz="36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5486400"/>
            <a:ext cx="8610600" cy="1066800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>Muhammad </a:t>
            </a:r>
            <a:r>
              <a:rPr lang="en-US" dirty="0" err="1">
                <a:solidFill>
                  <a:schemeClr val="tx1"/>
                </a:solidFill>
              </a:rPr>
              <a:t>Yousuf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sz="2600" i="1" dirty="0">
                <a:solidFill>
                  <a:schemeClr val="tx1"/>
                </a:solidFill>
              </a:rPr>
              <a:t>Ph. D</a:t>
            </a:r>
            <a:r>
              <a:rPr lang="en-US" dirty="0">
                <a:solidFill>
                  <a:schemeClr val="tx1"/>
                </a:solidFill>
              </a:rPr>
              <a:t>				      </a:t>
            </a:r>
            <a:r>
              <a:rPr lang="en-US" dirty="0">
                <a:solidFill>
                  <a:srgbClr val="006600"/>
                </a:solidFill>
              </a:rPr>
              <a:t>PARC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National Coordinator (Rice)	</a:t>
            </a:r>
            <a:r>
              <a:rPr lang="en-US" dirty="0">
                <a:solidFill>
                  <a:srgbClr val="006600"/>
                </a:solidFill>
              </a:rPr>
              <a:t>Pakistan Agricultural Research Council</a:t>
            </a:r>
            <a:r>
              <a:rPr lang="en-US" dirty="0">
                <a:solidFill>
                  <a:schemeClr val="tx1"/>
                </a:solidFill>
              </a:rPr>
              <a:t>				</a:t>
            </a:r>
          </a:p>
        </p:txBody>
      </p:sp>
      <p:pic>
        <p:nvPicPr>
          <p:cNvPr id="4" name="Picture 4" descr="PAR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5600" y="3962400"/>
            <a:ext cx="1676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images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3661"/>
            <a:ext cx="3581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t="27779" r="21667" b="9089"/>
          <a:stretch/>
        </p:blipFill>
        <p:spPr>
          <a:xfrm>
            <a:off x="285750" y="737175"/>
            <a:ext cx="4183380" cy="3772976"/>
          </a:xfrm>
          <a:prstGeom prst="rect">
            <a:avLst/>
          </a:prstGeom>
        </p:spPr>
      </p:pic>
      <p:pic>
        <p:nvPicPr>
          <p:cNvPr id="7" name="Picture 6" descr="E:\field data files\field sowing 2017\IMG-20171031-WA000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24"/>
          <a:stretch/>
        </p:blipFill>
        <p:spPr bwMode="auto">
          <a:xfrm>
            <a:off x="4682118" y="762000"/>
            <a:ext cx="4251960" cy="3474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36493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SALIENT CHARACTERISTICS OF NEW BASMATI VARIETIES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717485" y="737175"/>
            <a:ext cx="3220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i="1" dirty="0">
                <a:solidFill>
                  <a:prstClr val="black"/>
                </a:solidFill>
                <a:latin typeface="Tahoma" pitchFamily="34" charset="0"/>
              </a:rPr>
              <a:t>“Approved on 14</a:t>
            </a:r>
            <a:r>
              <a:rPr lang="en-US" sz="1600" b="1" i="1" baseline="30000" dirty="0">
                <a:solidFill>
                  <a:prstClr val="black"/>
                </a:solidFill>
                <a:latin typeface="Tahoma" pitchFamily="34" charset="0"/>
              </a:rPr>
              <a:t>th </a:t>
            </a:r>
            <a:r>
              <a:rPr lang="en-US" sz="1600" b="1" i="1" dirty="0">
                <a:solidFill>
                  <a:prstClr val="black"/>
                </a:solidFill>
                <a:latin typeface="Tahoma" pitchFamily="34" charset="0"/>
              </a:rPr>
              <a:t>October, 2019”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4682118" y="4371719"/>
          <a:ext cx="4233282" cy="2566962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3346563">
                  <a:extLst>
                    <a:ext uri="{9D8B030D-6E8A-4147-A177-3AD203B41FA5}">
                      <a16:colId xmlns:a16="http://schemas.microsoft.com/office/drawing/2014/main" val="4072042716"/>
                    </a:ext>
                  </a:extLst>
                </a:gridCol>
                <a:gridCol w="886719">
                  <a:extLst>
                    <a:ext uri="{9D8B030D-6E8A-4147-A177-3AD203B41FA5}">
                      <a16:colId xmlns:a16="http://schemas.microsoft.com/office/drawing/2014/main" val="2811349632"/>
                    </a:ext>
                  </a:extLst>
                </a:gridCol>
              </a:tblGrid>
              <a:tr h="3196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Plant Height (cm)</a:t>
                      </a:r>
                      <a:endParaRPr lang="en-US" sz="1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7144" marR="7144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7359155"/>
                  </a:ext>
                </a:extLst>
              </a:tr>
              <a:tr h="3196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Maturity (days)</a:t>
                      </a:r>
                      <a:endParaRPr lang="en-US" sz="1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108</a:t>
                      </a:r>
                    </a:p>
                  </a:txBody>
                  <a:tcPr marL="7144" marR="7144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0769269"/>
                  </a:ext>
                </a:extLst>
              </a:tr>
              <a:tr h="289507">
                <a:tc>
                  <a:txBody>
                    <a:bodyPr/>
                    <a:lstStyle/>
                    <a:p>
                      <a:pPr algn="l"/>
                      <a:r>
                        <a:rPr lang="en-US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Yield Potential (</a:t>
                      </a:r>
                      <a:r>
                        <a:rPr lang="en-US" sz="18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maunds</a:t>
                      </a:r>
                      <a:r>
                        <a:rPr lang="en-US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/ acre)</a:t>
                      </a:r>
                      <a:endParaRPr lang="en-US" sz="1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</a:p>
                  </a:txBody>
                  <a:tcPr marL="7144" marR="7144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34314"/>
                  </a:ext>
                </a:extLst>
              </a:tr>
              <a:tr h="3984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Average Grain Length (mm)</a:t>
                      </a:r>
                      <a:endParaRPr lang="en-US" sz="1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7.50</a:t>
                      </a:r>
                    </a:p>
                  </a:txBody>
                  <a:tcPr marL="7144" marR="7144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896897"/>
                  </a:ext>
                </a:extLst>
              </a:tr>
              <a:tr h="3984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Cooked Grain Length</a:t>
                      </a:r>
                      <a:r>
                        <a:rPr lang="en-US" sz="1800" b="1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(mm)</a:t>
                      </a:r>
                      <a:endParaRPr lang="en-US" sz="1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14.1</a:t>
                      </a:r>
                    </a:p>
                  </a:txBody>
                  <a:tcPr marL="7144" marR="7144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5852736"/>
                  </a:ext>
                </a:extLst>
              </a:tr>
              <a:tr h="398454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BLB resistant, lodging resistant</a:t>
                      </a:r>
                    </a:p>
                  </a:txBody>
                  <a:tcPr marL="68580" marR="6858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1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279154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85750" y="4371719"/>
          <a:ext cx="4198975" cy="2490022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3319442">
                  <a:extLst>
                    <a:ext uri="{9D8B030D-6E8A-4147-A177-3AD203B41FA5}">
                      <a16:colId xmlns:a16="http://schemas.microsoft.com/office/drawing/2014/main" val="4072042716"/>
                    </a:ext>
                  </a:extLst>
                </a:gridCol>
                <a:gridCol w="879533">
                  <a:extLst>
                    <a:ext uri="{9D8B030D-6E8A-4147-A177-3AD203B41FA5}">
                      <a16:colId xmlns:a16="http://schemas.microsoft.com/office/drawing/2014/main" val="2811349632"/>
                    </a:ext>
                  </a:extLst>
                </a:gridCol>
              </a:tblGrid>
              <a:tr h="4427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Plant Height (cm)</a:t>
                      </a:r>
                      <a:endParaRPr lang="en-US" sz="1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125</a:t>
                      </a:r>
                    </a:p>
                  </a:txBody>
                  <a:tcPr marL="7144" marR="7144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7359155"/>
                  </a:ext>
                </a:extLst>
              </a:tr>
              <a:tr h="4427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Maturity (days)</a:t>
                      </a:r>
                      <a:endParaRPr lang="en-US" sz="1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115</a:t>
                      </a:r>
                    </a:p>
                  </a:txBody>
                  <a:tcPr marL="7144" marR="7144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0769269"/>
                  </a:ext>
                </a:extLst>
              </a:tr>
              <a:tr h="442700">
                <a:tc>
                  <a:txBody>
                    <a:bodyPr/>
                    <a:lstStyle/>
                    <a:p>
                      <a:pPr algn="l"/>
                      <a:r>
                        <a:rPr lang="en-US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Yield Potential (</a:t>
                      </a:r>
                      <a:r>
                        <a:rPr lang="en-US" sz="1800" b="1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maunds</a:t>
                      </a:r>
                      <a:r>
                        <a:rPr lang="en-US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/ acre)</a:t>
                      </a:r>
                      <a:endParaRPr lang="en-US" sz="1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75</a:t>
                      </a:r>
                    </a:p>
                  </a:txBody>
                  <a:tcPr marL="7144" marR="7144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34314"/>
                  </a:ext>
                </a:extLst>
              </a:tr>
              <a:tr h="4822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Average Grain Length (mm)</a:t>
                      </a:r>
                      <a:endParaRPr lang="en-US" sz="1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7.58</a:t>
                      </a:r>
                    </a:p>
                  </a:txBody>
                  <a:tcPr marL="7144" marR="7144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896897"/>
                  </a:ext>
                </a:extLst>
              </a:tr>
              <a:tr h="4822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Cooked Grain Length</a:t>
                      </a:r>
                      <a:r>
                        <a:rPr lang="en-US" sz="1800" b="1" baseline="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(mm)</a:t>
                      </a:r>
                      <a:endParaRPr lang="en-US" sz="18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15.5</a:t>
                      </a:r>
                    </a:p>
                  </a:txBody>
                  <a:tcPr marL="7144" marR="7144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5852736"/>
                  </a:ext>
                </a:extLst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67" r="17666"/>
          <a:stretch/>
        </p:blipFill>
        <p:spPr>
          <a:xfrm rot="10800000">
            <a:off x="7451863" y="2252034"/>
            <a:ext cx="1485900" cy="2057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1" r="26000" b="6713"/>
          <a:stretch/>
        </p:blipFill>
        <p:spPr>
          <a:xfrm rot="10800000">
            <a:off x="285750" y="2420128"/>
            <a:ext cx="1371600" cy="19192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1742331" y="3718128"/>
            <a:ext cx="1106507" cy="738664"/>
          </a:xfrm>
          <a:prstGeom prst="rect">
            <a:avLst/>
          </a:prstGeom>
          <a:solidFill>
            <a:sysClr val="window" lastClr="FFFFFF"/>
          </a:solidFill>
          <a:ln w="28575">
            <a:solidFill>
              <a:srgbClr val="5B9BD5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SUPER BASMATI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2019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790592" y="3643082"/>
            <a:ext cx="1169904" cy="433414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SUPER GOLD</a:t>
            </a:r>
          </a:p>
        </p:txBody>
      </p:sp>
    </p:spTree>
    <p:extLst>
      <p:ext uri="{BB962C8B-B14F-4D97-AF65-F5344CB8AC3E}">
        <p14:creationId xmlns:p14="http://schemas.microsoft.com/office/powerpoint/2010/main" val="41534151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+mn-lt"/>
              </a:rPr>
              <a:t>Rice Genetic Resources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09600" y="1143000"/>
            <a:ext cx="8382000" cy="5486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225425" marR="0" lvl="0" indent="-225425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Without Genetic Resources, Plant Breeding can not be     conducted</a:t>
            </a:r>
          </a:p>
          <a:p>
            <a:pPr marL="225425" marR="0" lvl="0" indent="-225425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sz="2400" b="1" dirty="0">
                <a:ea typeface="+mj-ea"/>
                <a:cs typeface="+mj-cs"/>
              </a:rPr>
              <a:t>Genetic resources determine the boundaries of crop productivity and survival </a:t>
            </a:r>
          </a:p>
          <a:p>
            <a:pPr marL="225425" marR="0" lvl="0" indent="-225425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sz="2400" b="1" dirty="0">
                <a:ea typeface="+mj-ea"/>
                <a:cs typeface="+mj-cs"/>
              </a:rPr>
              <a:t>1926 Rice Farm established in Kala Shah </a:t>
            </a:r>
            <a:r>
              <a:rPr lang="en-US" sz="2400" b="1" dirty="0" err="1">
                <a:ea typeface="+mj-ea"/>
                <a:cs typeface="+mj-cs"/>
              </a:rPr>
              <a:t>Kaku</a:t>
            </a:r>
            <a:endParaRPr lang="en-US" sz="2400" b="1" dirty="0">
              <a:ea typeface="+mj-ea"/>
              <a:cs typeface="+mj-cs"/>
            </a:endParaRPr>
          </a:p>
          <a:p>
            <a:pPr marL="225425" marR="0" lvl="0" indent="-225425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sz="2400" b="1" dirty="0">
                <a:ea typeface="+mj-ea"/>
                <a:cs typeface="+mj-cs"/>
              </a:rPr>
              <a:t>1965 Rice Research Station </a:t>
            </a:r>
          </a:p>
          <a:p>
            <a:pPr marL="225425" marR="0" lvl="0" indent="-225425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sz="2400" b="1" dirty="0">
                <a:ea typeface="+mj-ea"/>
                <a:cs typeface="+mj-cs"/>
              </a:rPr>
              <a:t>1970 Rice Research Institute</a:t>
            </a:r>
          </a:p>
          <a:p>
            <a:pPr lvl="4"/>
            <a:r>
              <a:rPr lang="en-US" sz="2400" b="1" i="1" dirty="0"/>
              <a:t>Plant Breeding</a:t>
            </a:r>
            <a:endParaRPr lang="en-US" sz="2400" b="1" dirty="0"/>
          </a:p>
          <a:p>
            <a:pPr lvl="4"/>
            <a:r>
              <a:rPr lang="en-US" sz="2400" b="1" i="1" dirty="0"/>
              <a:t>Rice Technology</a:t>
            </a:r>
            <a:endParaRPr lang="en-US" sz="2400" b="1" dirty="0"/>
          </a:p>
          <a:p>
            <a:pPr lvl="4"/>
            <a:r>
              <a:rPr lang="en-US" sz="2400" b="1" i="1" dirty="0"/>
              <a:t>Agronomy</a:t>
            </a:r>
            <a:endParaRPr lang="en-US" sz="2400" b="1" dirty="0"/>
          </a:p>
          <a:p>
            <a:pPr lvl="4"/>
            <a:r>
              <a:rPr lang="en-US" sz="2400" b="1" i="1" dirty="0"/>
              <a:t>Agri. Engineering</a:t>
            </a:r>
            <a:endParaRPr lang="en-US" sz="2400" b="1" dirty="0"/>
          </a:p>
          <a:p>
            <a:pPr lvl="4"/>
            <a:r>
              <a:rPr lang="en-US" sz="2400" b="1" i="1" dirty="0"/>
              <a:t>Entomology</a:t>
            </a:r>
            <a:endParaRPr lang="en-US" sz="2400" b="1" dirty="0"/>
          </a:p>
          <a:p>
            <a:pPr lvl="4"/>
            <a:r>
              <a:rPr lang="en-US" sz="2400" b="1" i="1" dirty="0"/>
              <a:t>Soil Chemistry</a:t>
            </a:r>
          </a:p>
          <a:p>
            <a:pPr lvl="4"/>
            <a:r>
              <a:rPr lang="en-US" sz="2400" b="1" i="1" dirty="0"/>
              <a:t>Plant Pathology</a:t>
            </a:r>
            <a:endParaRPr lang="en-US" sz="2400" b="1" dirty="0"/>
          </a:p>
          <a:p>
            <a:pPr lvl="4"/>
            <a:r>
              <a:rPr lang="en-US" sz="2400" b="1" i="1" dirty="0"/>
              <a:t>Statistics</a:t>
            </a:r>
            <a:endParaRPr lang="en-US" sz="2400" b="1" dirty="0"/>
          </a:p>
          <a:p>
            <a:pPr marL="225425" marR="0" lvl="0" indent="-225425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en-US" sz="2400" b="1" dirty="0"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+mn-lt"/>
              </a:rPr>
              <a:t>Rice Genetic Resources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09600" y="1295400"/>
            <a:ext cx="8382000" cy="4648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225425" indent="-225425" fontAlgn="b">
              <a:buFont typeface="Wingdings" pitchFamily="2" charset="2"/>
              <a:buChar char="Ø"/>
            </a:pPr>
            <a:r>
              <a:rPr lang="en-US" sz="2800" b="1" dirty="0"/>
              <a:t>1972 Rice germplasm collection and evaluation Project</a:t>
            </a:r>
          </a:p>
          <a:p>
            <a:pPr marL="225425" indent="-225425" fontAlgn="b">
              <a:buFont typeface="Wingdings" pitchFamily="2" charset="2"/>
              <a:buChar char="Ø"/>
            </a:pPr>
            <a:r>
              <a:rPr lang="en-US" sz="2800" b="1" dirty="0"/>
              <a:t>1974 Regional project on “Exploration, collection, conservation and evaluation of plant genetic resources”</a:t>
            </a:r>
          </a:p>
          <a:p>
            <a:pPr marL="225425" indent="-225425" fontAlgn="b">
              <a:buFont typeface="Wingdings" pitchFamily="2" charset="2"/>
              <a:buChar char="Ø"/>
            </a:pPr>
            <a:r>
              <a:rPr lang="en-US" sz="2800" b="1" dirty="0"/>
              <a:t>1977 National research program on plant genetic resources in Pakistan</a:t>
            </a:r>
          </a:p>
          <a:p>
            <a:pPr marL="225425" indent="-225425" fontAlgn="b">
              <a:buFont typeface="Wingdings" pitchFamily="2" charset="2"/>
              <a:buChar char="Ø"/>
            </a:pPr>
            <a:r>
              <a:rPr lang="en-US" sz="2800" b="1" dirty="0"/>
              <a:t>1980 Plant Genetic Resources Laboratory</a:t>
            </a:r>
          </a:p>
          <a:p>
            <a:pPr marL="225425" indent="-225425" fontAlgn="b">
              <a:buFont typeface="Wingdings" pitchFamily="2" charset="2"/>
              <a:buChar char="Ø"/>
            </a:pPr>
            <a:r>
              <a:rPr lang="en-US" sz="2800" b="1" dirty="0"/>
              <a:t>1993 Plant Genetic Resources Institute</a:t>
            </a:r>
          </a:p>
          <a:p>
            <a:pPr marL="225425" indent="-225425" fontAlgn="b">
              <a:buFont typeface="Wingdings" pitchFamily="2" charset="2"/>
              <a:buChar char="Ø"/>
            </a:pPr>
            <a:r>
              <a:rPr lang="en-US" sz="2800" b="1" dirty="0"/>
              <a:t>2016 Bio-resources Conservation Institute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  <a:latin typeface="+mn-lt"/>
              </a:rPr>
              <a:t>Genetic Resources Conservation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738187" lvl="1" indent="-457200" algn="just">
              <a:buSzPct val="100000"/>
              <a:buFont typeface="Wingdings" pitchFamily="2" charset="2"/>
              <a:buChar char="ü"/>
            </a:pPr>
            <a:r>
              <a:rPr lang="en-US" altLang="en-US" sz="2800" b="1" dirty="0">
                <a:latin typeface="+mn-lt"/>
              </a:rPr>
              <a:t>Explore and collect agro-biodiversity from diverse ecologies</a:t>
            </a:r>
          </a:p>
          <a:p>
            <a:pPr marL="738187" lvl="1" indent="-457200" algn="just">
              <a:spcBef>
                <a:spcPct val="25000"/>
              </a:spcBef>
              <a:spcAft>
                <a:spcPct val="25000"/>
              </a:spcAft>
              <a:buSzPct val="100000"/>
              <a:buFont typeface="Wingdings" pitchFamily="2" charset="2"/>
              <a:buChar char="ü"/>
            </a:pPr>
            <a:r>
              <a:rPr lang="en-US" altLang="en-US" sz="2800" b="1" dirty="0">
                <a:latin typeface="+mn-lt"/>
              </a:rPr>
              <a:t>Serve as the national facility for conservation and distribution of PGR to researchers</a:t>
            </a:r>
          </a:p>
          <a:p>
            <a:pPr marL="738187" lvl="1" indent="-457200" algn="just">
              <a:spcBef>
                <a:spcPct val="25000"/>
              </a:spcBef>
              <a:spcAft>
                <a:spcPct val="25000"/>
              </a:spcAft>
              <a:buSzPct val="100000"/>
              <a:buFont typeface="Wingdings" pitchFamily="2" charset="2"/>
              <a:buChar char="ü"/>
            </a:pPr>
            <a:r>
              <a:rPr lang="en-US" altLang="en-US" sz="2800" b="1" dirty="0">
                <a:latin typeface="+mn-lt"/>
              </a:rPr>
              <a:t>Characterize and evaluate germplasm for Improving agricultural productivity to ensure food security</a:t>
            </a:r>
          </a:p>
          <a:p>
            <a:pPr marL="738187" lvl="1" indent="-457200" algn="just">
              <a:spcBef>
                <a:spcPct val="25000"/>
              </a:spcBef>
              <a:spcAft>
                <a:spcPct val="25000"/>
              </a:spcAft>
              <a:buSzPct val="100000"/>
              <a:buFont typeface="Wingdings" pitchFamily="2" charset="2"/>
              <a:buChar char="ü"/>
            </a:pPr>
            <a:r>
              <a:rPr lang="en-US" altLang="en-US" sz="2800" b="1" dirty="0">
                <a:latin typeface="+mn-lt"/>
              </a:rPr>
              <a:t>Document/disseminate information on genetic resources</a:t>
            </a:r>
          </a:p>
          <a:p>
            <a:pPr marL="738187" lvl="1" indent="-457200" algn="just">
              <a:spcBef>
                <a:spcPct val="25000"/>
              </a:spcBef>
              <a:spcAft>
                <a:spcPct val="25000"/>
              </a:spcAft>
              <a:buSzPct val="100000"/>
              <a:buFont typeface="Wingdings" pitchFamily="2" charset="2"/>
              <a:buChar char="ü"/>
            </a:pPr>
            <a:r>
              <a:rPr lang="en-US" altLang="en-US" sz="2800" b="1" dirty="0">
                <a:latin typeface="+mn-lt"/>
              </a:rPr>
              <a:t>Generate knowledge and create awareness about plant biodiversity</a:t>
            </a:r>
          </a:p>
        </p:txBody>
      </p:sp>
    </p:spTree>
    <p:extLst>
      <p:ext uri="{BB962C8B-B14F-4D97-AF65-F5344CB8AC3E}">
        <p14:creationId xmlns:p14="http://schemas.microsoft.com/office/powerpoint/2010/main" val="5841453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1554879"/>
            <a:ext cx="9144000" cy="3245721"/>
            <a:chOff x="0" y="1009658"/>
            <a:chExt cx="8961438" cy="1892300"/>
          </a:xfrm>
        </p:grpSpPr>
        <p:sp>
          <p:nvSpPr>
            <p:cNvPr id="4" name="Rectangle 3"/>
            <p:cNvSpPr/>
            <p:nvPr/>
          </p:nvSpPr>
          <p:spPr>
            <a:xfrm>
              <a:off x="0" y="1009658"/>
              <a:ext cx="8961438" cy="1454581"/>
            </a:xfrm>
            <a:prstGeom prst="rect">
              <a:avLst/>
            </a:prstGeom>
            <a:solidFill>
              <a:srgbClr val="028038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dirty="0" err="1">
                <a:solidFill>
                  <a:schemeClr val="tx1"/>
                </a:solidFill>
              </a:endParaRPr>
            </a:p>
          </p:txBody>
        </p:sp>
        <p:sp>
          <p:nvSpPr>
            <p:cNvPr id="82948" name="Rectangle 4"/>
            <p:cNvSpPr>
              <a:spLocks noChangeArrowheads="1"/>
            </p:cNvSpPr>
            <p:nvPr/>
          </p:nvSpPr>
          <p:spPr bwMode="auto">
            <a:xfrm>
              <a:off x="0" y="1136784"/>
              <a:ext cx="8961438" cy="1765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3700" b="1" dirty="0">
                  <a:solidFill>
                    <a:schemeClr val="bg1"/>
                  </a:solidFill>
                  <a:latin typeface="Arial Black" pitchFamily="34" charset="0"/>
                </a:rPr>
                <a:t>PRIME MINISTER’S INITIATIVE</a:t>
              </a:r>
            </a:p>
            <a:p>
              <a:pPr algn="ctr"/>
              <a:r>
                <a:rPr lang="en-US" sz="3700" b="1" dirty="0">
                  <a:solidFill>
                    <a:schemeClr val="bg1"/>
                  </a:solidFill>
                  <a:latin typeface="Arial Black" pitchFamily="34" charset="0"/>
                </a:rPr>
                <a:t>for  </a:t>
              </a:r>
            </a:p>
            <a:p>
              <a:pPr algn="ctr"/>
              <a:r>
                <a:rPr lang="en-US" sz="3700" b="1" dirty="0">
                  <a:solidFill>
                    <a:schemeClr val="bg1"/>
                  </a:solidFill>
                  <a:latin typeface="Arial Black" pitchFamily="34" charset="0"/>
                </a:rPr>
                <a:t>PRODUCTIVITY ENHANCEMENT OF RICE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  <a:latin typeface="+mn-lt"/>
              </a:rPr>
              <a:t>PM Initiative-Rice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en-US" b="1" dirty="0"/>
              <a:t>Project duration (05 years): 2019 to 2024 </a:t>
            </a:r>
            <a:endParaRPr lang="en-US" sz="3600" dirty="0"/>
          </a:p>
          <a:p>
            <a:r>
              <a:rPr lang="en-US" dirty="0"/>
              <a:t>Total cost: 	Rs.</a:t>
            </a:r>
            <a:r>
              <a:rPr lang="en-US" sz="3600" b="1" dirty="0"/>
              <a:t>15,789.402 </a:t>
            </a:r>
            <a:r>
              <a:rPr lang="en-US" b="1" dirty="0"/>
              <a:t>million </a:t>
            </a:r>
            <a:r>
              <a:rPr lang="en-US" dirty="0"/>
              <a:t>(11,318.762millionwithout Farmers share)</a:t>
            </a:r>
            <a:endParaRPr lang="en-US" sz="3600" dirty="0"/>
          </a:p>
          <a:p>
            <a:r>
              <a:rPr lang="en-US" dirty="0"/>
              <a:t>Federal Share:		Rs.  3750.660 million</a:t>
            </a:r>
            <a:endParaRPr lang="en-US" sz="3600" dirty="0"/>
          </a:p>
          <a:p>
            <a:r>
              <a:rPr lang="en-US" dirty="0"/>
              <a:t>Provincial Share:	Rs.  7568.102 million</a:t>
            </a:r>
            <a:endParaRPr lang="en-US" sz="3600" dirty="0"/>
          </a:p>
          <a:p>
            <a:r>
              <a:rPr lang="en-US" dirty="0"/>
              <a:t>Farmers Share:	Rs.  4470.640 million</a:t>
            </a:r>
            <a:endParaRPr lang="en-US" sz="3600" dirty="0"/>
          </a:p>
          <a:p>
            <a:r>
              <a:rPr lang="en-US" dirty="0"/>
              <a:t>Local currency: 	Rs.</a:t>
            </a:r>
            <a:r>
              <a:rPr lang="en-US" sz="3600" dirty="0"/>
              <a:t>15,789.402 </a:t>
            </a:r>
            <a:r>
              <a:rPr lang="en-US" dirty="0"/>
              <a:t>million</a:t>
            </a:r>
            <a:endParaRPr lang="en-US" sz="3600" dirty="0"/>
          </a:p>
          <a:p>
            <a:r>
              <a:rPr lang="en-US" dirty="0"/>
              <a:t>Foreign exchange:	Nil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5841453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4456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+mn-lt"/>
              </a:rPr>
              <a:t>INTERVENTIONS UNDER RICE PROJECT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382000" cy="5791200"/>
          </a:xfrm>
        </p:spPr>
        <p:txBody>
          <a:bodyPr>
            <a:noAutofit/>
          </a:bodyPr>
          <a:lstStyle/>
          <a:p>
            <a:pPr lvl="0"/>
            <a:r>
              <a:rPr lang="en-US" sz="1800" b="1" dirty="0"/>
              <a:t>Provide subsidy on rice implements to popularize mechanical transplanting and water saving technologies among the rice farmers. </a:t>
            </a:r>
          </a:p>
          <a:p>
            <a:pPr lvl="0"/>
            <a:r>
              <a:rPr lang="en-US" sz="1800" b="1" dirty="0"/>
              <a:t>Identification of ecological best varieties and area specific seed distribution on 50% subsidy.</a:t>
            </a:r>
          </a:p>
          <a:p>
            <a:pPr lvl="0"/>
            <a:r>
              <a:rPr lang="en-US" sz="1800" b="1" dirty="0"/>
              <a:t>Popularize optimum use of </a:t>
            </a:r>
            <a:r>
              <a:rPr lang="en-US" sz="1800" b="1" dirty="0" err="1"/>
              <a:t>weedicide</a:t>
            </a:r>
            <a:r>
              <a:rPr lang="en-US" sz="1800" b="1" dirty="0"/>
              <a:t> (80%). Provision of subsidy and Demos  </a:t>
            </a:r>
          </a:p>
          <a:p>
            <a:pPr lvl="0"/>
            <a:r>
              <a:rPr lang="en-US" sz="1800" b="1" dirty="0"/>
              <a:t>Demonstrations of good agricultural practices (GAP);Direct Seeded Rice (DSR), mechanical and manual transplanting, pest management </a:t>
            </a:r>
            <a:r>
              <a:rPr lang="en-US" sz="1800" b="1" dirty="0" err="1"/>
              <a:t>andweed</a:t>
            </a:r>
            <a:r>
              <a:rPr lang="en-US" sz="1800" b="1" dirty="0"/>
              <a:t> management.etc</a:t>
            </a:r>
          </a:p>
          <a:p>
            <a:pPr lvl="0"/>
            <a:r>
              <a:rPr lang="en-US" sz="1800" b="1" dirty="0"/>
              <a:t>Conduct Farmers’ mega gatherings</a:t>
            </a:r>
          </a:p>
          <a:p>
            <a:pPr lvl="0"/>
            <a:r>
              <a:rPr lang="en-US" sz="1800" b="1" dirty="0"/>
              <a:t>Mass mobilization through print and electronic media to increase  reach to every farmer   </a:t>
            </a:r>
          </a:p>
          <a:p>
            <a:pPr lvl="0"/>
            <a:r>
              <a:rPr lang="en-US" sz="1800" b="1" dirty="0"/>
              <a:t>Perform field extension activities by the involvement of research and academia, NGO, seed companies and village level forums  </a:t>
            </a:r>
          </a:p>
          <a:p>
            <a:pPr lvl="0"/>
            <a:r>
              <a:rPr lang="en-US" sz="1800" b="1" dirty="0"/>
              <a:t>Appreciation of best growers through competition at district/provincial level.</a:t>
            </a:r>
          </a:p>
          <a:p>
            <a:pPr lvl="0"/>
            <a:r>
              <a:rPr lang="en-US" sz="1800" b="1" dirty="0"/>
              <a:t>Develop climate smart and short duration Hybrid/OPV/Basmati/Non Basmati rice varieties and other latest techniques. </a:t>
            </a:r>
          </a:p>
          <a:p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5841453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838200"/>
            <a:ext cx="2590800" cy="2438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76600" y="838200"/>
            <a:ext cx="2590800" cy="2438400"/>
          </a:xfrm>
          <a:prstGeom prst="rect">
            <a:avLst/>
          </a:prstGeom>
        </p:spPr>
      </p:pic>
      <p:pic>
        <p:nvPicPr>
          <p:cNvPr id="12" name="Picture 6" descr="C:\Users\pienda\Desktop\field Activity pics\Harvestin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3411" y="3733800"/>
            <a:ext cx="2750189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pienda\Downloads\IMG2020022617005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0" y="3733800"/>
            <a:ext cx="258445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99" y="838201"/>
            <a:ext cx="2743201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6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810000"/>
            <a:ext cx="2590800" cy="2209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024226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4651"/>
            <a:ext cx="9143999" cy="6243349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112284"/>
            <a:ext cx="8229600" cy="334911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solidFill>
                  <a:srgbClr val="007434"/>
                </a:solidFill>
                <a:latin typeface="+mn-lt"/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1823275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Callout 2"/>
          <p:cNvSpPr/>
          <p:nvPr/>
        </p:nvSpPr>
        <p:spPr>
          <a:xfrm>
            <a:off x="171450" y="1524000"/>
            <a:ext cx="1600200" cy="1738580"/>
          </a:xfrm>
          <a:prstGeom prst="cloudCallout">
            <a:avLst>
              <a:gd name="adj1" fmla="val 52769"/>
              <a:gd name="adj2" fmla="val 42491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716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n-ea"/>
                <a:cs typeface="+mn-cs"/>
              </a:rPr>
              <a:t>TOP 5</a:t>
            </a:r>
            <a:r>
              <a:rPr lang="en-US" sz="36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n-ea"/>
                <a:cs typeface="+mn-cs"/>
              </a:rPr>
              <a:t> RICE EXPORTERS </a:t>
            </a:r>
            <a:br>
              <a:rPr lang="en-US" sz="4000" b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n-ea"/>
                <a:cs typeface="+mn-cs"/>
              </a:rPr>
            </a:br>
            <a:r>
              <a: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000 metric tones</a:t>
            </a:r>
            <a:r>
              <a: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171450" y="1143000"/>
          <a:ext cx="88011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6"/>
          <p:cNvSpPr/>
          <p:nvPr/>
        </p:nvSpPr>
        <p:spPr>
          <a:xfrm>
            <a:off x="114300" y="1676400"/>
            <a:ext cx="165735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/>
                <a:solidFill>
                  <a:srgbClr val="175E17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4th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1450" y="4219955"/>
            <a:ext cx="1771650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Export value US$ &gt;2 billion</a:t>
            </a:r>
          </a:p>
        </p:txBody>
      </p:sp>
    </p:spTree>
    <p:extLst>
      <p:ext uri="{BB962C8B-B14F-4D97-AF65-F5344CB8AC3E}">
        <p14:creationId xmlns:p14="http://schemas.microsoft.com/office/powerpoint/2010/main" val="381356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 txBox="1">
            <a:spLocks/>
          </p:cNvSpPr>
          <p:nvPr/>
        </p:nvSpPr>
        <p:spPr>
          <a:xfrm>
            <a:off x="741888" y="1559815"/>
            <a:ext cx="4125734" cy="46648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75" tIns="34287" rIns="68575" bIns="34287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48" indent="-257148" algn="l">
              <a:buClr>
                <a:schemeClr val="tx2">
                  <a:lumMod val="10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en-US" sz="1500" dirty="0">
                <a:ea typeface="Calibri" panose="020F0502020204030204" pitchFamily="34" charset="0"/>
                <a:cs typeface="Arial" panose="020B0604020202020204" pitchFamily="34" charset="0"/>
              </a:rPr>
              <a:t>Second main staple food crop, after wheat</a:t>
            </a:r>
            <a:br>
              <a:rPr lang="en-US" sz="1500" dirty="0"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1500" dirty="0"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sz="1300" dirty="0">
                <a:ea typeface="Calibri" panose="020F0502020204030204" pitchFamily="34" charset="0"/>
                <a:cs typeface="Arial" panose="020B0604020202020204" pitchFamily="34" charset="0"/>
              </a:rPr>
              <a:t>Consumption @ 0.99 k/person/month</a:t>
            </a:r>
            <a:r>
              <a:rPr lang="en-US" sz="1500" dirty="0"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</a:p>
          <a:p>
            <a:pPr marL="257148" indent="-257148" algn="l">
              <a:buClr>
                <a:schemeClr val="tx2">
                  <a:lumMod val="10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en-US" sz="1500" dirty="0">
                <a:ea typeface="Calibri" panose="020F0502020204030204" pitchFamily="34" charset="0"/>
                <a:cs typeface="Arial" panose="020B0604020202020204" pitchFamily="34" charset="0"/>
              </a:rPr>
              <a:t>Second major exportable commodity, after cotton</a:t>
            </a:r>
            <a:br>
              <a:rPr lang="en-US" sz="1500" dirty="0"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1500" dirty="0">
                <a:ea typeface="Calibri" panose="020F0502020204030204" pitchFamily="34" charset="0"/>
                <a:cs typeface="Arial" panose="020B0604020202020204" pitchFamily="34" charset="0"/>
                <a:sym typeface="+mn-ea"/>
              </a:rPr>
              <a:t>(~4.2 million tons annually)</a:t>
            </a:r>
            <a:endParaRPr lang="en-US" sz="15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57148" indent="-257148" algn="l">
              <a:buClr>
                <a:schemeClr val="tx2">
                  <a:lumMod val="10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en-US" sz="1500" dirty="0">
                <a:ea typeface="Calibri" panose="020F0502020204030204" pitchFamily="34" charset="0"/>
                <a:cs typeface="Arial" panose="020B0604020202020204" pitchFamily="34" charset="0"/>
              </a:rPr>
              <a:t>Accounts for 44.4% of exports within food group </a:t>
            </a:r>
          </a:p>
          <a:p>
            <a:pPr marL="257148" indent="-257148" algn="l">
              <a:buClr>
                <a:schemeClr val="tx2">
                  <a:lumMod val="10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en-US" sz="1500" dirty="0">
                <a:ea typeface="Calibri" panose="020F0502020204030204" pitchFamily="34" charset="0"/>
                <a:cs typeface="Arial" panose="020B0604020202020204" pitchFamily="34" charset="0"/>
              </a:rPr>
              <a:t>Shares ~9% among Pakistan’s Major Exports </a:t>
            </a:r>
          </a:p>
          <a:p>
            <a:pPr marL="257148" indent="-257148" algn="l">
              <a:lnSpc>
                <a:spcPct val="100000"/>
              </a:lnSpc>
              <a:spcBef>
                <a:spcPts val="1500"/>
              </a:spcBef>
              <a:buClr>
                <a:schemeClr val="tx2">
                  <a:lumMod val="10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en-US" sz="1500" dirty="0">
                <a:ea typeface="Calibri" panose="020F0502020204030204" pitchFamily="34" charset="0"/>
                <a:cs typeface="Arial" panose="020B0604020202020204" pitchFamily="34" charset="0"/>
              </a:rPr>
              <a:t>Accounts for 3.0% in the value added in agriculture</a:t>
            </a:r>
          </a:p>
          <a:p>
            <a:pPr marL="257148" indent="-257148" algn="l">
              <a:buClr>
                <a:schemeClr val="tx2">
                  <a:lumMod val="10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en-US" sz="1500" dirty="0">
                <a:ea typeface="Calibri" panose="020F0502020204030204" pitchFamily="34" charset="0"/>
                <a:cs typeface="Arial" panose="020B0604020202020204" pitchFamily="34" charset="0"/>
              </a:rPr>
              <a:t>Contributes 0.6% to GDP</a:t>
            </a:r>
          </a:p>
          <a:p>
            <a:pPr marL="257148" indent="-257148" algn="l">
              <a:lnSpc>
                <a:spcPct val="100000"/>
              </a:lnSpc>
              <a:spcBef>
                <a:spcPts val="1500"/>
              </a:spcBef>
              <a:buClr>
                <a:schemeClr val="tx2">
                  <a:lumMod val="10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en-US" sz="1500" dirty="0">
                <a:ea typeface="Calibri" panose="020F0502020204030204" pitchFamily="34" charset="0"/>
                <a:cs typeface="Arial" panose="020B0604020202020204" pitchFamily="34" charset="0"/>
              </a:rPr>
              <a:t>Accounts for 12% of the total cropped area (~23 m. ha)</a:t>
            </a:r>
          </a:p>
          <a:p>
            <a:pPr marL="257148" indent="-257148" algn="l">
              <a:buClr>
                <a:schemeClr val="tx2">
                  <a:lumMod val="10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en-US" sz="1500" dirty="0">
                <a:ea typeface="Calibri" panose="020F0502020204030204" pitchFamily="34" charset="0"/>
                <a:cs typeface="Arial" panose="020B0604020202020204" pitchFamily="34" charset="0"/>
              </a:rPr>
              <a:t>Occupied 20% of the acreage under cereals</a:t>
            </a:r>
          </a:p>
          <a:p>
            <a:pPr marL="257148" indent="-257148" algn="l">
              <a:buClr>
                <a:schemeClr val="tx2">
                  <a:lumMod val="10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en-US" sz="1500" dirty="0">
                <a:ea typeface="Calibri" panose="020F0502020204030204" pitchFamily="34" charset="0"/>
                <a:cs typeface="Arial" panose="020B0604020202020204" pitchFamily="34" charset="0"/>
              </a:rPr>
              <a:t>Contribute 19% to cereals' productivity</a:t>
            </a:r>
          </a:p>
        </p:txBody>
      </p:sp>
      <p:graphicFrame>
        <p:nvGraphicFramePr>
          <p:cNvPr id="8" name="Content Placeholder 3"/>
          <p:cNvGraphicFramePr>
            <a:graphicFrameLocks/>
          </p:cNvGraphicFramePr>
          <p:nvPr/>
        </p:nvGraphicFramePr>
        <p:xfrm>
          <a:off x="4867592" y="1559216"/>
          <a:ext cx="3516881" cy="4664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3"/>
          <p:cNvSpPr/>
          <p:nvPr/>
        </p:nvSpPr>
        <p:spPr>
          <a:xfrm>
            <a:off x="741888" y="664096"/>
            <a:ext cx="7642407" cy="70296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3296" tIns="46648" rIns="93296" bIns="46648" anchor="ctr"/>
          <a:lstStyle/>
          <a:p>
            <a:pPr algn="ctr">
              <a:defRPr/>
            </a:pPr>
            <a:r>
              <a:rPr lang="en-US" altLang="zh-CN" sz="3700" b="1" dirty="0">
                <a:solidFill>
                  <a:srgbClr val="FF0000"/>
                </a:solidFill>
              </a:rPr>
              <a:t>RICE CROP IN PAKISTAN</a:t>
            </a:r>
            <a:endParaRPr lang="en-US" sz="37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6168" y="651138"/>
            <a:ext cx="7963136" cy="882761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3296" tIns="46648" rIns="93296" bIns="46648" anchor="ctr"/>
          <a:lstStyle/>
          <a:p>
            <a:pPr algn="ctr">
              <a:defRPr/>
            </a:pPr>
            <a:r>
              <a:rPr lang="en-US" sz="3300" kern="0" dirty="0">
                <a:solidFill>
                  <a:srgbClr val="FF0000"/>
                </a:solidFill>
              </a:rPr>
              <a:t>CHALLENGES</a:t>
            </a:r>
            <a:endParaRPr lang="en-GB" sz="3300" kern="0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6168" y="1635943"/>
            <a:ext cx="7963136" cy="415525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3296" tIns="46648" rIns="93296" bIns="46648" anchor="ctr"/>
          <a:lstStyle/>
          <a:p>
            <a:pPr marL="349861" indent="-349861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cs typeface="Times New Roman" pitchFamily="18" charset="0"/>
              </a:rPr>
              <a:t>Less adoption of certified and quality seed</a:t>
            </a:r>
          </a:p>
          <a:p>
            <a:pPr marL="349861" indent="-349861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cs typeface="Times New Roman" pitchFamily="18" charset="0"/>
              </a:rPr>
              <a:t>Delayed transplanting of nursery</a:t>
            </a:r>
          </a:p>
          <a:p>
            <a:pPr marL="816342" lvl="1" indent="-349861">
              <a:buFont typeface="Wingdings" panose="05000000000000000000" pitchFamily="2" charset="2"/>
              <a:buChar char="§"/>
              <a:defRPr/>
            </a:pPr>
            <a:r>
              <a:rPr lang="en-US" sz="2400" dirty="0">
                <a:cs typeface="Times New Roman" pitchFamily="18" charset="0"/>
              </a:rPr>
              <a:t>	35% nursery transplanting is delayed</a:t>
            </a:r>
          </a:p>
          <a:p>
            <a:pPr marL="816342" lvl="1" indent="-349861">
              <a:buFont typeface="Wingdings" panose="05000000000000000000" pitchFamily="2" charset="2"/>
              <a:buChar char="§"/>
              <a:defRPr/>
            </a:pPr>
            <a:r>
              <a:rPr lang="en-US" sz="2400" dirty="0">
                <a:cs typeface="Times New Roman" pitchFamily="18" charset="0"/>
              </a:rPr>
              <a:t>	Manual transplanting, leads to sub optimal plant 	population</a:t>
            </a:r>
          </a:p>
          <a:p>
            <a:pPr marL="349861" indent="-349861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cs typeface="Times New Roman" pitchFamily="18" charset="0"/>
              </a:rPr>
              <a:t>Imbalanced use of fertilizers</a:t>
            </a:r>
          </a:p>
          <a:p>
            <a:pPr marL="349861" indent="-349861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cs typeface="Times New Roman" pitchFamily="18" charset="0"/>
              </a:rPr>
              <a:t>Lack of understanding about weed and pest management</a:t>
            </a:r>
          </a:p>
          <a:p>
            <a:pPr marL="349861" indent="-349861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cs typeface="Times New Roman" pitchFamily="18" charset="0"/>
              </a:rPr>
              <a:t>Poor harvesting techniques and machinery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3"/>
          <p:cNvGraphicFramePr>
            <a:graphicFrameLocks/>
          </p:cNvGraphicFramePr>
          <p:nvPr/>
        </p:nvGraphicFramePr>
        <p:xfrm>
          <a:off x="472906" y="1699800"/>
          <a:ext cx="7783754" cy="43964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3"/>
          <p:cNvSpPr/>
          <p:nvPr/>
        </p:nvSpPr>
        <p:spPr>
          <a:xfrm>
            <a:off x="996202" y="563672"/>
            <a:ext cx="7145116" cy="117593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3296" tIns="46648" rIns="93296" bIns="46648" anchor="ctr"/>
          <a:lstStyle/>
          <a:p>
            <a:pPr algn="ctr">
              <a:defRPr/>
            </a:pPr>
            <a:r>
              <a:rPr lang="en-US" sz="2400" dirty="0">
                <a:solidFill>
                  <a:srgbClr val="FF0000"/>
                </a:solidFill>
              </a:rPr>
              <a:t>AVERAGE YIELD FOR FINE AND COARSE VARIETIES 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19"/>
          <p:cNvGraphicFramePr>
            <a:graphicFrameLocks/>
          </p:cNvGraphicFramePr>
          <p:nvPr/>
        </p:nvGraphicFramePr>
        <p:xfrm>
          <a:off x="345027" y="1162977"/>
          <a:ext cx="8206112" cy="45520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Worksheet" r:id="rId3" imgW="8039167" imgH="3267000" progId="Excel.Sheet.8">
                  <p:embed/>
                </p:oleObj>
              </mc:Choice>
              <mc:Fallback>
                <p:oleObj name="Worksheet" r:id="rId3" imgW="8039167" imgH="3267000" progId="Excel.Sheet.8">
                  <p:embed/>
                  <p:pic>
                    <p:nvPicPr>
                      <p:cNvPr id="0" name="Object 19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027" y="1162977"/>
                        <a:ext cx="8206112" cy="455202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396862" y="230004"/>
            <a:ext cx="8115401" cy="88114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3296" tIns="46648" rIns="93296" bIns="46648" anchor="ctr"/>
          <a:lstStyle/>
          <a:p>
            <a:pPr algn="ctr">
              <a:defRPr/>
            </a:pPr>
            <a:r>
              <a:rPr lang="en-US" sz="2900" dirty="0">
                <a:solidFill>
                  <a:srgbClr val="FF0000"/>
                </a:solidFill>
              </a:rPr>
              <a:t>YIELD GAP (PROGRESSIVE VS AVERAGE YIELD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90373" y="79680"/>
            <a:ext cx="741542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Rice Research Objectives</a:t>
            </a:r>
          </a:p>
        </p:txBody>
      </p:sp>
      <p:sp>
        <p:nvSpPr>
          <p:cNvPr id="7" name="Rectangle 6"/>
          <p:cNvSpPr/>
          <p:nvPr/>
        </p:nvSpPr>
        <p:spPr>
          <a:xfrm>
            <a:off x="201529" y="1082689"/>
            <a:ext cx="86868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5475" marR="0" lvl="0" indent="-625475" algn="just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Development of high yielding, early maturing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1027"/>
                </a:solidFill>
                <a:effectLst/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rice varieties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resistant to biotic and abiotic stresses with good cooking quality.</a:t>
            </a:r>
          </a:p>
          <a:p>
            <a:pPr marL="625475" marR="0" lvl="0" indent="-625475" algn="just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Devising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1027"/>
                </a:solidFill>
                <a:effectLst/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production technology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for transplanted and DSR.</a:t>
            </a:r>
          </a:p>
          <a:p>
            <a:pPr marL="625475" marR="0" lvl="0" indent="-625475" algn="just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Production of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1027"/>
                </a:solidFill>
                <a:effectLst/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Pre-basic seed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625475" marR="0" lvl="0" indent="-625475" algn="just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Addressing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1027"/>
                </a:solidFill>
                <a:effectLst/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value chain issues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for their sustainable solution.</a:t>
            </a:r>
          </a:p>
          <a:p>
            <a:pPr marL="625475" marR="0" lvl="0" indent="-625475" algn="just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Advisory services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capacity building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Times New Roman" panose="02020603050405020304" pitchFamily="18" charset="0"/>
                <a:cs typeface="Times New Roman" panose="02020603050405020304" pitchFamily="18" charset="0"/>
              </a:rPr>
              <a:t>of stakeholders</a:t>
            </a:r>
          </a:p>
        </p:txBody>
      </p:sp>
    </p:spTree>
    <p:extLst>
      <p:ext uri="{BB962C8B-B14F-4D97-AF65-F5344CB8AC3E}">
        <p14:creationId xmlns:p14="http://schemas.microsoft.com/office/powerpoint/2010/main" val="864128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8229600" cy="533400"/>
          </a:xfrm>
        </p:spPr>
        <p:txBody>
          <a:bodyPr>
            <a:normAutofit/>
          </a:bodyPr>
          <a:lstStyle/>
          <a:p>
            <a:r>
              <a:rPr lang="en-US" sz="2500" b="1" dirty="0">
                <a:latin typeface="+mn-lt"/>
              </a:rPr>
              <a:t>Varietal Development and Releasing Mechanism</a:t>
            </a:r>
          </a:p>
        </p:txBody>
      </p:sp>
      <p:sp>
        <p:nvSpPr>
          <p:cNvPr id="8195" name="Oval 3"/>
          <p:cNvSpPr>
            <a:spLocks noChangeArrowheads="1"/>
          </p:cNvSpPr>
          <p:nvPr/>
        </p:nvSpPr>
        <p:spPr bwMode="auto">
          <a:xfrm>
            <a:off x="3276600" y="838200"/>
            <a:ext cx="1752600" cy="1143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dirty="0">
              <a:latin typeface="Arial" charset="0"/>
            </a:endParaRPr>
          </a:p>
          <a:p>
            <a:pPr algn="ctr"/>
            <a:r>
              <a:rPr lang="en-US" sz="2000" b="1" dirty="0">
                <a:latin typeface="Arial" charset="0"/>
              </a:rPr>
              <a:t>Coordinated</a:t>
            </a:r>
          </a:p>
          <a:p>
            <a:pPr algn="ctr"/>
            <a:r>
              <a:rPr lang="en-US" sz="2000" b="1" dirty="0">
                <a:latin typeface="Arial" charset="0"/>
              </a:rPr>
              <a:t>Rice</a:t>
            </a:r>
          </a:p>
          <a:p>
            <a:pPr algn="ctr"/>
            <a:r>
              <a:rPr lang="en-US" sz="2000" b="1" dirty="0">
                <a:latin typeface="Arial" charset="0"/>
              </a:rPr>
              <a:t>Progra</a:t>
            </a:r>
            <a:r>
              <a:rPr lang="en-US" b="1" dirty="0">
                <a:latin typeface="Arial" charset="0"/>
              </a:rPr>
              <a:t>m</a:t>
            </a:r>
          </a:p>
          <a:p>
            <a:pPr algn="ctr"/>
            <a:endParaRPr lang="en-US" dirty="0">
              <a:latin typeface="Arial" charset="0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5791200" y="1143000"/>
            <a:ext cx="19050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latin typeface="Arial" charset="0"/>
              </a:rPr>
              <a:t>Provincial and</a:t>
            </a:r>
          </a:p>
          <a:p>
            <a:pPr algn="ctr"/>
            <a:r>
              <a:rPr lang="en-US" sz="1600" dirty="0">
                <a:latin typeface="Arial" charset="0"/>
              </a:rPr>
              <a:t>Federal Breeders</a:t>
            </a: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609600" y="1066800"/>
            <a:ext cx="2057400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200" dirty="0">
              <a:latin typeface="Arial" charset="0"/>
            </a:endParaRPr>
          </a:p>
          <a:p>
            <a:pPr algn="ctr"/>
            <a:r>
              <a:rPr lang="en-US" sz="1600" dirty="0">
                <a:latin typeface="Arial" charset="0"/>
              </a:rPr>
              <a:t>International Centers </a:t>
            </a:r>
          </a:p>
          <a:p>
            <a:pPr algn="ctr">
              <a:buFontTx/>
              <a:buChar char="-"/>
            </a:pPr>
            <a:r>
              <a:rPr lang="en-US" sz="1600" dirty="0">
                <a:latin typeface="Arial" charset="0"/>
              </a:rPr>
              <a:t>  IRRI</a:t>
            </a:r>
          </a:p>
          <a:p>
            <a:pPr algn="ctr">
              <a:buFontTx/>
              <a:buChar char="-"/>
            </a:pPr>
            <a:r>
              <a:rPr lang="en-US" sz="1600" dirty="0">
                <a:latin typeface="Arial" charset="0"/>
              </a:rPr>
              <a:t>  CAAS</a:t>
            </a:r>
          </a:p>
          <a:p>
            <a:pPr algn="ctr"/>
            <a:endParaRPr lang="en-US" sz="1600" dirty="0">
              <a:latin typeface="Arial" charset="0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3352800" y="2133600"/>
            <a:ext cx="1447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>
                <a:latin typeface="Arial" charset="0"/>
              </a:rPr>
              <a:t>Seed Councils</a:t>
            </a:r>
          </a:p>
          <a:p>
            <a:pPr algn="ctr"/>
            <a:r>
              <a:rPr lang="en-US" sz="1600">
                <a:latin typeface="Arial" charset="0"/>
              </a:rPr>
              <a:t>(F&amp;P) </a:t>
            </a: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3276600" y="2743200"/>
            <a:ext cx="16764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>
                <a:latin typeface="Arial" charset="0"/>
              </a:rPr>
              <a:t>Seed Agencies</a:t>
            </a:r>
          </a:p>
          <a:p>
            <a:pPr algn="ctr"/>
            <a:r>
              <a:rPr lang="en-US" sz="1600">
                <a:latin typeface="Arial" charset="0"/>
              </a:rPr>
              <a:t>(Public &amp; Private)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5715000" y="2209800"/>
            <a:ext cx="20574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sz="1600">
              <a:latin typeface="Arial" charset="0"/>
            </a:endParaRPr>
          </a:p>
          <a:p>
            <a:pPr algn="ctr"/>
            <a:r>
              <a:rPr lang="en-US" sz="1600">
                <a:latin typeface="Arial" charset="0"/>
              </a:rPr>
              <a:t>Material Developed</a:t>
            </a:r>
            <a:r>
              <a:rPr lang="en-US" sz="1200">
                <a:latin typeface="Arial" charset="0"/>
              </a:rPr>
              <a:t> </a:t>
            </a:r>
          </a:p>
          <a:p>
            <a:pPr algn="ctr"/>
            <a:r>
              <a:rPr lang="en-US" sz="1200">
                <a:latin typeface="Arial" charset="0"/>
              </a:rPr>
              <a:t>  </a:t>
            </a: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5791200" y="3124200"/>
            <a:ext cx="22098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>
                <a:latin typeface="Arial" charset="0"/>
              </a:rPr>
              <a:t>Preliminary &amp;</a:t>
            </a:r>
          </a:p>
          <a:p>
            <a:pPr algn="ctr"/>
            <a:r>
              <a:rPr lang="en-US" sz="1600">
                <a:latin typeface="Arial" charset="0"/>
              </a:rPr>
              <a:t>Advance Testing</a:t>
            </a: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6705600" y="4724400"/>
            <a:ext cx="11430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>
                <a:latin typeface="Arial" charset="0"/>
              </a:rPr>
              <a:t>FSC&amp;RD</a:t>
            </a:r>
          </a:p>
          <a:p>
            <a:pPr algn="ctr"/>
            <a:r>
              <a:rPr lang="en-US" sz="1600">
                <a:latin typeface="Arial" charset="0"/>
              </a:rPr>
              <a:t>(DUS)</a:t>
            </a:r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457200" y="2209800"/>
            <a:ext cx="2438400" cy="990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latin typeface="Arial" charset="0"/>
              </a:rPr>
              <a:t>Candidate Variety</a:t>
            </a:r>
          </a:p>
          <a:p>
            <a:pPr algn="ctr"/>
            <a:r>
              <a:rPr lang="en-US" sz="1600" dirty="0">
                <a:latin typeface="Arial" charset="0"/>
              </a:rPr>
              <a:t>Recommended</a:t>
            </a:r>
          </a:p>
          <a:p>
            <a:pPr algn="ctr"/>
            <a:r>
              <a:rPr lang="en-US" sz="1600" dirty="0">
                <a:latin typeface="Arial" charset="0"/>
              </a:rPr>
              <a:t>for Different Ecologies</a:t>
            </a:r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762000" y="3505200"/>
            <a:ext cx="21336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>
                <a:latin typeface="Arial" charset="0"/>
              </a:rPr>
              <a:t>Variety Evaluation</a:t>
            </a:r>
          </a:p>
          <a:p>
            <a:pPr algn="ctr"/>
            <a:r>
              <a:rPr lang="en-US" sz="2000">
                <a:latin typeface="Arial" charset="0"/>
              </a:rPr>
              <a:t>Committee </a:t>
            </a:r>
            <a:r>
              <a:rPr lang="en-US" sz="2400" b="1">
                <a:latin typeface="Arial" charset="0"/>
              </a:rPr>
              <a:t>(VEC</a:t>
            </a:r>
            <a:r>
              <a:rPr lang="en-US" sz="2000" b="1">
                <a:latin typeface="Arial" charset="0"/>
              </a:rPr>
              <a:t>)</a:t>
            </a:r>
          </a:p>
        </p:txBody>
      </p:sp>
      <p:sp>
        <p:nvSpPr>
          <p:cNvPr id="8205" name="Rectangle 13"/>
          <p:cNvSpPr>
            <a:spLocks noChangeArrowheads="1"/>
          </p:cNvSpPr>
          <p:nvPr/>
        </p:nvSpPr>
        <p:spPr bwMode="auto">
          <a:xfrm>
            <a:off x="990600" y="5638800"/>
            <a:ext cx="20574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>
                <a:latin typeface="Arial" charset="0"/>
              </a:rPr>
              <a:t>Data analysis</a:t>
            </a:r>
          </a:p>
          <a:p>
            <a:pPr algn="ctr"/>
            <a:r>
              <a:rPr lang="en-US" sz="1600">
                <a:latin typeface="Arial" charset="0"/>
              </a:rPr>
              <a:t>&amp; Compilation</a:t>
            </a:r>
          </a:p>
        </p:txBody>
      </p:sp>
      <p:sp>
        <p:nvSpPr>
          <p:cNvPr id="8206" name="Rectangle 14"/>
          <p:cNvSpPr>
            <a:spLocks noChangeArrowheads="1"/>
          </p:cNvSpPr>
          <p:nvPr/>
        </p:nvSpPr>
        <p:spPr bwMode="auto">
          <a:xfrm>
            <a:off x="3581400" y="3581400"/>
            <a:ext cx="15240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3200" b="1">
                <a:latin typeface="Arial" charset="0"/>
              </a:rPr>
              <a:t>Farmer</a:t>
            </a:r>
          </a:p>
        </p:txBody>
      </p:sp>
      <p:sp>
        <p:nvSpPr>
          <p:cNvPr id="8207" name="Rectangle 15"/>
          <p:cNvSpPr>
            <a:spLocks noChangeArrowheads="1"/>
          </p:cNvSpPr>
          <p:nvPr/>
        </p:nvSpPr>
        <p:spPr bwMode="auto">
          <a:xfrm>
            <a:off x="3505200" y="4419600"/>
            <a:ext cx="12954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dirty="0">
                <a:latin typeface="Arial" charset="0"/>
              </a:rPr>
              <a:t>Disease </a:t>
            </a:r>
          </a:p>
          <a:p>
            <a:pPr algn="ctr"/>
            <a:r>
              <a:rPr lang="en-US" sz="1600" dirty="0">
                <a:latin typeface="Arial" charset="0"/>
              </a:rPr>
              <a:t>(CDRI)</a:t>
            </a:r>
          </a:p>
        </p:txBody>
      </p:sp>
      <p:sp>
        <p:nvSpPr>
          <p:cNvPr id="8208" name="Rectangle 16"/>
          <p:cNvSpPr>
            <a:spLocks noChangeArrowheads="1"/>
          </p:cNvSpPr>
          <p:nvPr/>
        </p:nvSpPr>
        <p:spPr bwMode="auto">
          <a:xfrm>
            <a:off x="3505200" y="5943600"/>
            <a:ext cx="10668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>
                <a:latin typeface="Arial" charset="0"/>
              </a:rPr>
              <a:t>Quality</a:t>
            </a:r>
          </a:p>
        </p:txBody>
      </p:sp>
      <p:sp>
        <p:nvSpPr>
          <p:cNvPr id="8209" name="Rectangle 17"/>
          <p:cNvSpPr>
            <a:spLocks noChangeArrowheads="1"/>
          </p:cNvSpPr>
          <p:nvPr/>
        </p:nvSpPr>
        <p:spPr bwMode="auto">
          <a:xfrm>
            <a:off x="5715000" y="3886200"/>
            <a:ext cx="13716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>
                <a:latin typeface="Arial" charset="0"/>
              </a:rPr>
              <a:t>Best Advance</a:t>
            </a:r>
          </a:p>
          <a:p>
            <a:pPr algn="ctr"/>
            <a:r>
              <a:rPr lang="en-US" sz="1600">
                <a:latin typeface="Arial" charset="0"/>
              </a:rPr>
              <a:t>Lines</a:t>
            </a:r>
          </a:p>
          <a:p>
            <a:pPr algn="ctr"/>
            <a:r>
              <a:rPr lang="en-US" sz="1600">
                <a:latin typeface="Arial" charset="0"/>
              </a:rPr>
              <a:t>Selected</a:t>
            </a:r>
          </a:p>
        </p:txBody>
      </p:sp>
      <p:sp>
        <p:nvSpPr>
          <p:cNvPr id="8210" name="Rectangle 18"/>
          <p:cNvSpPr>
            <a:spLocks noChangeArrowheads="1"/>
          </p:cNvSpPr>
          <p:nvPr/>
        </p:nvSpPr>
        <p:spPr bwMode="auto">
          <a:xfrm>
            <a:off x="5791200" y="5715000"/>
            <a:ext cx="12192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>
                <a:latin typeface="Arial" charset="0"/>
              </a:rPr>
              <a:t>NUYT</a:t>
            </a:r>
          </a:p>
        </p:txBody>
      </p:sp>
      <p:sp>
        <p:nvSpPr>
          <p:cNvPr id="8211" name="Line 19"/>
          <p:cNvSpPr>
            <a:spLocks noChangeShapeType="1"/>
          </p:cNvSpPr>
          <p:nvPr/>
        </p:nvSpPr>
        <p:spPr bwMode="auto">
          <a:xfrm>
            <a:off x="2667000" y="13716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12" name="Line 20"/>
          <p:cNvSpPr>
            <a:spLocks noChangeShapeType="1"/>
          </p:cNvSpPr>
          <p:nvPr/>
        </p:nvSpPr>
        <p:spPr bwMode="auto">
          <a:xfrm flipH="1" flipV="1">
            <a:off x="2667000" y="16764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13" name="Line 21"/>
          <p:cNvSpPr>
            <a:spLocks noChangeShapeType="1"/>
          </p:cNvSpPr>
          <p:nvPr/>
        </p:nvSpPr>
        <p:spPr bwMode="auto">
          <a:xfrm>
            <a:off x="5029200" y="13716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14" name="Line 22"/>
          <p:cNvSpPr>
            <a:spLocks noChangeShapeType="1"/>
          </p:cNvSpPr>
          <p:nvPr/>
        </p:nvSpPr>
        <p:spPr bwMode="auto">
          <a:xfrm flipH="1">
            <a:off x="5029200" y="15240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15" name="Line 23"/>
          <p:cNvSpPr>
            <a:spLocks noChangeShapeType="1"/>
          </p:cNvSpPr>
          <p:nvPr/>
        </p:nvSpPr>
        <p:spPr bwMode="auto">
          <a:xfrm>
            <a:off x="6096000" y="17526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16" name="Line 27"/>
          <p:cNvSpPr>
            <a:spLocks noChangeShapeType="1"/>
          </p:cNvSpPr>
          <p:nvPr/>
        </p:nvSpPr>
        <p:spPr bwMode="auto">
          <a:xfrm>
            <a:off x="4114800" y="3352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17" name="Rectangle 28"/>
          <p:cNvSpPr>
            <a:spLocks noChangeArrowheads="1"/>
          </p:cNvSpPr>
          <p:nvPr/>
        </p:nvSpPr>
        <p:spPr bwMode="auto">
          <a:xfrm>
            <a:off x="990600" y="4648200"/>
            <a:ext cx="17526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>
                <a:latin typeface="Arial" charset="0"/>
              </a:rPr>
              <a:t>Proposal Write-up</a:t>
            </a:r>
          </a:p>
          <a:p>
            <a:pPr algn="ctr"/>
            <a:r>
              <a:rPr lang="en-US" sz="1600">
                <a:latin typeface="Arial" charset="0"/>
              </a:rPr>
              <a:t>(Breeder)</a:t>
            </a:r>
            <a:r>
              <a:rPr lang="en-US" sz="1400">
                <a:latin typeface="Arial" charset="0"/>
              </a:rPr>
              <a:t> </a:t>
            </a:r>
          </a:p>
        </p:txBody>
      </p:sp>
      <p:sp>
        <p:nvSpPr>
          <p:cNvPr id="8218" name="Line 29"/>
          <p:cNvSpPr>
            <a:spLocks noChangeShapeType="1"/>
          </p:cNvSpPr>
          <p:nvPr/>
        </p:nvSpPr>
        <p:spPr bwMode="auto">
          <a:xfrm>
            <a:off x="6019800" y="36576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19" name="Line 30"/>
          <p:cNvSpPr>
            <a:spLocks noChangeShapeType="1"/>
          </p:cNvSpPr>
          <p:nvPr/>
        </p:nvSpPr>
        <p:spPr bwMode="auto">
          <a:xfrm flipH="1">
            <a:off x="2133600" y="6400800"/>
            <a:ext cx="388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20" name="Line 31"/>
          <p:cNvSpPr>
            <a:spLocks noChangeShapeType="1"/>
          </p:cNvSpPr>
          <p:nvPr/>
        </p:nvSpPr>
        <p:spPr bwMode="auto">
          <a:xfrm flipV="1">
            <a:off x="2133600" y="6248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21" name="Line 32"/>
          <p:cNvSpPr>
            <a:spLocks noChangeShapeType="1"/>
          </p:cNvSpPr>
          <p:nvPr/>
        </p:nvSpPr>
        <p:spPr bwMode="auto">
          <a:xfrm flipV="1">
            <a:off x="2133600" y="5334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22" name="Line 34"/>
          <p:cNvSpPr>
            <a:spLocks noChangeShapeType="1"/>
          </p:cNvSpPr>
          <p:nvPr/>
        </p:nvSpPr>
        <p:spPr bwMode="auto">
          <a:xfrm flipV="1">
            <a:off x="2103438" y="3200400"/>
            <a:ext cx="46037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23" name="Line 36"/>
          <p:cNvSpPr>
            <a:spLocks noChangeShapeType="1"/>
          </p:cNvSpPr>
          <p:nvPr/>
        </p:nvSpPr>
        <p:spPr bwMode="auto">
          <a:xfrm>
            <a:off x="5181600" y="4648200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24" name="Line 37"/>
          <p:cNvSpPr>
            <a:spLocks noChangeShapeType="1"/>
          </p:cNvSpPr>
          <p:nvPr/>
        </p:nvSpPr>
        <p:spPr bwMode="auto">
          <a:xfrm flipH="1">
            <a:off x="4800600" y="4648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25" name="Rectangle 38"/>
          <p:cNvSpPr>
            <a:spLocks noChangeArrowheads="1"/>
          </p:cNvSpPr>
          <p:nvPr/>
        </p:nvSpPr>
        <p:spPr bwMode="auto">
          <a:xfrm>
            <a:off x="3505200" y="5105400"/>
            <a:ext cx="1219200" cy="6096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>
                <a:latin typeface="Arial" charset="0"/>
              </a:rPr>
              <a:t>Insect Pests </a:t>
            </a:r>
          </a:p>
          <a:p>
            <a:pPr algn="ctr"/>
            <a:r>
              <a:rPr lang="en-US" sz="1600">
                <a:latin typeface="Arial" charset="0"/>
              </a:rPr>
              <a:t>(IPMP)</a:t>
            </a:r>
          </a:p>
        </p:txBody>
      </p:sp>
      <p:sp>
        <p:nvSpPr>
          <p:cNvPr id="8226" name="Line 41"/>
          <p:cNvSpPr>
            <a:spLocks noChangeShapeType="1"/>
          </p:cNvSpPr>
          <p:nvPr/>
        </p:nvSpPr>
        <p:spPr bwMode="auto">
          <a:xfrm>
            <a:off x="6019800" y="50292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27" name="Line 42"/>
          <p:cNvSpPr>
            <a:spLocks noChangeShapeType="1"/>
          </p:cNvSpPr>
          <p:nvPr/>
        </p:nvSpPr>
        <p:spPr bwMode="auto">
          <a:xfrm flipH="1">
            <a:off x="4572000" y="6172200"/>
            <a:ext cx="121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28" name="Line 43"/>
          <p:cNvSpPr>
            <a:spLocks noChangeShapeType="1"/>
          </p:cNvSpPr>
          <p:nvPr/>
        </p:nvSpPr>
        <p:spPr bwMode="auto">
          <a:xfrm flipV="1">
            <a:off x="5181600" y="5715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29" name="Line 44"/>
          <p:cNvSpPr>
            <a:spLocks noChangeShapeType="1"/>
          </p:cNvSpPr>
          <p:nvPr/>
        </p:nvSpPr>
        <p:spPr bwMode="auto">
          <a:xfrm flipH="1">
            <a:off x="4724400" y="5334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30" name="Line 47"/>
          <p:cNvSpPr>
            <a:spLocks noChangeShapeType="1"/>
          </p:cNvSpPr>
          <p:nvPr/>
        </p:nvSpPr>
        <p:spPr bwMode="auto">
          <a:xfrm>
            <a:off x="6019800" y="45720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31" name="Line 48"/>
          <p:cNvSpPr>
            <a:spLocks noChangeShapeType="1"/>
          </p:cNvSpPr>
          <p:nvPr/>
        </p:nvSpPr>
        <p:spPr bwMode="auto">
          <a:xfrm>
            <a:off x="6019800" y="6248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32" name="Line 49"/>
          <p:cNvSpPr>
            <a:spLocks noChangeShapeType="1"/>
          </p:cNvSpPr>
          <p:nvPr/>
        </p:nvSpPr>
        <p:spPr bwMode="auto">
          <a:xfrm>
            <a:off x="2743200" y="23622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33" name="Line 50"/>
          <p:cNvSpPr>
            <a:spLocks noChangeShapeType="1"/>
          </p:cNvSpPr>
          <p:nvPr/>
        </p:nvSpPr>
        <p:spPr bwMode="auto">
          <a:xfrm>
            <a:off x="4114800" y="25908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34" name="Line 52"/>
          <p:cNvSpPr>
            <a:spLocks noChangeShapeType="1"/>
          </p:cNvSpPr>
          <p:nvPr/>
        </p:nvSpPr>
        <p:spPr bwMode="auto">
          <a:xfrm>
            <a:off x="6019800" y="2590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35" name="Line 53"/>
          <p:cNvSpPr>
            <a:spLocks noChangeShapeType="1"/>
          </p:cNvSpPr>
          <p:nvPr/>
        </p:nvSpPr>
        <p:spPr bwMode="auto">
          <a:xfrm>
            <a:off x="6019800" y="16764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36" name="Line 54"/>
          <p:cNvSpPr>
            <a:spLocks noChangeShapeType="1"/>
          </p:cNvSpPr>
          <p:nvPr/>
        </p:nvSpPr>
        <p:spPr bwMode="auto">
          <a:xfrm flipV="1">
            <a:off x="21336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686425" y="5557406"/>
            <a:ext cx="1200150" cy="324716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A1B2E4-A1EE-4428-80B7-83B96C09C04F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53" name="Rectangle 3"/>
          <p:cNvSpPr>
            <a:spLocks noChangeArrowheads="1"/>
          </p:cNvSpPr>
          <p:nvPr/>
        </p:nvSpPr>
        <p:spPr bwMode="auto">
          <a:xfrm>
            <a:off x="3757613" y="5560221"/>
            <a:ext cx="1628775" cy="3095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957585"/>
              </p:ext>
            </p:extLst>
          </p:nvPr>
        </p:nvGraphicFramePr>
        <p:xfrm>
          <a:off x="171450" y="533400"/>
          <a:ext cx="8801101" cy="6217920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7684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54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048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734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4016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Sr. #</a:t>
                      </a:r>
                      <a:endParaRPr lang="en-US" sz="2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887" marR="27887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Variety</a:t>
                      </a:r>
                      <a:endParaRPr lang="en-US" sz="2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887" marR="27887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Year of Release</a:t>
                      </a:r>
                      <a:endParaRPr lang="en-US" sz="2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887" marR="27887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Varietal Status</a:t>
                      </a:r>
                      <a:endParaRPr lang="en-US" sz="2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887" marR="27887" marT="0" marB="0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16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IR6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1971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Coarse</a:t>
                      </a:r>
                    </a:p>
                  </a:txBody>
                  <a:tcPr marL="38576" marR="38576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016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KS 282 </a:t>
                      </a:r>
                      <a:endParaRPr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1982</a:t>
                      </a:r>
                      <a:endParaRPr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Coarse</a:t>
                      </a:r>
                      <a:endParaRPr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576" marR="38576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16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Basmati 385 </a:t>
                      </a:r>
                      <a:endParaRPr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1985</a:t>
                      </a:r>
                      <a:endParaRPr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Fine (Basmati)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576" marR="38576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4016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Super Basmati </a:t>
                      </a:r>
                      <a:endParaRPr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1996</a:t>
                      </a:r>
                      <a:endParaRPr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Fine (Basmati)</a:t>
                      </a:r>
                      <a:endParaRPr kumimoji="0" 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576" marR="38576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4016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Basmati 2000 </a:t>
                      </a:r>
                      <a:endParaRPr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2000</a:t>
                      </a:r>
                      <a:endParaRPr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Fine (Basmati)</a:t>
                      </a:r>
                    </a:p>
                  </a:txBody>
                  <a:tcPr marL="38576" marR="38576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4016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KSK 133 </a:t>
                      </a:r>
                      <a:endParaRPr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2006</a:t>
                      </a:r>
                      <a:endParaRPr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Coarse</a:t>
                      </a:r>
                      <a:endParaRPr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576" marR="38576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4016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Basmati 515 </a:t>
                      </a:r>
                      <a:endParaRPr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2011</a:t>
                      </a:r>
                      <a:endParaRPr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Fine (Basmati)</a:t>
                      </a:r>
                    </a:p>
                  </a:txBody>
                  <a:tcPr marL="38576" marR="38576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4016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PK 1121 Aromatic </a:t>
                      </a:r>
                      <a:endParaRPr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2013</a:t>
                      </a:r>
                      <a:endParaRPr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Fine (Aromatic)</a:t>
                      </a:r>
                    </a:p>
                  </a:txBody>
                  <a:tcPr marL="38576" marR="38576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4016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KSK 434 </a:t>
                      </a:r>
                      <a:endParaRPr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2013</a:t>
                      </a:r>
                      <a:endParaRPr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Coarse</a:t>
                      </a:r>
                      <a:endParaRPr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576" marR="38576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4016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PK 386 </a:t>
                      </a:r>
                      <a:endParaRPr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2014</a:t>
                      </a:r>
                      <a:endParaRPr lang="en-US" sz="2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8576" marR="38576" marT="0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Fine</a:t>
                      </a:r>
                    </a:p>
                  </a:txBody>
                  <a:tcPr marL="38576" marR="38576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4016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38576" marR="38576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Kissan Basmati </a:t>
                      </a:r>
                    </a:p>
                  </a:txBody>
                  <a:tcPr marL="38576" marR="38576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2016</a:t>
                      </a:r>
                    </a:p>
                  </a:txBody>
                  <a:tcPr marL="38576" marR="38576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Fine (Basmati)</a:t>
                      </a:r>
                    </a:p>
                  </a:txBody>
                  <a:tcPr marL="38576" marR="38576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24016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38576" marR="38576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Punjab Basmati  </a:t>
                      </a:r>
                    </a:p>
                  </a:txBody>
                  <a:tcPr marL="38576" marR="38576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2016</a:t>
                      </a:r>
                    </a:p>
                  </a:txBody>
                  <a:tcPr marL="38576" marR="38576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Fine (Basmati)</a:t>
                      </a:r>
                    </a:p>
                  </a:txBody>
                  <a:tcPr marL="38576" marR="38576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24016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38576" marR="38576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Chenab Basmati </a:t>
                      </a:r>
                    </a:p>
                  </a:txBody>
                  <a:tcPr marL="38576" marR="38576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2016</a:t>
                      </a:r>
                    </a:p>
                  </a:txBody>
                  <a:tcPr marL="38576" marR="38576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Fine (Basmati)</a:t>
                      </a:r>
                    </a:p>
                  </a:txBody>
                  <a:tcPr marL="38576" marR="38576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24016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L="38576" marR="38576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Super Basmati 2019</a:t>
                      </a:r>
                    </a:p>
                  </a:txBody>
                  <a:tcPr marL="38576" marR="38576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2019</a:t>
                      </a:r>
                    </a:p>
                  </a:txBody>
                  <a:tcPr marL="38576" marR="38576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Fine (Basmati)</a:t>
                      </a:r>
                    </a:p>
                  </a:txBody>
                  <a:tcPr marL="38576" marR="38576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24016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38576" marR="38576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Super Gold</a:t>
                      </a:r>
                    </a:p>
                  </a:txBody>
                  <a:tcPr marL="38576" marR="38576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2019</a:t>
                      </a:r>
                    </a:p>
                  </a:txBody>
                  <a:tcPr marL="38576" marR="38576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Fine (Basmati)</a:t>
                      </a:r>
                    </a:p>
                  </a:txBody>
                  <a:tcPr marL="38576" marR="38576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9" name="Rectangle 4"/>
          <p:cNvSpPr>
            <a:spLocks noGrp="1" noChangeArrowheads="1"/>
          </p:cNvSpPr>
          <p:nvPr>
            <p:ph type="title"/>
          </p:nvPr>
        </p:nvSpPr>
        <p:spPr>
          <a:xfrm>
            <a:off x="1485900" y="76200"/>
            <a:ext cx="6457950" cy="492968"/>
          </a:xfrm>
          <a:noFill/>
        </p:spPr>
        <p:txBody>
          <a:bodyPr vert="horz" wrap="square" lIns="69635" tIns="34207" rIns="69635" bIns="34207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Rice varieties under cultivation</a:t>
            </a:r>
          </a:p>
        </p:txBody>
      </p:sp>
    </p:spTree>
    <p:extLst>
      <p:ext uri="{BB962C8B-B14F-4D97-AF65-F5344CB8AC3E}">
        <p14:creationId xmlns:p14="http://schemas.microsoft.com/office/powerpoint/2010/main" val="266959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UVaNioeQEy1srSxzx_jYw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UVaNioeQEy1srSxzx_jY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UVaNioeQEy1srSxzx_jYw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UVaNioeQEy1srSxzx_jYw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EGEND" val="tru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yan_blue">
    <a:dk1>
      <a:srgbClr val="000000"/>
    </a:dk1>
    <a:lt1>
      <a:srgbClr val="FFFFFF"/>
    </a:lt1>
    <a:dk2>
      <a:srgbClr val="002960"/>
    </a:dk2>
    <a:lt2>
      <a:srgbClr val="FFFFFF"/>
    </a:lt2>
    <a:accent1>
      <a:srgbClr val="C5C5C5"/>
    </a:accent1>
    <a:accent2>
      <a:srgbClr val="00ADEF"/>
    </a:accent2>
    <a:accent3>
      <a:srgbClr val="0065BD"/>
    </a:accent3>
    <a:accent4>
      <a:srgbClr val="002960"/>
    </a:accent4>
    <a:accent5>
      <a:srgbClr val="F27F00"/>
    </a:accent5>
    <a:accent6>
      <a:srgbClr val="808080"/>
    </a:accent6>
    <a:hlink>
      <a:srgbClr val="0065BD"/>
    </a:hlink>
    <a:folHlink>
      <a:srgbClr val="002960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Cyan_blue">
    <a:dk1>
      <a:srgbClr val="000000"/>
    </a:dk1>
    <a:lt1>
      <a:srgbClr val="FFFFFF"/>
    </a:lt1>
    <a:dk2>
      <a:srgbClr val="002960"/>
    </a:dk2>
    <a:lt2>
      <a:srgbClr val="FFFFFF"/>
    </a:lt2>
    <a:accent1>
      <a:srgbClr val="C5C5C5"/>
    </a:accent1>
    <a:accent2>
      <a:srgbClr val="00ADEF"/>
    </a:accent2>
    <a:accent3>
      <a:srgbClr val="0065BD"/>
    </a:accent3>
    <a:accent4>
      <a:srgbClr val="002960"/>
    </a:accent4>
    <a:accent5>
      <a:srgbClr val="F27F00"/>
    </a:accent5>
    <a:accent6>
      <a:srgbClr val="808080"/>
    </a:accent6>
    <a:hlink>
      <a:srgbClr val="0065BD"/>
    </a:hlink>
    <a:folHlink>
      <a:srgbClr val="002960"/>
    </a:folHlink>
  </a:clrScheme>
  <a:fontScheme name="Default Design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505</TotalTime>
  <Words>999</Words>
  <Application>Microsoft Office PowerPoint</Application>
  <PresentationFormat>Экран (4:3)</PresentationFormat>
  <Paragraphs>233</Paragraphs>
  <Slides>18</Slides>
  <Notes>2</Notes>
  <HiddenSlides>1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8" baseType="lpstr">
      <vt:lpstr>Arial</vt:lpstr>
      <vt:lpstr>Arial Black</vt:lpstr>
      <vt:lpstr>Calibri</vt:lpstr>
      <vt:lpstr>Constantia</vt:lpstr>
      <vt:lpstr>Tahoma</vt:lpstr>
      <vt:lpstr>Times New Roman</vt:lpstr>
      <vt:lpstr>Wingdings</vt:lpstr>
      <vt:lpstr>Office Theme</vt:lpstr>
      <vt:lpstr>think-cell Slide</vt:lpstr>
      <vt:lpstr>Worksheet</vt:lpstr>
      <vt:lpstr>Importance of Conservation of Rice Genetic Resources at the Regional Level with Specific Emphasis on the Importance of Their Use in Development of New Rice Breeding Programmes</vt:lpstr>
      <vt:lpstr>TOP 5 RICE EXPORTERS  (000 metric tones)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Varietal Development and Releasing Mechanism</vt:lpstr>
      <vt:lpstr>Rice varieties under cultivation</vt:lpstr>
      <vt:lpstr>Презентация PowerPoint</vt:lpstr>
      <vt:lpstr>Rice Genetic Resources</vt:lpstr>
      <vt:lpstr>Rice Genetic Resources</vt:lpstr>
      <vt:lpstr>Genetic Resources Conservation</vt:lpstr>
      <vt:lpstr>Презентация PowerPoint</vt:lpstr>
      <vt:lpstr>PM Initiative-Rice</vt:lpstr>
      <vt:lpstr>INTERVENTIONS UNDER RICE PROJECT</vt:lpstr>
      <vt:lpstr>Презентация PowerPoint</vt:lpstr>
      <vt:lpstr>THANKS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ROLE OF PARC’S CEREAL SYSTEM COORDINATION IN MAIZE VARIETY DEVELOPMENT AND COMMERCIALIZATION</dc:title>
  <dc:creator>Марал</dc:creator>
  <cp:lastModifiedBy>WW</cp:lastModifiedBy>
  <cp:revision>96</cp:revision>
  <dcterms:created xsi:type="dcterms:W3CDTF">2006-08-16T00:00:00Z</dcterms:created>
  <dcterms:modified xsi:type="dcterms:W3CDTF">2020-10-21T06:42:44Z</dcterms:modified>
</cp:coreProperties>
</file>