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7" r:id="rId2"/>
    <p:sldId id="257" r:id="rId3"/>
    <p:sldId id="268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6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FD4447-DE3D-43A1-9507-6B9084A96083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1B0CC0-3A6F-40F5-BEC2-7D00068D82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377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6175" y="685800"/>
            <a:ext cx="4568825" cy="34274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859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dirty="0">
              <a:latin typeface="Arial" charset="0"/>
            </a:endParaRPr>
          </a:p>
        </p:txBody>
      </p:sp>
      <p:sp>
        <p:nvSpPr>
          <p:cNvPr id="104859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6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5391" indent="-285948" defTabSz="9156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7002" indent="-228115" defTabSz="9156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6445" indent="-228115" defTabSz="9156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65888" indent="-228115" defTabSz="9156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28545" indent="-228115" defTabSz="9156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91201" indent="-228115" defTabSz="9156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53857" indent="-228115" defTabSz="9156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916512" indent="-228115" defTabSz="9156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5B861D8-C640-4148-ACE0-8F5442EE5738}" type="slidenum">
              <a:rPr lang="ru-RU" altLang="ru-RU" smtClean="0">
                <a:latin typeface="Arial" charset="0"/>
                <a:cs typeface="Arial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ru-RU" alt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517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E2A0-E1FC-41D2-BDEA-78570E3B8302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D18C2-76D5-4B1F-8D27-C2DFE511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36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E2A0-E1FC-41D2-BDEA-78570E3B8302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D18C2-76D5-4B1F-8D27-C2DFE511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541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E2A0-E1FC-41D2-BDEA-78570E3B8302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D18C2-76D5-4B1F-8D27-C2DFE511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02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E2A0-E1FC-41D2-BDEA-78570E3B8302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D18C2-76D5-4B1F-8D27-C2DFE511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789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E2A0-E1FC-41D2-BDEA-78570E3B8302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D18C2-76D5-4B1F-8D27-C2DFE511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636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E2A0-E1FC-41D2-BDEA-78570E3B8302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D18C2-76D5-4B1F-8D27-C2DFE511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654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E2A0-E1FC-41D2-BDEA-78570E3B8302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D18C2-76D5-4B1F-8D27-C2DFE511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982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E2A0-E1FC-41D2-BDEA-78570E3B8302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D18C2-76D5-4B1F-8D27-C2DFE511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341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E2A0-E1FC-41D2-BDEA-78570E3B8302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D18C2-76D5-4B1F-8D27-C2DFE511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187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E2A0-E1FC-41D2-BDEA-78570E3B8302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D18C2-76D5-4B1F-8D27-C2DFE511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702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E2A0-E1FC-41D2-BDEA-78570E3B8302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D18C2-76D5-4B1F-8D27-C2DFE511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442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EE2A0-E1FC-41D2-BDEA-78570E3B8302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D18C2-76D5-4B1F-8D27-C2DFE5111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577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extBox 5"/>
          <p:cNvSpPr txBox="1"/>
          <p:nvPr/>
        </p:nvSpPr>
        <p:spPr>
          <a:xfrm>
            <a:off x="1346139" y="72835"/>
            <a:ext cx="6503593" cy="701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Ministry of Agriculture of the Republic of Kazakhstan</a:t>
            </a:r>
            <a:endParaRPr lang="kk-KZ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NJSC "National Agrarian Scientific and Educational Center"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45728" name="Прямая соединительная линия 7"/>
          <p:cNvCxnSpPr>
            <a:cxnSpLocks/>
          </p:cNvCxnSpPr>
          <p:nvPr/>
        </p:nvCxnSpPr>
        <p:spPr>
          <a:xfrm>
            <a:off x="2185913" y="1017392"/>
            <a:ext cx="4824046" cy="0"/>
          </a:xfrm>
          <a:prstGeom prst="line">
            <a:avLst/>
          </a:prstGeom>
          <a:ln w="76200" cmpd="dbl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589" name="Прямоугольник 6"/>
          <p:cNvSpPr>
            <a:spLocks noChangeArrowheads="1"/>
          </p:cNvSpPr>
          <p:nvPr/>
        </p:nvSpPr>
        <p:spPr bwMode="auto">
          <a:xfrm>
            <a:off x="453095" y="2310743"/>
            <a:ext cx="8289680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None/>
            </a:pP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THE FORMATION OF THE GENE POOL AND THE ESTABLISHMENT OF GENBANK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45729" name="Прямая соединительная линия 34"/>
          <p:cNvCxnSpPr>
            <a:cxnSpLocks/>
          </p:cNvCxnSpPr>
          <p:nvPr/>
        </p:nvCxnSpPr>
        <p:spPr>
          <a:xfrm>
            <a:off x="386775" y="4922118"/>
            <a:ext cx="8289681" cy="19050"/>
          </a:xfrm>
          <a:prstGeom prst="line">
            <a:avLst/>
          </a:prstGeom>
          <a:ln w="76200" cmpd="dbl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590" name="Заголовок 2"/>
          <p:cNvSpPr txBox="1"/>
          <p:nvPr/>
        </p:nvSpPr>
        <p:spPr bwMode="auto">
          <a:xfrm>
            <a:off x="521099" y="1053905"/>
            <a:ext cx="8021031" cy="646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Kazakh Research Institute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 Rice Growing named after I.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Zhakhaev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591" name="TextBox 1"/>
          <p:cNvSpPr txBox="1"/>
          <p:nvPr/>
        </p:nvSpPr>
        <p:spPr>
          <a:xfrm>
            <a:off x="3458566" y="5379303"/>
            <a:ext cx="22787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Kyzylorda </a:t>
            </a:r>
            <a:endParaRPr lang="kk-KZ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</a:p>
        </p:txBody>
      </p:sp>
      <p:pic>
        <p:nvPicPr>
          <p:cNvPr id="2097152" name="Picture 6" descr="C:\Users\User\Desktop\Рисунок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96" y="6246812"/>
            <a:ext cx="3178420" cy="287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53" name="Picture 6" descr="C:\Users\User\Desktop\Рисунок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9016" y="6246812"/>
            <a:ext cx="3178416" cy="287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54" name="Picture 6" descr="C:\Users\User\Desktop\Рисунок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9029" y="6246812"/>
            <a:ext cx="3178419" cy="287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55" name="Рисунок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6937" y="138505"/>
            <a:ext cx="1092696" cy="498116"/>
          </a:xfrm>
          <a:prstGeom prst="rect">
            <a:avLst/>
          </a:prstGeom>
        </p:spPr>
      </p:pic>
      <p:pic>
        <p:nvPicPr>
          <p:cNvPr id="2097156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3" y="44624"/>
            <a:ext cx="757888" cy="591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57" name="Picture 6" descr="C:\Users\User\Desktop\Рисунок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6" y="6246812"/>
            <a:ext cx="3178420" cy="287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58" name="Picture 6" descr="C:\Users\User\Desktop\Рисунок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2999" y="6246812"/>
            <a:ext cx="3178419" cy="287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8252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2" t="14453" r="36860" b="25747"/>
          <a:stretch/>
        </p:blipFill>
        <p:spPr bwMode="auto">
          <a:xfrm>
            <a:off x="1300163" y="1273298"/>
            <a:ext cx="2839790" cy="179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83968" y="148478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Times New Roman" charset="0"/>
                <a:ea typeface="Times New Roman" charset="0"/>
                <a:cs typeface="Times New Roman" charset="0"/>
              </a:rPr>
              <a:t>there are more than 100 thousand varieties of rice in the world</a:t>
            </a:r>
            <a:endParaRPr lang="ru-RU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99" t="21629" r="14851" b="43164"/>
          <a:stretch/>
        </p:blipFill>
        <p:spPr bwMode="auto">
          <a:xfrm>
            <a:off x="1292605" y="3284984"/>
            <a:ext cx="2847348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3968" y="364676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Times New Roman" charset="0"/>
                <a:ea typeface="Times New Roman" charset="0"/>
                <a:cs typeface="Times New Roman" charset="0"/>
              </a:rPr>
              <a:t>including wild relatives, the total </a:t>
            </a:r>
            <a:r>
              <a:rPr lang="en-US" b="1">
                <a:latin typeface="Times New Roman" charset="0"/>
                <a:ea typeface="Times New Roman" charset="0"/>
                <a:cs typeface="Times New Roman" charset="0"/>
              </a:rPr>
              <a:t>number </a:t>
            </a:r>
          </a:p>
          <a:p>
            <a:pPr algn="ctr"/>
            <a:r>
              <a:rPr lang="en-US" b="1">
                <a:latin typeface="Times New Roman" charset="0"/>
                <a:ea typeface="Times New Roman" charset="0"/>
                <a:cs typeface="Times New Roman" charset="0"/>
              </a:rPr>
              <a:t>of samples of rice  </a:t>
            </a:r>
            <a:r>
              <a:rPr lang="en-US" b="1" dirty="0">
                <a:latin typeface="Times New Roman" charset="0"/>
                <a:ea typeface="Times New Roman" charset="0"/>
                <a:cs typeface="Times New Roman" charset="0"/>
              </a:rPr>
              <a:t>- 120 thousand</a:t>
            </a:r>
            <a:endParaRPr lang="ru-RU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3458564" y="5733256"/>
            <a:ext cx="2278743" cy="80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Kyzylorda </a:t>
            </a:r>
            <a:endParaRPr lang="kk-KZ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29508" y="54672"/>
            <a:ext cx="757888" cy="59199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115616" y="323503"/>
            <a:ext cx="66098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Kazakh Research Institute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 Rice Growing named after I.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Zhakhaev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611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54" t="25357" r="3777" b="59041"/>
          <a:stretch/>
        </p:blipFill>
        <p:spPr bwMode="auto">
          <a:xfrm>
            <a:off x="1705148" y="1221687"/>
            <a:ext cx="5527344" cy="923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низ 3"/>
          <p:cNvSpPr/>
          <p:nvPr/>
        </p:nvSpPr>
        <p:spPr>
          <a:xfrm>
            <a:off x="4257676" y="2145572"/>
            <a:ext cx="484632" cy="606698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49124" y="2627620"/>
            <a:ext cx="48590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charset="0"/>
                <a:ea typeface="Times New Roman" charset="0"/>
                <a:cs typeface="Times New Roman" charset="0"/>
              </a:rPr>
              <a:t>The main of world storage and exchange center</a:t>
            </a:r>
            <a:endParaRPr lang="ru-RU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97576" y="3479661"/>
            <a:ext cx="34381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imes New Roman" charset="0"/>
                <a:ea typeface="Times New Roman" charset="0"/>
                <a:cs typeface="Times New Roman" charset="0"/>
              </a:rPr>
              <a:t>Duplication of rice plant collection and additional storage in USA, </a:t>
            </a:r>
            <a:r>
              <a:rPr lang="en-US" b="1" dirty="0" err="1">
                <a:latin typeface="Times New Roman" charset="0"/>
                <a:ea typeface="Times New Roman" charset="0"/>
                <a:cs typeface="Times New Roman" charset="0"/>
              </a:rPr>
              <a:t>Bellevil</a:t>
            </a:r>
            <a:r>
              <a:rPr lang="en-US" b="1" dirty="0">
                <a:latin typeface="Times New Roman" charset="0"/>
                <a:ea typeface="Times New Roman" charset="0"/>
                <a:cs typeface="Times New Roman" charset="0"/>
              </a:rPr>
              <a:t> city</a:t>
            </a:r>
            <a:endParaRPr lang="ru-RU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43040" y="479715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Times New Roman" charset="0"/>
                <a:ea typeface="Times New Roman" charset="0"/>
                <a:cs typeface="Times New Roman" charset="0"/>
              </a:rPr>
              <a:t>in the near abroad VIR them. N.I. </a:t>
            </a:r>
            <a:r>
              <a:rPr lang="en-US" b="1" dirty="0" err="1">
                <a:latin typeface="Times New Roman" charset="0"/>
                <a:ea typeface="Times New Roman" charset="0"/>
                <a:cs typeface="Times New Roman" charset="0"/>
              </a:rPr>
              <a:t>Vavilova</a:t>
            </a:r>
            <a:r>
              <a:rPr lang="en-US" b="1" dirty="0">
                <a:latin typeface="Times New Roman" charset="0"/>
                <a:ea typeface="Times New Roman" charset="0"/>
                <a:cs typeface="Times New Roman" charset="0"/>
              </a:rPr>
              <a:t> and Krasnodar All-Russian Rice Research Institute - a collection of more than 10 thousand rice samples</a:t>
            </a:r>
            <a:endParaRPr lang="ru-RU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4257676" y="2996952"/>
            <a:ext cx="484632" cy="508218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4283968" y="4437112"/>
            <a:ext cx="484632" cy="432048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"/>
          <p:cNvSpPr txBox="1"/>
          <p:nvPr/>
        </p:nvSpPr>
        <p:spPr>
          <a:xfrm>
            <a:off x="3458566" y="6013214"/>
            <a:ext cx="2278743" cy="80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Kyzylorda </a:t>
            </a:r>
            <a:endParaRPr lang="kk-KZ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3" y="44624"/>
            <a:ext cx="757888" cy="59199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Прямоугольник 14"/>
          <p:cNvSpPr/>
          <p:nvPr/>
        </p:nvSpPr>
        <p:spPr>
          <a:xfrm>
            <a:off x="1115616" y="323503"/>
            <a:ext cx="66098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Kazakh Research Institute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 Rice Growing named after I.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Zhakhaev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444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76" y="1333042"/>
            <a:ext cx="8435280" cy="1215910"/>
          </a:xfrm>
          <a:solidFill>
            <a:srgbClr val="00B0F0"/>
          </a:solidFill>
        </p:spPr>
        <p:txBody>
          <a:bodyPr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GENETIC COLLECTION OF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kk-KZ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ZHAKHAEV KAZAKH RESEARCH INSTITUTE OF RICE GROWING</a:t>
            </a:r>
            <a:r>
              <a:rPr lang="en-US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APPROXIMATE 1400 SAMPLES.</a:t>
            </a:r>
            <a:br>
              <a:rPr lang="en-US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THIS SAMPLES ARE STUDIED BY ECONOMIC AND BIOLOGICAL SIGNS</a:t>
            </a:r>
            <a:endParaRPr 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303391" y="2564904"/>
            <a:ext cx="484632" cy="36004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304256" y="2952813"/>
            <a:ext cx="4572000" cy="1477328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Storage is carried out according to the type of short-term storage under conditions of unregulated temperature (in a hermetically sealed container), as well as annual re-sowing of seeds to keep them alive</a:t>
            </a:r>
            <a:endParaRPr lang="ru-RU" b="1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347940" y="4430141"/>
            <a:ext cx="484632" cy="511027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311937" y="4945890"/>
            <a:ext cx="4572000" cy="923330"/>
          </a:xfrm>
          <a:prstGeom prst="rect">
            <a:avLst/>
          </a:prstGeom>
          <a:solidFill>
            <a:srgbClr val="00B0F0"/>
          </a:solidFill>
        </p:spPr>
        <p:txBody>
          <a:bodyPr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WE NEED LONG TERM STORAGE OF SAMPLES IN SPECIALY GENBANK OF SEEDS FOR THIS REGION</a:t>
            </a:r>
            <a:endParaRPr lang="ru-RU" b="1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3450884" y="5894631"/>
            <a:ext cx="2278743" cy="80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Kyzylorda </a:t>
            </a:r>
            <a:endParaRPr lang="kk-KZ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0393" y="44624"/>
            <a:ext cx="757888" cy="59199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1115616" y="323503"/>
            <a:ext cx="66098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Kazakh Research Institute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 Rice Growing named after I.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Zhakhaev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737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1136933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Expansion of the genetic basis of the rice gene pool, their study, conservation in the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Genbank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is currently an important task</a:t>
            </a:r>
            <a:r>
              <a:rPr lang="ru-RU" sz="2400" dirty="0">
                <a:latin typeface="Times New Roman" charset="0"/>
                <a:ea typeface="Times New Roman" charset="0"/>
                <a:cs typeface="Times New Roman" charset="0"/>
              </a:rPr>
              <a:t>.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The basis for the formation of a genetic bank can be the introduction of new samples, working collections of research institutions.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Expansion of international cooperation with countries of near and far abroad</a:t>
            </a:r>
            <a:r>
              <a:rPr lang="ru-RU" sz="2400" dirty="0"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Education and training of qualified personnel</a:t>
            </a:r>
            <a:r>
              <a:rPr lang="ru-RU" sz="2400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The need for publicly available documentation of the gene pool with user access for the effective use of source samples in breeding</a:t>
            </a:r>
            <a:r>
              <a:rPr lang="ru-RU" sz="2400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ru-RU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3450884" y="5894631"/>
            <a:ext cx="2278743" cy="80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Kyzylorda </a:t>
            </a:r>
            <a:endParaRPr lang="kk-KZ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0393" y="44624"/>
            <a:ext cx="757888" cy="59199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115616" y="395372"/>
            <a:ext cx="66098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Kazakh Research Institute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 Rice Growing named after I.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Zhakhaev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3662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341</Words>
  <Application>Microsoft Office PowerPoint</Application>
  <PresentationFormat>Экран (4:3)</PresentationFormat>
  <Paragraphs>33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GENETIC COLLECTION OF I. ZHAKHAEV KAZAKH RESEARCH INSTITUTE OF RICE GROWING HAVE APPROXIMATE 1400 SAMPLES.  THIS SAMPLES ARE STUDIED BY ECONOMIC AND BIOLOGICAL SIGNS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Kairat Akylbayev</dc:creator>
  <cp:lastModifiedBy>WW</cp:lastModifiedBy>
  <cp:revision>13</cp:revision>
  <dcterms:created xsi:type="dcterms:W3CDTF">2020-10-21T04:52:08Z</dcterms:created>
  <dcterms:modified xsi:type="dcterms:W3CDTF">2020-10-21T07:48:47Z</dcterms:modified>
</cp:coreProperties>
</file>