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ks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E1B33F"/>
    <a:srgbClr val="F13BDB"/>
    <a:srgbClr val="C20EAD"/>
    <a:srgbClr val="0000FF"/>
    <a:srgbClr val="1ADC3A"/>
    <a:srgbClr val="DBDBDB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24" autoAdjust="0"/>
    <p:restoredTop sz="93366"/>
  </p:normalViewPr>
  <p:slideViewPr>
    <p:cSldViewPr snapToGrid="0">
      <p:cViewPr varScale="1">
        <p:scale>
          <a:sx n="68" d="100"/>
          <a:sy n="68" d="100"/>
        </p:scale>
        <p:origin x="12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3933504742859E-2"/>
          <c:y val="0"/>
          <c:w val="0.98360655737704905"/>
          <c:h val="0.799009659158900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8"/>
          <c:dPt>
            <c:idx val="4"/>
            <c:bubble3D val="0"/>
            <c:explosion val="10"/>
            <c:extLst>
              <c:ext xmlns:c16="http://schemas.microsoft.com/office/drawing/2014/chart" uri="{C3380CC4-5D6E-409C-BE32-E72D297353CC}">
                <c16:uniqueId val="{00000000-DB07-4AE9-A6FE-A52147DDE24B}"/>
              </c:ext>
            </c:extLst>
          </c:dPt>
          <c:cat>
            <c:strRef>
              <c:f>Лист1!$A$2:$A$9</c:f>
              <c:strCache>
                <c:ptCount val="8"/>
                <c:pt idx="0">
                  <c:v>зерновые кроме риса</c:v>
                </c:pt>
                <c:pt idx="1">
                  <c:v>рис</c:v>
                </c:pt>
                <c:pt idx="2">
                  <c:v>масличные</c:v>
                </c:pt>
                <c:pt idx="3">
                  <c:v>картофель</c:v>
                </c:pt>
                <c:pt idx="4">
                  <c:v>овощи</c:v>
                </c:pt>
                <c:pt idx="5">
                  <c:v>бахчевые</c:v>
                </c:pt>
                <c:pt idx="6">
                  <c:v>кормовые</c:v>
                </c:pt>
                <c:pt idx="7">
                  <c:v>плодово-ягодные культуры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</c:v>
                </c:pt>
                <c:pt idx="1">
                  <c:v>85</c:v>
                </c:pt>
                <c:pt idx="2">
                  <c:v>20</c:v>
                </c:pt>
                <c:pt idx="3">
                  <c:v>4.4000000000000004</c:v>
                </c:pt>
                <c:pt idx="4">
                  <c:v>4.9000000000000004</c:v>
                </c:pt>
                <c:pt idx="5">
                  <c:v>7.2</c:v>
                </c:pt>
                <c:pt idx="6">
                  <c:v>78.400000000000006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07-4AE9-A6FE-A52147DDE2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7413701391416299E-2"/>
          <c:y val="1.3223313346167701E-2"/>
          <c:w val="0.75910640016151898"/>
          <c:h val="0.918177579836893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8"/>
          <c:cat>
            <c:strRef>
              <c:f>Лист1!$A$2:$A$9</c:f>
              <c:strCache>
                <c:ptCount val="8"/>
                <c:pt idx="0">
                  <c:v>зерновые кроме риса </c:v>
                </c:pt>
                <c:pt idx="1">
                  <c:v>Рис</c:v>
                </c:pt>
                <c:pt idx="2">
                  <c:v>масличные</c:v>
                </c:pt>
                <c:pt idx="3">
                  <c:v>картофель</c:v>
                </c:pt>
                <c:pt idx="4">
                  <c:v>овощи</c:v>
                </c:pt>
                <c:pt idx="5">
                  <c:v>бахчевые</c:v>
                </c:pt>
                <c:pt idx="6">
                  <c:v>плодово-ягодные культуры</c:v>
                </c:pt>
                <c:pt idx="7">
                  <c:v>кормовые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6.7</c:v>
                </c:pt>
                <c:pt idx="1">
                  <c:v>90.9</c:v>
                </c:pt>
                <c:pt idx="2">
                  <c:v>6.8</c:v>
                </c:pt>
                <c:pt idx="3">
                  <c:v>4.4000000000000004</c:v>
                </c:pt>
                <c:pt idx="4">
                  <c:v>4.9000000000000004</c:v>
                </c:pt>
                <c:pt idx="5">
                  <c:v>7.2</c:v>
                </c:pt>
                <c:pt idx="6">
                  <c:v>0.1</c:v>
                </c:pt>
                <c:pt idx="7">
                  <c:v>60.1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3D-44E5-A12C-1E507EF4D1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E0AAE0-FB11-4EA0-874A-99F8876A8370}" type="doc">
      <dgm:prSet loTypeId="urn:microsoft.com/office/officeart/2005/8/layout/radial1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CDDBBFD-B590-49F4-BF1E-4FFB3CC10D41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2400" b="1" dirty="0"/>
            <a:t>Traditional technology</a:t>
          </a:r>
          <a:endParaRPr lang="ru-RU" sz="2400" b="1" dirty="0"/>
        </a:p>
      </dgm:t>
    </dgm:pt>
    <dgm:pt modelId="{31AC690F-CA16-494B-80B6-128269C080F5}" type="parTrans" cxnId="{E836EC64-E0AC-4FB3-BCE2-3BABF38254CB}">
      <dgm:prSet/>
      <dgm:spPr/>
      <dgm:t>
        <a:bodyPr/>
        <a:lstStyle/>
        <a:p>
          <a:endParaRPr lang="ru-RU" sz="2000"/>
        </a:p>
      </dgm:t>
    </dgm:pt>
    <dgm:pt modelId="{342B5CEC-9DF6-40AB-AF51-38C9620B4B5F}" type="sibTrans" cxnId="{E836EC64-E0AC-4FB3-BCE2-3BABF38254CB}">
      <dgm:prSet/>
      <dgm:spPr/>
      <dgm:t>
        <a:bodyPr/>
        <a:lstStyle/>
        <a:p>
          <a:endParaRPr lang="ru-RU" sz="2000"/>
        </a:p>
      </dgm:t>
    </dgm:pt>
    <dgm:pt modelId="{A1774DA8-FB36-4607-9F9F-4F34C5CF1933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900" b="1" dirty="0" err="1"/>
            <a:t>Phytoexpertise</a:t>
          </a:r>
          <a:endParaRPr lang="ru-RU" sz="1900" b="1" dirty="0"/>
        </a:p>
        <a:p>
          <a:r>
            <a:rPr lang="en-US" sz="1900" b="1" dirty="0"/>
            <a:t>quality 10%</a:t>
          </a:r>
          <a:endParaRPr lang="ru-RU" sz="1900" b="1" dirty="0"/>
        </a:p>
      </dgm:t>
    </dgm:pt>
    <dgm:pt modelId="{1CB394F2-4A20-43D0-9B42-9F369B19F58D}" type="parTrans" cxnId="{16BBBCA1-7DFA-4AD4-AA4D-94D704F4BEBF}">
      <dgm:prSet custT="1"/>
      <dgm:spPr/>
      <dgm:t>
        <a:bodyPr/>
        <a:lstStyle/>
        <a:p>
          <a:endParaRPr lang="ru-RU" sz="600"/>
        </a:p>
      </dgm:t>
    </dgm:pt>
    <dgm:pt modelId="{ECC5542F-F850-48C2-92CE-04E09228A175}" type="sibTrans" cxnId="{16BBBCA1-7DFA-4AD4-AA4D-94D704F4BEBF}">
      <dgm:prSet/>
      <dgm:spPr/>
      <dgm:t>
        <a:bodyPr/>
        <a:lstStyle/>
        <a:p>
          <a:endParaRPr lang="ru-RU" sz="2000"/>
        </a:p>
      </dgm:t>
    </dgm:pt>
    <dgm:pt modelId="{2AB4BD90-3579-412B-9B6D-8FD7B8C5CD25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b="1" dirty="0"/>
            <a:t>Plant nutrition. Soil analysis and fertilization</a:t>
          </a:r>
        </a:p>
        <a:p>
          <a:r>
            <a:rPr lang="ru-RU" sz="2800" b="1" dirty="0"/>
            <a:t>10%</a:t>
          </a:r>
          <a:endParaRPr lang="ru-RU" sz="2000" b="1" dirty="0"/>
        </a:p>
      </dgm:t>
    </dgm:pt>
    <dgm:pt modelId="{913D3A27-AF8A-4555-849F-E95539BA94FD}" type="parTrans" cxnId="{32552571-5B46-4EE5-A138-A943C471CD9A}">
      <dgm:prSet custT="1"/>
      <dgm:spPr/>
      <dgm:t>
        <a:bodyPr/>
        <a:lstStyle/>
        <a:p>
          <a:endParaRPr lang="ru-RU" sz="600"/>
        </a:p>
      </dgm:t>
    </dgm:pt>
    <dgm:pt modelId="{6EA81BC5-5BE7-4055-8890-12557094B5D0}" type="sibTrans" cxnId="{32552571-5B46-4EE5-A138-A943C471CD9A}">
      <dgm:prSet/>
      <dgm:spPr/>
      <dgm:t>
        <a:bodyPr/>
        <a:lstStyle/>
        <a:p>
          <a:endParaRPr lang="ru-RU" sz="2000"/>
        </a:p>
      </dgm:t>
    </dgm:pt>
    <dgm:pt modelId="{AD5FDCD6-E94B-44CC-B197-4CD09821B023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800" b="1" dirty="0"/>
            <a:t>Sowing</a:t>
          </a:r>
        </a:p>
        <a:p>
          <a:r>
            <a:rPr lang="ru-RU" sz="2800" b="1" dirty="0"/>
            <a:t>50%</a:t>
          </a:r>
        </a:p>
      </dgm:t>
    </dgm:pt>
    <dgm:pt modelId="{B8C5370E-B7A6-448F-A987-D88C43284FB2}" type="parTrans" cxnId="{21ABBD64-BAB6-4F63-A930-E3D274207E60}">
      <dgm:prSet custT="1"/>
      <dgm:spPr/>
      <dgm:t>
        <a:bodyPr/>
        <a:lstStyle/>
        <a:p>
          <a:endParaRPr lang="ru-RU" sz="600"/>
        </a:p>
      </dgm:t>
    </dgm:pt>
    <dgm:pt modelId="{D12B4501-0CFE-4484-BE84-B2D504519100}" type="sibTrans" cxnId="{21ABBD64-BAB6-4F63-A930-E3D274207E60}">
      <dgm:prSet/>
      <dgm:spPr/>
      <dgm:t>
        <a:bodyPr/>
        <a:lstStyle/>
        <a:p>
          <a:endParaRPr lang="ru-RU" sz="2000"/>
        </a:p>
      </dgm:t>
    </dgm:pt>
    <dgm:pt modelId="{96D33379-6C8E-4E1B-8D1E-B98D5AD22526}">
      <dgm:prSet phldrT="[Текст]" custT="1"/>
      <dgm:spPr>
        <a:solidFill>
          <a:srgbClr val="FF0000"/>
        </a:solidFill>
      </dgm:spPr>
      <dgm:t>
        <a:bodyPr/>
        <a:lstStyle/>
        <a:p>
          <a:endParaRPr lang="ru-RU" sz="1400" b="1" dirty="0"/>
        </a:p>
        <a:p>
          <a:r>
            <a:rPr lang="en-US" sz="1400" b="1" dirty="0"/>
            <a:t>Irrigation is traditional</a:t>
          </a:r>
        </a:p>
        <a:p>
          <a:r>
            <a:rPr lang="ru-RU" sz="1400" b="1" dirty="0"/>
            <a:t>50%</a:t>
          </a:r>
        </a:p>
      </dgm:t>
    </dgm:pt>
    <dgm:pt modelId="{592259F7-719F-49B3-8365-B7C98FD7294A}" type="parTrans" cxnId="{B3F0DEBD-6793-47F6-8624-E14602FE6E59}">
      <dgm:prSet custT="1"/>
      <dgm:spPr/>
      <dgm:t>
        <a:bodyPr/>
        <a:lstStyle/>
        <a:p>
          <a:endParaRPr lang="ru-RU" sz="600"/>
        </a:p>
      </dgm:t>
    </dgm:pt>
    <dgm:pt modelId="{0B3E6847-5DB6-443E-8E60-B28CB853706D}" type="sibTrans" cxnId="{B3F0DEBD-6793-47F6-8624-E14602FE6E59}">
      <dgm:prSet/>
      <dgm:spPr/>
      <dgm:t>
        <a:bodyPr/>
        <a:lstStyle/>
        <a:p>
          <a:endParaRPr lang="ru-RU" sz="2000"/>
        </a:p>
      </dgm:t>
    </dgm:pt>
    <dgm:pt modelId="{59AF6E63-5558-4755-874D-4346ADCD5738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600" b="1" dirty="0"/>
            <a:t>Plant protection system against harmful organisms</a:t>
          </a:r>
        </a:p>
        <a:p>
          <a:r>
            <a:rPr lang="en-US" sz="2800" b="1" dirty="0"/>
            <a:t>1</a:t>
          </a:r>
          <a:r>
            <a:rPr lang="ru-RU" sz="2800" b="1" dirty="0"/>
            <a:t>0%</a:t>
          </a:r>
        </a:p>
      </dgm:t>
    </dgm:pt>
    <dgm:pt modelId="{2EA23699-F27E-4839-B854-69A1F534FF08}" type="parTrans" cxnId="{456D4EE1-519B-454E-88EF-3DC04A2663A0}">
      <dgm:prSet custT="1"/>
      <dgm:spPr/>
      <dgm:t>
        <a:bodyPr/>
        <a:lstStyle/>
        <a:p>
          <a:endParaRPr lang="ru-RU" sz="600"/>
        </a:p>
      </dgm:t>
    </dgm:pt>
    <dgm:pt modelId="{977D8D60-14A9-4D44-95C7-D0E732A2639F}" type="sibTrans" cxnId="{456D4EE1-519B-454E-88EF-3DC04A2663A0}">
      <dgm:prSet/>
      <dgm:spPr/>
      <dgm:t>
        <a:bodyPr/>
        <a:lstStyle/>
        <a:p>
          <a:endParaRPr lang="ru-RU" sz="2000"/>
        </a:p>
      </dgm:t>
    </dgm:pt>
    <dgm:pt modelId="{319DCAA8-7093-40D1-8A6C-5DA8AA45F39D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en-US" sz="1400" b="1" dirty="0"/>
            <a:t>Seed dressing – efficiency</a:t>
          </a:r>
        </a:p>
        <a:p>
          <a:r>
            <a:rPr lang="ru-RU" sz="2800" b="1" dirty="0"/>
            <a:t>30%</a:t>
          </a:r>
        </a:p>
      </dgm:t>
    </dgm:pt>
    <dgm:pt modelId="{96F48A86-0B2B-46C0-A015-04FC07420457}" type="parTrans" cxnId="{052D7ED2-50C9-4621-8C54-5E1DA8069290}">
      <dgm:prSet custT="1"/>
      <dgm:spPr/>
      <dgm:t>
        <a:bodyPr/>
        <a:lstStyle/>
        <a:p>
          <a:endParaRPr lang="ru-RU" sz="600"/>
        </a:p>
      </dgm:t>
    </dgm:pt>
    <dgm:pt modelId="{E934D9E1-7A3F-4751-AD4B-BA44597EA149}" type="sibTrans" cxnId="{052D7ED2-50C9-4621-8C54-5E1DA8069290}">
      <dgm:prSet/>
      <dgm:spPr/>
      <dgm:t>
        <a:bodyPr/>
        <a:lstStyle/>
        <a:p>
          <a:endParaRPr lang="ru-RU" sz="2000"/>
        </a:p>
      </dgm:t>
    </dgm:pt>
    <dgm:pt modelId="{967A5C64-A592-40B2-B7C4-38B4AB6B84AC}">
      <dgm:prSet custT="1"/>
      <dgm:spPr>
        <a:solidFill>
          <a:srgbClr val="FF0000"/>
        </a:solidFill>
      </dgm:spPr>
      <dgm:t>
        <a:bodyPr/>
        <a:lstStyle/>
        <a:p>
          <a:r>
            <a:rPr lang="en-US" sz="1200" b="1" dirty="0"/>
            <a:t>Environmental pollution exceeding the MPL by</a:t>
          </a:r>
        </a:p>
        <a:p>
          <a:r>
            <a:rPr lang="en-US" sz="1600" b="1" dirty="0"/>
            <a:t>10-15</a:t>
          </a:r>
        </a:p>
        <a:p>
          <a:r>
            <a:rPr lang="en-US" sz="1200" b="1" dirty="0"/>
            <a:t>times</a:t>
          </a:r>
          <a:endParaRPr lang="ru-RU" sz="1800" b="1" dirty="0"/>
        </a:p>
      </dgm:t>
    </dgm:pt>
    <dgm:pt modelId="{276B87AE-08B3-44A2-ACBA-FD7DB69AE465}" type="parTrans" cxnId="{6A0614E6-598B-4819-82EB-377977D22C23}">
      <dgm:prSet custT="1"/>
      <dgm:spPr/>
      <dgm:t>
        <a:bodyPr/>
        <a:lstStyle/>
        <a:p>
          <a:endParaRPr lang="ru-RU" sz="600"/>
        </a:p>
      </dgm:t>
    </dgm:pt>
    <dgm:pt modelId="{DE9F48CE-BE4A-4D39-9BDD-E3B28B0A8247}" type="sibTrans" cxnId="{6A0614E6-598B-4819-82EB-377977D22C23}">
      <dgm:prSet/>
      <dgm:spPr/>
      <dgm:t>
        <a:bodyPr/>
        <a:lstStyle/>
        <a:p>
          <a:endParaRPr lang="ru-RU" sz="2000"/>
        </a:p>
      </dgm:t>
    </dgm:pt>
    <dgm:pt modelId="{96CBBC1D-3ECE-4773-88B5-E5AC1A653C65}" type="pres">
      <dgm:prSet presAssocID="{1EE0AAE0-FB11-4EA0-874A-99F8876A837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6671231-31A9-4411-A1DC-99D9EFE946F5}" type="pres">
      <dgm:prSet presAssocID="{FCDDBBFD-B590-49F4-BF1E-4FFB3CC10D41}" presName="centerShape" presStyleLbl="node0" presStyleIdx="0" presStyleCnt="1" custScaleX="192350" custScaleY="151525"/>
      <dgm:spPr/>
    </dgm:pt>
    <dgm:pt modelId="{58CB3B92-6872-4E59-9216-86DDD3FE80BA}" type="pres">
      <dgm:prSet presAssocID="{1CB394F2-4A20-43D0-9B42-9F369B19F58D}" presName="Name9" presStyleLbl="parChTrans1D2" presStyleIdx="0" presStyleCnt="7"/>
      <dgm:spPr/>
    </dgm:pt>
    <dgm:pt modelId="{12AB9A35-2D2D-4D12-BBB0-71A724989AC5}" type="pres">
      <dgm:prSet presAssocID="{1CB394F2-4A20-43D0-9B42-9F369B19F58D}" presName="connTx" presStyleLbl="parChTrans1D2" presStyleIdx="0" presStyleCnt="7"/>
      <dgm:spPr/>
    </dgm:pt>
    <dgm:pt modelId="{BB92642B-28F0-4713-B711-44680BA591B2}" type="pres">
      <dgm:prSet presAssocID="{A1774DA8-FB36-4607-9F9F-4F34C5CF1933}" presName="node" presStyleLbl="node1" presStyleIdx="0" presStyleCnt="7" custScaleX="153958" custRadScaleRad="93819">
        <dgm:presLayoutVars>
          <dgm:bulletEnabled val="1"/>
        </dgm:presLayoutVars>
      </dgm:prSet>
      <dgm:spPr/>
    </dgm:pt>
    <dgm:pt modelId="{F47DFC1F-3508-481F-BAAA-C9FF4DD6CB2F}" type="pres">
      <dgm:prSet presAssocID="{96F48A86-0B2B-46C0-A015-04FC07420457}" presName="Name9" presStyleLbl="parChTrans1D2" presStyleIdx="1" presStyleCnt="7"/>
      <dgm:spPr/>
    </dgm:pt>
    <dgm:pt modelId="{00C5E4E0-9D83-48B4-BF9D-52171FA50D9B}" type="pres">
      <dgm:prSet presAssocID="{96F48A86-0B2B-46C0-A015-04FC07420457}" presName="connTx" presStyleLbl="parChTrans1D2" presStyleIdx="1" presStyleCnt="7"/>
      <dgm:spPr/>
    </dgm:pt>
    <dgm:pt modelId="{64D879D8-5E94-4C9B-9425-29C1C68155C4}" type="pres">
      <dgm:prSet presAssocID="{319DCAA8-7093-40D1-8A6C-5DA8AA45F39D}" presName="node" presStyleLbl="node1" presStyleIdx="1" presStyleCnt="7" custScaleX="146653" custRadScaleRad="121365" custRadScaleInc="20724">
        <dgm:presLayoutVars>
          <dgm:bulletEnabled val="1"/>
        </dgm:presLayoutVars>
      </dgm:prSet>
      <dgm:spPr/>
    </dgm:pt>
    <dgm:pt modelId="{4C8CE7C2-6F25-4563-A7E8-038A2451F403}" type="pres">
      <dgm:prSet presAssocID="{913D3A27-AF8A-4555-849F-E95539BA94FD}" presName="Name9" presStyleLbl="parChTrans1D2" presStyleIdx="2" presStyleCnt="7"/>
      <dgm:spPr/>
    </dgm:pt>
    <dgm:pt modelId="{98B30D10-0B4D-4354-9195-4AFF770B048A}" type="pres">
      <dgm:prSet presAssocID="{913D3A27-AF8A-4555-849F-E95539BA94FD}" presName="connTx" presStyleLbl="parChTrans1D2" presStyleIdx="2" presStyleCnt="7"/>
      <dgm:spPr/>
    </dgm:pt>
    <dgm:pt modelId="{ED5EB5A5-5252-4E93-A174-5A1A83B90778}" type="pres">
      <dgm:prSet presAssocID="{2AB4BD90-3579-412B-9B6D-8FD7B8C5CD25}" presName="node" presStyleLbl="node1" presStyleIdx="2" presStyleCnt="7" custScaleX="163551" custScaleY="124753" custRadScaleRad="144860" custRadScaleInc="-40717">
        <dgm:presLayoutVars>
          <dgm:bulletEnabled val="1"/>
        </dgm:presLayoutVars>
      </dgm:prSet>
      <dgm:spPr/>
    </dgm:pt>
    <dgm:pt modelId="{3ED7C32D-37B9-4C9E-A531-702556DAB15E}" type="pres">
      <dgm:prSet presAssocID="{B8C5370E-B7A6-448F-A987-D88C43284FB2}" presName="Name9" presStyleLbl="parChTrans1D2" presStyleIdx="3" presStyleCnt="7"/>
      <dgm:spPr/>
    </dgm:pt>
    <dgm:pt modelId="{DB1C50BD-24B4-450A-9FEE-BFC002827A93}" type="pres">
      <dgm:prSet presAssocID="{B8C5370E-B7A6-448F-A987-D88C43284FB2}" presName="connTx" presStyleLbl="parChTrans1D2" presStyleIdx="3" presStyleCnt="7"/>
      <dgm:spPr/>
    </dgm:pt>
    <dgm:pt modelId="{6647BBCF-DB1E-42FC-844A-27808A610163}" type="pres">
      <dgm:prSet presAssocID="{AD5FDCD6-E94B-44CC-B197-4CD09821B023}" presName="node" presStyleLbl="node1" presStyleIdx="3" presStyleCnt="7" custScaleX="126942" custRadScaleRad="106034" custRadScaleInc="-74301">
        <dgm:presLayoutVars>
          <dgm:bulletEnabled val="1"/>
        </dgm:presLayoutVars>
      </dgm:prSet>
      <dgm:spPr/>
    </dgm:pt>
    <dgm:pt modelId="{076625DA-582D-45A2-885E-90CBD995614A}" type="pres">
      <dgm:prSet presAssocID="{592259F7-719F-49B3-8365-B7C98FD7294A}" presName="Name9" presStyleLbl="parChTrans1D2" presStyleIdx="4" presStyleCnt="7"/>
      <dgm:spPr/>
    </dgm:pt>
    <dgm:pt modelId="{9E6B240A-A1B2-4321-ACB2-6C78FB6A6C25}" type="pres">
      <dgm:prSet presAssocID="{592259F7-719F-49B3-8365-B7C98FD7294A}" presName="connTx" presStyleLbl="parChTrans1D2" presStyleIdx="4" presStyleCnt="7"/>
      <dgm:spPr/>
    </dgm:pt>
    <dgm:pt modelId="{9FFFF2E5-FCB4-48AD-A715-7551463EE6DD}" type="pres">
      <dgm:prSet presAssocID="{96D33379-6C8E-4E1B-8D1E-B98D5AD22526}" presName="node" presStyleLbl="node1" presStyleIdx="4" presStyleCnt="7" custScaleX="130080" custRadScaleRad="104171" custRadScaleInc="81993">
        <dgm:presLayoutVars>
          <dgm:bulletEnabled val="1"/>
        </dgm:presLayoutVars>
      </dgm:prSet>
      <dgm:spPr/>
    </dgm:pt>
    <dgm:pt modelId="{2D5F85C2-9434-4593-B923-C1E124D28024}" type="pres">
      <dgm:prSet presAssocID="{2EA23699-F27E-4839-B854-69A1F534FF08}" presName="Name9" presStyleLbl="parChTrans1D2" presStyleIdx="5" presStyleCnt="7"/>
      <dgm:spPr/>
    </dgm:pt>
    <dgm:pt modelId="{783CD8A1-6916-4233-B31A-5E1C674C020B}" type="pres">
      <dgm:prSet presAssocID="{2EA23699-F27E-4839-B854-69A1F534FF08}" presName="connTx" presStyleLbl="parChTrans1D2" presStyleIdx="5" presStyleCnt="7"/>
      <dgm:spPr/>
    </dgm:pt>
    <dgm:pt modelId="{781992B0-C0EF-4024-B3DA-FCEC6F4374D0}" type="pres">
      <dgm:prSet presAssocID="{59AF6E63-5558-4755-874D-4346ADCD5738}" presName="node" presStyleLbl="node1" presStyleIdx="5" presStyleCnt="7" custScaleX="150717" custScaleY="132451" custRadScaleRad="137155" custRadScaleInc="43462">
        <dgm:presLayoutVars>
          <dgm:bulletEnabled val="1"/>
        </dgm:presLayoutVars>
      </dgm:prSet>
      <dgm:spPr/>
    </dgm:pt>
    <dgm:pt modelId="{A701A5AC-CF28-4886-9F6B-D39AC3381F2A}" type="pres">
      <dgm:prSet presAssocID="{276B87AE-08B3-44A2-ACBA-FD7DB69AE465}" presName="Name9" presStyleLbl="parChTrans1D2" presStyleIdx="6" presStyleCnt="7"/>
      <dgm:spPr/>
    </dgm:pt>
    <dgm:pt modelId="{44A60CCA-E62C-4435-89D0-D4ECF65789D5}" type="pres">
      <dgm:prSet presAssocID="{276B87AE-08B3-44A2-ACBA-FD7DB69AE465}" presName="connTx" presStyleLbl="parChTrans1D2" presStyleIdx="6" presStyleCnt="7"/>
      <dgm:spPr/>
    </dgm:pt>
    <dgm:pt modelId="{82A1864D-9D16-4588-8BE2-1868393A2C95}" type="pres">
      <dgm:prSet presAssocID="{967A5C64-A592-40B2-B7C4-38B4AB6B84AC}" presName="node" presStyleLbl="node1" presStyleIdx="6" presStyleCnt="7" custScaleX="126942" custRadScaleRad="116016" custRadScaleInc="-6043">
        <dgm:presLayoutVars>
          <dgm:bulletEnabled val="1"/>
        </dgm:presLayoutVars>
      </dgm:prSet>
      <dgm:spPr/>
    </dgm:pt>
  </dgm:ptLst>
  <dgm:cxnLst>
    <dgm:cxn modelId="{C2737206-262C-4BE8-B84D-7E09910A0A5C}" type="presOf" srcId="{276B87AE-08B3-44A2-ACBA-FD7DB69AE465}" destId="{A701A5AC-CF28-4886-9F6B-D39AC3381F2A}" srcOrd="0" destOrd="0" presId="urn:microsoft.com/office/officeart/2005/8/layout/radial1"/>
    <dgm:cxn modelId="{27F4E416-D2E1-4FD6-87D7-12B9845B58ED}" type="presOf" srcId="{1EE0AAE0-FB11-4EA0-874A-99F8876A8370}" destId="{96CBBC1D-3ECE-4773-88B5-E5AC1A653C65}" srcOrd="0" destOrd="0" presId="urn:microsoft.com/office/officeart/2005/8/layout/radial1"/>
    <dgm:cxn modelId="{844E3C1A-4BD2-4B8D-B2B1-9D6EC7492542}" type="presOf" srcId="{96F48A86-0B2B-46C0-A015-04FC07420457}" destId="{00C5E4E0-9D83-48B4-BF9D-52171FA50D9B}" srcOrd="1" destOrd="0" presId="urn:microsoft.com/office/officeart/2005/8/layout/radial1"/>
    <dgm:cxn modelId="{E6BC5D1C-8F18-4CB6-AE4A-FEB9A2804F78}" type="presOf" srcId="{1CB394F2-4A20-43D0-9B42-9F369B19F58D}" destId="{58CB3B92-6872-4E59-9216-86DDD3FE80BA}" srcOrd="0" destOrd="0" presId="urn:microsoft.com/office/officeart/2005/8/layout/radial1"/>
    <dgm:cxn modelId="{83634F1C-2D09-4B48-B320-432502C274A2}" type="presOf" srcId="{2AB4BD90-3579-412B-9B6D-8FD7B8C5CD25}" destId="{ED5EB5A5-5252-4E93-A174-5A1A83B90778}" srcOrd="0" destOrd="0" presId="urn:microsoft.com/office/officeart/2005/8/layout/radial1"/>
    <dgm:cxn modelId="{C1A51329-5213-4717-9079-2D6AA4F5352F}" type="presOf" srcId="{96F48A86-0B2B-46C0-A015-04FC07420457}" destId="{F47DFC1F-3508-481F-BAAA-C9FF4DD6CB2F}" srcOrd="0" destOrd="0" presId="urn:microsoft.com/office/officeart/2005/8/layout/radial1"/>
    <dgm:cxn modelId="{5384ED29-B27B-42F0-914E-F8F44671F214}" type="presOf" srcId="{B8C5370E-B7A6-448F-A987-D88C43284FB2}" destId="{DB1C50BD-24B4-450A-9FEE-BFC002827A93}" srcOrd="1" destOrd="0" presId="urn:microsoft.com/office/officeart/2005/8/layout/radial1"/>
    <dgm:cxn modelId="{8FE4D02D-797B-493F-952A-44C82D5627AA}" type="presOf" srcId="{59AF6E63-5558-4755-874D-4346ADCD5738}" destId="{781992B0-C0EF-4024-B3DA-FCEC6F4374D0}" srcOrd="0" destOrd="0" presId="urn:microsoft.com/office/officeart/2005/8/layout/radial1"/>
    <dgm:cxn modelId="{714A183B-28C5-4E01-BA9D-DBB04EDDFD31}" type="presOf" srcId="{319DCAA8-7093-40D1-8A6C-5DA8AA45F39D}" destId="{64D879D8-5E94-4C9B-9425-29C1C68155C4}" srcOrd="0" destOrd="0" presId="urn:microsoft.com/office/officeart/2005/8/layout/radial1"/>
    <dgm:cxn modelId="{21ABBD64-BAB6-4F63-A930-E3D274207E60}" srcId="{FCDDBBFD-B590-49F4-BF1E-4FFB3CC10D41}" destId="{AD5FDCD6-E94B-44CC-B197-4CD09821B023}" srcOrd="3" destOrd="0" parTransId="{B8C5370E-B7A6-448F-A987-D88C43284FB2}" sibTransId="{D12B4501-0CFE-4484-BE84-B2D504519100}"/>
    <dgm:cxn modelId="{E836EC64-E0AC-4FB3-BCE2-3BABF38254CB}" srcId="{1EE0AAE0-FB11-4EA0-874A-99F8876A8370}" destId="{FCDDBBFD-B590-49F4-BF1E-4FFB3CC10D41}" srcOrd="0" destOrd="0" parTransId="{31AC690F-CA16-494B-80B6-128269C080F5}" sibTransId="{342B5CEC-9DF6-40AB-AF51-38C9620B4B5F}"/>
    <dgm:cxn modelId="{AF311B70-5E49-43B4-9389-7E5EC6DCF8B6}" type="presOf" srcId="{B8C5370E-B7A6-448F-A987-D88C43284FB2}" destId="{3ED7C32D-37B9-4C9E-A531-702556DAB15E}" srcOrd="0" destOrd="0" presId="urn:microsoft.com/office/officeart/2005/8/layout/radial1"/>
    <dgm:cxn modelId="{D6F47770-C124-49AD-8FBA-314155A76522}" type="presOf" srcId="{592259F7-719F-49B3-8365-B7C98FD7294A}" destId="{076625DA-582D-45A2-885E-90CBD995614A}" srcOrd="0" destOrd="0" presId="urn:microsoft.com/office/officeart/2005/8/layout/radial1"/>
    <dgm:cxn modelId="{32552571-5B46-4EE5-A138-A943C471CD9A}" srcId="{FCDDBBFD-B590-49F4-BF1E-4FFB3CC10D41}" destId="{2AB4BD90-3579-412B-9B6D-8FD7B8C5CD25}" srcOrd="2" destOrd="0" parTransId="{913D3A27-AF8A-4555-849F-E95539BA94FD}" sibTransId="{6EA81BC5-5BE7-4055-8890-12557094B5D0}"/>
    <dgm:cxn modelId="{F14B7D5A-1F18-45AF-9C43-5398F99DD532}" type="presOf" srcId="{AD5FDCD6-E94B-44CC-B197-4CD09821B023}" destId="{6647BBCF-DB1E-42FC-844A-27808A610163}" srcOrd="0" destOrd="0" presId="urn:microsoft.com/office/officeart/2005/8/layout/radial1"/>
    <dgm:cxn modelId="{892BAF91-4926-4269-88CA-47E6EBB0587B}" type="presOf" srcId="{2EA23699-F27E-4839-B854-69A1F534FF08}" destId="{783CD8A1-6916-4233-B31A-5E1C674C020B}" srcOrd="1" destOrd="0" presId="urn:microsoft.com/office/officeart/2005/8/layout/radial1"/>
    <dgm:cxn modelId="{87D1F69C-A82C-4685-9C42-1A40BDDE64AC}" type="presOf" srcId="{913D3A27-AF8A-4555-849F-E95539BA94FD}" destId="{4C8CE7C2-6F25-4563-A7E8-038A2451F403}" srcOrd="0" destOrd="0" presId="urn:microsoft.com/office/officeart/2005/8/layout/radial1"/>
    <dgm:cxn modelId="{77F02D9D-7113-4207-B7B6-F629DCAB9A2C}" type="presOf" srcId="{276B87AE-08B3-44A2-ACBA-FD7DB69AE465}" destId="{44A60CCA-E62C-4435-89D0-D4ECF65789D5}" srcOrd="1" destOrd="0" presId="urn:microsoft.com/office/officeart/2005/8/layout/radial1"/>
    <dgm:cxn modelId="{A0A0F4A0-AE46-453C-B2EE-30B1E1C69F4A}" type="presOf" srcId="{96D33379-6C8E-4E1B-8D1E-B98D5AD22526}" destId="{9FFFF2E5-FCB4-48AD-A715-7551463EE6DD}" srcOrd="0" destOrd="0" presId="urn:microsoft.com/office/officeart/2005/8/layout/radial1"/>
    <dgm:cxn modelId="{16BBBCA1-7DFA-4AD4-AA4D-94D704F4BEBF}" srcId="{FCDDBBFD-B590-49F4-BF1E-4FFB3CC10D41}" destId="{A1774DA8-FB36-4607-9F9F-4F34C5CF1933}" srcOrd="0" destOrd="0" parTransId="{1CB394F2-4A20-43D0-9B42-9F369B19F58D}" sibTransId="{ECC5542F-F850-48C2-92CE-04E09228A175}"/>
    <dgm:cxn modelId="{B3F0DEBD-6793-47F6-8624-E14602FE6E59}" srcId="{FCDDBBFD-B590-49F4-BF1E-4FFB3CC10D41}" destId="{96D33379-6C8E-4E1B-8D1E-B98D5AD22526}" srcOrd="4" destOrd="0" parTransId="{592259F7-719F-49B3-8365-B7C98FD7294A}" sibTransId="{0B3E6847-5DB6-443E-8E60-B28CB853706D}"/>
    <dgm:cxn modelId="{88F136BF-C670-44D5-BEA0-547453C7ADD6}" type="presOf" srcId="{1CB394F2-4A20-43D0-9B42-9F369B19F58D}" destId="{12AB9A35-2D2D-4D12-BBB0-71A724989AC5}" srcOrd="1" destOrd="0" presId="urn:microsoft.com/office/officeart/2005/8/layout/radial1"/>
    <dgm:cxn modelId="{1B44D5BF-0535-4678-BA8D-170F0EEF7A25}" type="presOf" srcId="{967A5C64-A592-40B2-B7C4-38B4AB6B84AC}" destId="{82A1864D-9D16-4588-8BE2-1868393A2C95}" srcOrd="0" destOrd="0" presId="urn:microsoft.com/office/officeart/2005/8/layout/radial1"/>
    <dgm:cxn modelId="{E891C2C1-3D40-4EFD-BC7C-D1A3C24839D4}" type="presOf" srcId="{913D3A27-AF8A-4555-849F-E95539BA94FD}" destId="{98B30D10-0B4D-4354-9195-4AFF770B048A}" srcOrd="1" destOrd="0" presId="urn:microsoft.com/office/officeart/2005/8/layout/radial1"/>
    <dgm:cxn modelId="{3D19D2CB-3151-42D9-A8CC-B168491C93BB}" type="presOf" srcId="{2EA23699-F27E-4839-B854-69A1F534FF08}" destId="{2D5F85C2-9434-4593-B923-C1E124D28024}" srcOrd="0" destOrd="0" presId="urn:microsoft.com/office/officeart/2005/8/layout/radial1"/>
    <dgm:cxn modelId="{052D7ED2-50C9-4621-8C54-5E1DA8069290}" srcId="{FCDDBBFD-B590-49F4-BF1E-4FFB3CC10D41}" destId="{319DCAA8-7093-40D1-8A6C-5DA8AA45F39D}" srcOrd="1" destOrd="0" parTransId="{96F48A86-0B2B-46C0-A015-04FC07420457}" sibTransId="{E934D9E1-7A3F-4751-AD4B-BA44597EA149}"/>
    <dgm:cxn modelId="{456D4EE1-519B-454E-88EF-3DC04A2663A0}" srcId="{FCDDBBFD-B590-49F4-BF1E-4FFB3CC10D41}" destId="{59AF6E63-5558-4755-874D-4346ADCD5738}" srcOrd="5" destOrd="0" parTransId="{2EA23699-F27E-4839-B854-69A1F534FF08}" sibTransId="{977D8D60-14A9-4D44-95C7-D0E732A2639F}"/>
    <dgm:cxn modelId="{6A0614E6-598B-4819-82EB-377977D22C23}" srcId="{FCDDBBFD-B590-49F4-BF1E-4FFB3CC10D41}" destId="{967A5C64-A592-40B2-B7C4-38B4AB6B84AC}" srcOrd="6" destOrd="0" parTransId="{276B87AE-08B3-44A2-ACBA-FD7DB69AE465}" sibTransId="{DE9F48CE-BE4A-4D39-9BDD-E3B28B0A8247}"/>
    <dgm:cxn modelId="{CBDFA0EC-65A5-467E-B93D-B662A1F4DD32}" type="presOf" srcId="{A1774DA8-FB36-4607-9F9F-4F34C5CF1933}" destId="{BB92642B-28F0-4713-B711-44680BA591B2}" srcOrd="0" destOrd="0" presId="urn:microsoft.com/office/officeart/2005/8/layout/radial1"/>
    <dgm:cxn modelId="{69E79CED-6FF6-4ED2-9394-077ADC86E3B7}" type="presOf" srcId="{592259F7-719F-49B3-8365-B7C98FD7294A}" destId="{9E6B240A-A1B2-4321-ACB2-6C78FB6A6C25}" srcOrd="1" destOrd="0" presId="urn:microsoft.com/office/officeart/2005/8/layout/radial1"/>
    <dgm:cxn modelId="{B052BAF5-ABD9-4EFF-962E-8E586CE1CAA6}" type="presOf" srcId="{FCDDBBFD-B590-49F4-BF1E-4FFB3CC10D41}" destId="{56671231-31A9-4411-A1DC-99D9EFE946F5}" srcOrd="0" destOrd="0" presId="urn:microsoft.com/office/officeart/2005/8/layout/radial1"/>
    <dgm:cxn modelId="{A5DF4B1F-B628-4BBA-A8F5-EE5D82C6DE05}" type="presParOf" srcId="{96CBBC1D-3ECE-4773-88B5-E5AC1A653C65}" destId="{56671231-31A9-4411-A1DC-99D9EFE946F5}" srcOrd="0" destOrd="0" presId="urn:microsoft.com/office/officeart/2005/8/layout/radial1"/>
    <dgm:cxn modelId="{F1B56E6B-72A5-4485-B1F4-899B01FCD8CF}" type="presParOf" srcId="{96CBBC1D-3ECE-4773-88B5-E5AC1A653C65}" destId="{58CB3B92-6872-4E59-9216-86DDD3FE80BA}" srcOrd="1" destOrd="0" presId="urn:microsoft.com/office/officeart/2005/8/layout/radial1"/>
    <dgm:cxn modelId="{DA7BC5DD-7DB2-4AE4-9805-D4033C8C272A}" type="presParOf" srcId="{58CB3B92-6872-4E59-9216-86DDD3FE80BA}" destId="{12AB9A35-2D2D-4D12-BBB0-71A724989AC5}" srcOrd="0" destOrd="0" presId="urn:microsoft.com/office/officeart/2005/8/layout/radial1"/>
    <dgm:cxn modelId="{C14826BC-5975-40A5-9D36-74B183FA808C}" type="presParOf" srcId="{96CBBC1D-3ECE-4773-88B5-E5AC1A653C65}" destId="{BB92642B-28F0-4713-B711-44680BA591B2}" srcOrd="2" destOrd="0" presId="urn:microsoft.com/office/officeart/2005/8/layout/radial1"/>
    <dgm:cxn modelId="{51D7DE08-6A45-45BC-9818-A6230709D7A0}" type="presParOf" srcId="{96CBBC1D-3ECE-4773-88B5-E5AC1A653C65}" destId="{F47DFC1F-3508-481F-BAAA-C9FF4DD6CB2F}" srcOrd="3" destOrd="0" presId="urn:microsoft.com/office/officeart/2005/8/layout/radial1"/>
    <dgm:cxn modelId="{263A8F7F-D1ED-431F-8FAE-D61022C9769C}" type="presParOf" srcId="{F47DFC1F-3508-481F-BAAA-C9FF4DD6CB2F}" destId="{00C5E4E0-9D83-48B4-BF9D-52171FA50D9B}" srcOrd="0" destOrd="0" presId="urn:microsoft.com/office/officeart/2005/8/layout/radial1"/>
    <dgm:cxn modelId="{86EB7497-82C0-4A39-9D58-96FDD7E52BB1}" type="presParOf" srcId="{96CBBC1D-3ECE-4773-88B5-E5AC1A653C65}" destId="{64D879D8-5E94-4C9B-9425-29C1C68155C4}" srcOrd="4" destOrd="0" presId="urn:microsoft.com/office/officeart/2005/8/layout/radial1"/>
    <dgm:cxn modelId="{09B60BB3-DA1D-4E58-B9A6-E2B431456279}" type="presParOf" srcId="{96CBBC1D-3ECE-4773-88B5-E5AC1A653C65}" destId="{4C8CE7C2-6F25-4563-A7E8-038A2451F403}" srcOrd="5" destOrd="0" presId="urn:microsoft.com/office/officeart/2005/8/layout/radial1"/>
    <dgm:cxn modelId="{38E83DE6-C8A3-4950-88CA-3515C4AA3B71}" type="presParOf" srcId="{4C8CE7C2-6F25-4563-A7E8-038A2451F403}" destId="{98B30D10-0B4D-4354-9195-4AFF770B048A}" srcOrd="0" destOrd="0" presId="urn:microsoft.com/office/officeart/2005/8/layout/radial1"/>
    <dgm:cxn modelId="{FCE6F50C-782A-4234-B406-F100DD757EC8}" type="presParOf" srcId="{96CBBC1D-3ECE-4773-88B5-E5AC1A653C65}" destId="{ED5EB5A5-5252-4E93-A174-5A1A83B90778}" srcOrd="6" destOrd="0" presId="urn:microsoft.com/office/officeart/2005/8/layout/radial1"/>
    <dgm:cxn modelId="{6E7C2BBA-ADA4-4917-BB14-E6F0A51A3761}" type="presParOf" srcId="{96CBBC1D-3ECE-4773-88B5-E5AC1A653C65}" destId="{3ED7C32D-37B9-4C9E-A531-702556DAB15E}" srcOrd="7" destOrd="0" presId="urn:microsoft.com/office/officeart/2005/8/layout/radial1"/>
    <dgm:cxn modelId="{42D767BF-9AF3-4A24-8A02-91CC1C95A414}" type="presParOf" srcId="{3ED7C32D-37B9-4C9E-A531-702556DAB15E}" destId="{DB1C50BD-24B4-450A-9FEE-BFC002827A93}" srcOrd="0" destOrd="0" presId="urn:microsoft.com/office/officeart/2005/8/layout/radial1"/>
    <dgm:cxn modelId="{885A9BFB-A1DF-4C48-8FF2-966F28982A82}" type="presParOf" srcId="{96CBBC1D-3ECE-4773-88B5-E5AC1A653C65}" destId="{6647BBCF-DB1E-42FC-844A-27808A610163}" srcOrd="8" destOrd="0" presId="urn:microsoft.com/office/officeart/2005/8/layout/radial1"/>
    <dgm:cxn modelId="{BCEB52F1-69FF-4E50-8EEA-FC8F9B6F9C32}" type="presParOf" srcId="{96CBBC1D-3ECE-4773-88B5-E5AC1A653C65}" destId="{076625DA-582D-45A2-885E-90CBD995614A}" srcOrd="9" destOrd="0" presId="urn:microsoft.com/office/officeart/2005/8/layout/radial1"/>
    <dgm:cxn modelId="{D3D90E5C-7E28-48B9-9FA1-F10C8A7C592C}" type="presParOf" srcId="{076625DA-582D-45A2-885E-90CBD995614A}" destId="{9E6B240A-A1B2-4321-ACB2-6C78FB6A6C25}" srcOrd="0" destOrd="0" presId="urn:microsoft.com/office/officeart/2005/8/layout/radial1"/>
    <dgm:cxn modelId="{AEE33662-D39A-4754-8B26-ABD31C99DF25}" type="presParOf" srcId="{96CBBC1D-3ECE-4773-88B5-E5AC1A653C65}" destId="{9FFFF2E5-FCB4-48AD-A715-7551463EE6DD}" srcOrd="10" destOrd="0" presId="urn:microsoft.com/office/officeart/2005/8/layout/radial1"/>
    <dgm:cxn modelId="{F6438BEB-6342-4293-A723-8F92A6C4FE2E}" type="presParOf" srcId="{96CBBC1D-3ECE-4773-88B5-E5AC1A653C65}" destId="{2D5F85C2-9434-4593-B923-C1E124D28024}" srcOrd="11" destOrd="0" presId="urn:microsoft.com/office/officeart/2005/8/layout/radial1"/>
    <dgm:cxn modelId="{1D6BB1AB-58B7-4C7B-89D2-E83347D5742F}" type="presParOf" srcId="{2D5F85C2-9434-4593-B923-C1E124D28024}" destId="{783CD8A1-6916-4233-B31A-5E1C674C020B}" srcOrd="0" destOrd="0" presId="urn:microsoft.com/office/officeart/2005/8/layout/radial1"/>
    <dgm:cxn modelId="{38A6E84F-39B2-4753-954D-543B4D5A22EA}" type="presParOf" srcId="{96CBBC1D-3ECE-4773-88B5-E5AC1A653C65}" destId="{781992B0-C0EF-4024-B3DA-FCEC6F4374D0}" srcOrd="12" destOrd="0" presId="urn:microsoft.com/office/officeart/2005/8/layout/radial1"/>
    <dgm:cxn modelId="{313CE34E-CE06-45A5-839E-B5A3F7DF4C3C}" type="presParOf" srcId="{96CBBC1D-3ECE-4773-88B5-E5AC1A653C65}" destId="{A701A5AC-CF28-4886-9F6B-D39AC3381F2A}" srcOrd="13" destOrd="0" presId="urn:microsoft.com/office/officeart/2005/8/layout/radial1"/>
    <dgm:cxn modelId="{E2052E7B-8522-4FD5-943C-893F0B73BE84}" type="presParOf" srcId="{A701A5AC-CF28-4886-9F6B-D39AC3381F2A}" destId="{44A60CCA-E62C-4435-89D0-D4ECF65789D5}" srcOrd="0" destOrd="0" presId="urn:microsoft.com/office/officeart/2005/8/layout/radial1"/>
    <dgm:cxn modelId="{FD852D76-16B4-4747-B5BB-5DD7AF9D9695}" type="presParOf" srcId="{96CBBC1D-3ECE-4773-88B5-E5AC1A653C65}" destId="{82A1864D-9D16-4588-8BE2-1868393A2C9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E0AAE0-FB11-4EA0-874A-99F8876A8370}" type="doc">
      <dgm:prSet loTypeId="urn:microsoft.com/office/officeart/2005/8/layout/radial1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CDDBBFD-B590-49F4-BF1E-4FFB3CC10D41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800" b="1" dirty="0"/>
            <a:t>AGROPARK</a:t>
          </a:r>
          <a:endParaRPr lang="ru-RU" sz="1800" b="1" dirty="0"/>
        </a:p>
        <a:p>
          <a:r>
            <a:rPr lang="en-US" sz="1800" b="1" dirty="0"/>
            <a:t>Precision farming and digitalization</a:t>
          </a:r>
          <a:endParaRPr lang="ru-RU" sz="1800" b="1" dirty="0"/>
        </a:p>
      </dgm:t>
    </dgm:pt>
    <dgm:pt modelId="{31AC690F-CA16-494B-80B6-128269C080F5}" type="parTrans" cxnId="{E836EC64-E0AC-4FB3-BCE2-3BABF38254CB}">
      <dgm:prSet/>
      <dgm:spPr/>
      <dgm:t>
        <a:bodyPr/>
        <a:lstStyle/>
        <a:p>
          <a:endParaRPr lang="ru-RU"/>
        </a:p>
      </dgm:t>
    </dgm:pt>
    <dgm:pt modelId="{342B5CEC-9DF6-40AB-AF51-38C9620B4B5F}" type="sibTrans" cxnId="{E836EC64-E0AC-4FB3-BCE2-3BABF38254CB}">
      <dgm:prSet/>
      <dgm:spPr/>
      <dgm:t>
        <a:bodyPr/>
        <a:lstStyle/>
        <a:p>
          <a:endParaRPr lang="ru-RU"/>
        </a:p>
      </dgm:t>
    </dgm:pt>
    <dgm:pt modelId="{A1774DA8-FB36-4607-9F9F-4F34C5CF1933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600" b="1" dirty="0" err="1"/>
            <a:t>Phytoexpertise</a:t>
          </a:r>
          <a:br>
            <a:rPr lang="ru-RU" sz="1600" b="1" dirty="0"/>
          </a:br>
          <a:r>
            <a:rPr lang="ru-RU" sz="2800" b="1" dirty="0"/>
            <a:t>100%</a:t>
          </a:r>
          <a:br>
            <a:rPr lang="ru-RU" sz="1200" b="1" dirty="0"/>
          </a:br>
          <a:r>
            <a:rPr lang="en-US" sz="1200" b="1" dirty="0"/>
            <a:t>quality</a:t>
          </a:r>
          <a:endParaRPr lang="ru-RU" sz="1500" b="1" dirty="0"/>
        </a:p>
      </dgm:t>
    </dgm:pt>
    <dgm:pt modelId="{1CB394F2-4A20-43D0-9B42-9F369B19F58D}" type="parTrans" cxnId="{16BBBCA1-7DFA-4AD4-AA4D-94D704F4BEBF}">
      <dgm:prSet/>
      <dgm:spPr/>
      <dgm:t>
        <a:bodyPr/>
        <a:lstStyle/>
        <a:p>
          <a:endParaRPr lang="ru-RU"/>
        </a:p>
      </dgm:t>
    </dgm:pt>
    <dgm:pt modelId="{ECC5542F-F850-48C2-92CE-04E09228A175}" type="sibTrans" cxnId="{16BBBCA1-7DFA-4AD4-AA4D-94D704F4BEBF}">
      <dgm:prSet/>
      <dgm:spPr/>
      <dgm:t>
        <a:bodyPr/>
        <a:lstStyle/>
        <a:p>
          <a:endParaRPr lang="ru-RU"/>
        </a:p>
      </dgm:t>
    </dgm:pt>
    <dgm:pt modelId="{2AB4BD90-3579-412B-9B6D-8FD7B8C5CD25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400" b="1" dirty="0"/>
            <a:t>Plant nutrition.</a:t>
          </a:r>
          <a:endParaRPr lang="ru-RU" sz="1400" b="1" dirty="0"/>
        </a:p>
        <a:p>
          <a:r>
            <a:rPr lang="en-US" sz="1400" b="1" dirty="0"/>
            <a:t>Soil analysis and fertilization</a:t>
          </a:r>
          <a:endParaRPr lang="kk-KZ" sz="1400" b="1" dirty="0"/>
        </a:p>
        <a:p>
          <a:r>
            <a:rPr lang="ru-RU" sz="1400" b="1" dirty="0"/>
            <a:t>90%</a:t>
          </a:r>
        </a:p>
      </dgm:t>
    </dgm:pt>
    <dgm:pt modelId="{913D3A27-AF8A-4555-849F-E95539BA94FD}" type="parTrans" cxnId="{32552571-5B46-4EE5-A138-A943C471CD9A}">
      <dgm:prSet/>
      <dgm:spPr/>
      <dgm:t>
        <a:bodyPr/>
        <a:lstStyle/>
        <a:p>
          <a:endParaRPr lang="ru-RU"/>
        </a:p>
      </dgm:t>
    </dgm:pt>
    <dgm:pt modelId="{6EA81BC5-5BE7-4055-8890-12557094B5D0}" type="sibTrans" cxnId="{32552571-5B46-4EE5-A138-A943C471CD9A}">
      <dgm:prSet/>
      <dgm:spPr/>
      <dgm:t>
        <a:bodyPr/>
        <a:lstStyle/>
        <a:p>
          <a:endParaRPr lang="ru-RU"/>
        </a:p>
      </dgm:t>
    </dgm:pt>
    <dgm:pt modelId="{AD5FDCD6-E94B-44CC-B197-4CD09821B023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800" b="1" dirty="0"/>
            <a:t>Precise sowing</a:t>
          </a:r>
          <a:endParaRPr lang="kk-KZ" sz="1800" b="1" dirty="0"/>
        </a:p>
        <a:p>
          <a:r>
            <a:rPr lang="ru-RU" sz="3200" b="1" dirty="0"/>
            <a:t>90%</a:t>
          </a:r>
        </a:p>
      </dgm:t>
    </dgm:pt>
    <dgm:pt modelId="{B8C5370E-B7A6-448F-A987-D88C43284FB2}" type="parTrans" cxnId="{21ABBD64-BAB6-4F63-A930-E3D274207E60}">
      <dgm:prSet/>
      <dgm:spPr/>
      <dgm:t>
        <a:bodyPr/>
        <a:lstStyle/>
        <a:p>
          <a:endParaRPr lang="ru-RU"/>
        </a:p>
      </dgm:t>
    </dgm:pt>
    <dgm:pt modelId="{D12B4501-0CFE-4484-BE84-B2D504519100}" type="sibTrans" cxnId="{21ABBD64-BAB6-4F63-A930-E3D274207E60}">
      <dgm:prSet/>
      <dgm:spPr/>
      <dgm:t>
        <a:bodyPr/>
        <a:lstStyle/>
        <a:p>
          <a:endParaRPr lang="ru-RU"/>
        </a:p>
      </dgm:t>
    </dgm:pt>
    <dgm:pt modelId="{96D33379-6C8E-4E1B-8D1E-B98D5AD22526}">
      <dgm:prSet phldrT="[Текст]" custT="1"/>
      <dgm:spPr>
        <a:solidFill>
          <a:srgbClr val="00B050"/>
        </a:solidFill>
      </dgm:spPr>
      <dgm:t>
        <a:bodyPr/>
        <a:lstStyle/>
        <a:p>
          <a:endParaRPr lang="ru-RU" sz="1400" b="1" dirty="0"/>
        </a:p>
        <a:p>
          <a:r>
            <a:rPr lang="en-US" sz="1400" b="1" dirty="0"/>
            <a:t>Irrigation is traditional, modern system</a:t>
          </a:r>
          <a:endParaRPr lang="kk-KZ" sz="1400" b="1" dirty="0"/>
        </a:p>
        <a:p>
          <a:r>
            <a:rPr lang="ru-RU" sz="1400" b="1" dirty="0"/>
            <a:t>50%</a:t>
          </a:r>
        </a:p>
      </dgm:t>
    </dgm:pt>
    <dgm:pt modelId="{592259F7-719F-49B3-8365-B7C98FD7294A}" type="parTrans" cxnId="{B3F0DEBD-6793-47F6-8624-E14602FE6E59}">
      <dgm:prSet/>
      <dgm:spPr/>
      <dgm:t>
        <a:bodyPr/>
        <a:lstStyle/>
        <a:p>
          <a:endParaRPr lang="ru-RU"/>
        </a:p>
      </dgm:t>
    </dgm:pt>
    <dgm:pt modelId="{0B3E6847-5DB6-443E-8E60-B28CB853706D}" type="sibTrans" cxnId="{B3F0DEBD-6793-47F6-8624-E14602FE6E59}">
      <dgm:prSet/>
      <dgm:spPr/>
      <dgm:t>
        <a:bodyPr/>
        <a:lstStyle/>
        <a:p>
          <a:endParaRPr lang="ru-RU"/>
        </a:p>
      </dgm:t>
    </dgm:pt>
    <dgm:pt modelId="{59AF6E63-5558-4755-874D-4346ADCD5738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400" b="1" dirty="0"/>
            <a:t>Integrated system of plant protection against harmful organisms</a:t>
          </a:r>
          <a:endParaRPr lang="kk-KZ" sz="1400" b="1" dirty="0"/>
        </a:p>
        <a:p>
          <a:r>
            <a:rPr lang="ru-RU" sz="1400" b="1" dirty="0"/>
            <a:t>10%</a:t>
          </a:r>
        </a:p>
      </dgm:t>
    </dgm:pt>
    <dgm:pt modelId="{2EA23699-F27E-4839-B854-69A1F534FF08}" type="parTrans" cxnId="{456D4EE1-519B-454E-88EF-3DC04A2663A0}">
      <dgm:prSet/>
      <dgm:spPr/>
      <dgm:t>
        <a:bodyPr/>
        <a:lstStyle/>
        <a:p>
          <a:endParaRPr lang="ru-RU"/>
        </a:p>
      </dgm:t>
    </dgm:pt>
    <dgm:pt modelId="{977D8D60-14A9-4D44-95C7-D0E732A2639F}" type="sibTrans" cxnId="{456D4EE1-519B-454E-88EF-3DC04A2663A0}">
      <dgm:prSet/>
      <dgm:spPr/>
      <dgm:t>
        <a:bodyPr/>
        <a:lstStyle/>
        <a:p>
          <a:endParaRPr lang="ru-RU"/>
        </a:p>
      </dgm:t>
    </dgm:pt>
    <dgm:pt modelId="{319DCAA8-7093-40D1-8A6C-5DA8AA45F39D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en-US" sz="1600" b="1" dirty="0"/>
            <a:t>Treatment and healing of seeds</a:t>
          </a:r>
          <a:endParaRPr lang="kk-KZ" sz="1600" b="1" dirty="0"/>
        </a:p>
        <a:p>
          <a:r>
            <a:rPr lang="ru-RU" sz="1600" b="1" dirty="0"/>
            <a:t>99%</a:t>
          </a:r>
        </a:p>
      </dgm:t>
    </dgm:pt>
    <dgm:pt modelId="{96F48A86-0B2B-46C0-A015-04FC07420457}" type="parTrans" cxnId="{052D7ED2-50C9-4621-8C54-5E1DA8069290}">
      <dgm:prSet/>
      <dgm:spPr/>
      <dgm:t>
        <a:bodyPr/>
        <a:lstStyle/>
        <a:p>
          <a:endParaRPr lang="ru-RU"/>
        </a:p>
      </dgm:t>
    </dgm:pt>
    <dgm:pt modelId="{E934D9E1-7A3F-4751-AD4B-BA44597EA149}" type="sibTrans" cxnId="{052D7ED2-50C9-4621-8C54-5E1DA8069290}">
      <dgm:prSet/>
      <dgm:spPr/>
      <dgm:t>
        <a:bodyPr/>
        <a:lstStyle/>
        <a:p>
          <a:endParaRPr lang="ru-RU"/>
        </a:p>
      </dgm:t>
    </dgm:pt>
    <dgm:pt modelId="{967A5C64-A592-40B2-B7C4-38B4AB6B84AC}">
      <dgm:prSet custT="1"/>
      <dgm:spPr>
        <a:solidFill>
          <a:srgbClr val="00B050"/>
        </a:solidFill>
      </dgm:spPr>
      <dgm:t>
        <a:bodyPr/>
        <a:lstStyle/>
        <a:p>
          <a:r>
            <a:rPr lang="en-US" sz="1400" b="1" dirty="0"/>
            <a:t>Greening production</a:t>
          </a:r>
          <a:endParaRPr lang="kk-KZ" sz="1400" b="1" dirty="0"/>
        </a:p>
        <a:p>
          <a:r>
            <a:rPr lang="ru-RU" sz="1400" b="1" dirty="0"/>
            <a:t>50%</a:t>
          </a:r>
        </a:p>
      </dgm:t>
    </dgm:pt>
    <dgm:pt modelId="{276B87AE-08B3-44A2-ACBA-FD7DB69AE465}" type="parTrans" cxnId="{6A0614E6-598B-4819-82EB-377977D22C23}">
      <dgm:prSet/>
      <dgm:spPr/>
      <dgm:t>
        <a:bodyPr/>
        <a:lstStyle/>
        <a:p>
          <a:endParaRPr lang="ru-RU"/>
        </a:p>
      </dgm:t>
    </dgm:pt>
    <dgm:pt modelId="{DE9F48CE-BE4A-4D39-9BDD-E3B28B0A8247}" type="sibTrans" cxnId="{6A0614E6-598B-4819-82EB-377977D22C23}">
      <dgm:prSet/>
      <dgm:spPr/>
      <dgm:t>
        <a:bodyPr/>
        <a:lstStyle/>
        <a:p>
          <a:endParaRPr lang="ru-RU"/>
        </a:p>
      </dgm:t>
    </dgm:pt>
    <dgm:pt modelId="{96CBBC1D-3ECE-4773-88B5-E5AC1A653C65}" type="pres">
      <dgm:prSet presAssocID="{1EE0AAE0-FB11-4EA0-874A-99F8876A8370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6671231-31A9-4411-A1DC-99D9EFE946F5}" type="pres">
      <dgm:prSet presAssocID="{FCDDBBFD-B590-49F4-BF1E-4FFB3CC10D41}" presName="centerShape" presStyleLbl="node0" presStyleIdx="0" presStyleCnt="1" custScaleX="198489" custScaleY="151525"/>
      <dgm:spPr/>
    </dgm:pt>
    <dgm:pt modelId="{58CB3B92-6872-4E59-9216-86DDD3FE80BA}" type="pres">
      <dgm:prSet presAssocID="{1CB394F2-4A20-43D0-9B42-9F369B19F58D}" presName="Name9" presStyleLbl="parChTrans1D2" presStyleIdx="0" presStyleCnt="7"/>
      <dgm:spPr/>
    </dgm:pt>
    <dgm:pt modelId="{12AB9A35-2D2D-4D12-BBB0-71A724989AC5}" type="pres">
      <dgm:prSet presAssocID="{1CB394F2-4A20-43D0-9B42-9F369B19F58D}" presName="connTx" presStyleLbl="parChTrans1D2" presStyleIdx="0" presStyleCnt="7"/>
      <dgm:spPr/>
    </dgm:pt>
    <dgm:pt modelId="{BB92642B-28F0-4713-B711-44680BA591B2}" type="pres">
      <dgm:prSet presAssocID="{A1774DA8-FB36-4607-9F9F-4F34C5CF1933}" presName="node" presStyleLbl="node1" presStyleIdx="0" presStyleCnt="7" custScaleX="131689" custScaleY="108834" custRadScaleRad="93819">
        <dgm:presLayoutVars>
          <dgm:bulletEnabled val="1"/>
        </dgm:presLayoutVars>
      </dgm:prSet>
      <dgm:spPr/>
    </dgm:pt>
    <dgm:pt modelId="{F47DFC1F-3508-481F-BAAA-C9FF4DD6CB2F}" type="pres">
      <dgm:prSet presAssocID="{96F48A86-0B2B-46C0-A015-04FC07420457}" presName="Name9" presStyleLbl="parChTrans1D2" presStyleIdx="1" presStyleCnt="7"/>
      <dgm:spPr/>
    </dgm:pt>
    <dgm:pt modelId="{00C5E4E0-9D83-48B4-BF9D-52171FA50D9B}" type="pres">
      <dgm:prSet presAssocID="{96F48A86-0B2B-46C0-A015-04FC07420457}" presName="connTx" presStyleLbl="parChTrans1D2" presStyleIdx="1" presStyleCnt="7"/>
      <dgm:spPr/>
    </dgm:pt>
    <dgm:pt modelId="{64D879D8-5E94-4C9B-9425-29C1C68155C4}" type="pres">
      <dgm:prSet presAssocID="{319DCAA8-7093-40D1-8A6C-5DA8AA45F39D}" presName="node" presStyleLbl="node1" presStyleIdx="1" presStyleCnt="7" custScaleX="145903" custScaleY="113840" custRadScaleRad="121855" custRadScaleInc="-672">
        <dgm:presLayoutVars>
          <dgm:bulletEnabled val="1"/>
        </dgm:presLayoutVars>
      </dgm:prSet>
      <dgm:spPr/>
    </dgm:pt>
    <dgm:pt modelId="{4C8CE7C2-6F25-4563-A7E8-038A2451F403}" type="pres">
      <dgm:prSet presAssocID="{913D3A27-AF8A-4555-849F-E95539BA94FD}" presName="Name9" presStyleLbl="parChTrans1D2" presStyleIdx="2" presStyleCnt="7"/>
      <dgm:spPr/>
    </dgm:pt>
    <dgm:pt modelId="{98B30D10-0B4D-4354-9195-4AFF770B048A}" type="pres">
      <dgm:prSet presAssocID="{913D3A27-AF8A-4555-849F-E95539BA94FD}" presName="connTx" presStyleLbl="parChTrans1D2" presStyleIdx="2" presStyleCnt="7"/>
      <dgm:spPr/>
    </dgm:pt>
    <dgm:pt modelId="{ED5EB5A5-5252-4E93-A174-5A1A83B90778}" type="pres">
      <dgm:prSet presAssocID="{2AB4BD90-3579-412B-9B6D-8FD7B8C5CD25}" presName="node" presStyleLbl="node1" presStyleIdx="2" presStyleCnt="7" custScaleX="160581" custScaleY="119765" custRadScaleRad="135587" custRadScaleInc="-43827">
        <dgm:presLayoutVars>
          <dgm:bulletEnabled val="1"/>
        </dgm:presLayoutVars>
      </dgm:prSet>
      <dgm:spPr/>
    </dgm:pt>
    <dgm:pt modelId="{3ED7C32D-37B9-4C9E-A531-702556DAB15E}" type="pres">
      <dgm:prSet presAssocID="{B8C5370E-B7A6-448F-A987-D88C43284FB2}" presName="Name9" presStyleLbl="parChTrans1D2" presStyleIdx="3" presStyleCnt="7"/>
      <dgm:spPr/>
    </dgm:pt>
    <dgm:pt modelId="{DB1C50BD-24B4-450A-9FEE-BFC002827A93}" type="pres">
      <dgm:prSet presAssocID="{B8C5370E-B7A6-448F-A987-D88C43284FB2}" presName="connTx" presStyleLbl="parChTrans1D2" presStyleIdx="3" presStyleCnt="7"/>
      <dgm:spPr/>
    </dgm:pt>
    <dgm:pt modelId="{6647BBCF-DB1E-42FC-844A-27808A610163}" type="pres">
      <dgm:prSet presAssocID="{AD5FDCD6-E94B-44CC-B197-4CD09821B023}" presName="node" presStyleLbl="node1" presStyleIdx="3" presStyleCnt="7" custScaleX="162170" custScaleY="106819" custRadScaleRad="113239" custRadScaleInc="-76987">
        <dgm:presLayoutVars>
          <dgm:bulletEnabled val="1"/>
        </dgm:presLayoutVars>
      </dgm:prSet>
      <dgm:spPr/>
    </dgm:pt>
    <dgm:pt modelId="{076625DA-582D-45A2-885E-90CBD995614A}" type="pres">
      <dgm:prSet presAssocID="{592259F7-719F-49B3-8365-B7C98FD7294A}" presName="Name9" presStyleLbl="parChTrans1D2" presStyleIdx="4" presStyleCnt="7"/>
      <dgm:spPr/>
    </dgm:pt>
    <dgm:pt modelId="{9E6B240A-A1B2-4321-ACB2-6C78FB6A6C25}" type="pres">
      <dgm:prSet presAssocID="{592259F7-719F-49B3-8365-B7C98FD7294A}" presName="connTx" presStyleLbl="parChTrans1D2" presStyleIdx="4" presStyleCnt="7"/>
      <dgm:spPr/>
    </dgm:pt>
    <dgm:pt modelId="{9FFFF2E5-FCB4-48AD-A715-7551463EE6DD}" type="pres">
      <dgm:prSet presAssocID="{96D33379-6C8E-4E1B-8D1E-B98D5AD22526}" presName="node" presStyleLbl="node1" presStyleIdx="4" presStyleCnt="7" custScaleX="148360" custScaleY="122612" custRadScaleRad="113503" custRadScaleInc="82013">
        <dgm:presLayoutVars>
          <dgm:bulletEnabled val="1"/>
        </dgm:presLayoutVars>
      </dgm:prSet>
      <dgm:spPr/>
    </dgm:pt>
    <dgm:pt modelId="{2D5F85C2-9434-4593-B923-C1E124D28024}" type="pres">
      <dgm:prSet presAssocID="{2EA23699-F27E-4839-B854-69A1F534FF08}" presName="Name9" presStyleLbl="parChTrans1D2" presStyleIdx="5" presStyleCnt="7"/>
      <dgm:spPr/>
    </dgm:pt>
    <dgm:pt modelId="{783CD8A1-6916-4233-B31A-5E1C674C020B}" type="pres">
      <dgm:prSet presAssocID="{2EA23699-F27E-4839-B854-69A1F534FF08}" presName="connTx" presStyleLbl="parChTrans1D2" presStyleIdx="5" presStyleCnt="7"/>
      <dgm:spPr/>
    </dgm:pt>
    <dgm:pt modelId="{781992B0-C0EF-4024-B3DA-FCEC6F4374D0}" type="pres">
      <dgm:prSet presAssocID="{59AF6E63-5558-4755-874D-4346ADCD5738}" presName="node" presStyleLbl="node1" presStyleIdx="5" presStyleCnt="7" custScaleX="138406" custScaleY="114385" custRadScaleRad="147050" custRadScaleInc="51579">
        <dgm:presLayoutVars>
          <dgm:bulletEnabled val="1"/>
        </dgm:presLayoutVars>
      </dgm:prSet>
      <dgm:spPr/>
    </dgm:pt>
    <dgm:pt modelId="{A701A5AC-CF28-4886-9F6B-D39AC3381F2A}" type="pres">
      <dgm:prSet presAssocID="{276B87AE-08B3-44A2-ACBA-FD7DB69AE465}" presName="Name9" presStyleLbl="parChTrans1D2" presStyleIdx="6" presStyleCnt="7"/>
      <dgm:spPr/>
    </dgm:pt>
    <dgm:pt modelId="{44A60CCA-E62C-4435-89D0-D4ECF65789D5}" type="pres">
      <dgm:prSet presAssocID="{276B87AE-08B3-44A2-ACBA-FD7DB69AE465}" presName="connTx" presStyleLbl="parChTrans1D2" presStyleIdx="6" presStyleCnt="7"/>
      <dgm:spPr/>
    </dgm:pt>
    <dgm:pt modelId="{82A1864D-9D16-4588-8BE2-1868393A2C95}" type="pres">
      <dgm:prSet presAssocID="{967A5C64-A592-40B2-B7C4-38B4AB6B84AC}" presName="node" presStyleLbl="node1" presStyleIdx="6" presStyleCnt="7" custScaleX="128991" custRadScaleRad="113672" custRadScaleInc="-7807">
        <dgm:presLayoutVars>
          <dgm:bulletEnabled val="1"/>
        </dgm:presLayoutVars>
      </dgm:prSet>
      <dgm:spPr/>
    </dgm:pt>
  </dgm:ptLst>
  <dgm:cxnLst>
    <dgm:cxn modelId="{805DE805-65DA-4DE9-AC70-D499E4870E6D}" type="presOf" srcId="{1CB394F2-4A20-43D0-9B42-9F369B19F58D}" destId="{12AB9A35-2D2D-4D12-BBB0-71A724989AC5}" srcOrd="1" destOrd="0" presId="urn:microsoft.com/office/officeart/2005/8/layout/radial1"/>
    <dgm:cxn modelId="{B0CB6F15-02F2-4EB1-98B2-BA3EDEBD475F}" type="presOf" srcId="{B8C5370E-B7A6-448F-A987-D88C43284FB2}" destId="{3ED7C32D-37B9-4C9E-A531-702556DAB15E}" srcOrd="0" destOrd="0" presId="urn:microsoft.com/office/officeart/2005/8/layout/radial1"/>
    <dgm:cxn modelId="{D01BC01F-1467-42FD-8546-51A82682243A}" type="presOf" srcId="{276B87AE-08B3-44A2-ACBA-FD7DB69AE465}" destId="{44A60CCA-E62C-4435-89D0-D4ECF65789D5}" srcOrd="1" destOrd="0" presId="urn:microsoft.com/office/officeart/2005/8/layout/radial1"/>
    <dgm:cxn modelId="{161F6D2C-7341-4561-A909-1EACF30816AE}" type="presOf" srcId="{913D3A27-AF8A-4555-849F-E95539BA94FD}" destId="{4C8CE7C2-6F25-4563-A7E8-038A2451F403}" srcOrd="0" destOrd="0" presId="urn:microsoft.com/office/officeart/2005/8/layout/radial1"/>
    <dgm:cxn modelId="{15015C2F-2833-4323-9845-B90ADD981BB7}" type="presOf" srcId="{2EA23699-F27E-4839-B854-69A1F534FF08}" destId="{2D5F85C2-9434-4593-B923-C1E124D28024}" srcOrd="0" destOrd="0" presId="urn:microsoft.com/office/officeart/2005/8/layout/radial1"/>
    <dgm:cxn modelId="{B016E232-7EA4-45A9-B321-A009F5C63994}" type="presOf" srcId="{319DCAA8-7093-40D1-8A6C-5DA8AA45F39D}" destId="{64D879D8-5E94-4C9B-9425-29C1C68155C4}" srcOrd="0" destOrd="0" presId="urn:microsoft.com/office/officeart/2005/8/layout/radial1"/>
    <dgm:cxn modelId="{04ED3A5D-8214-4FB0-BB28-F628C7926634}" type="presOf" srcId="{2AB4BD90-3579-412B-9B6D-8FD7B8C5CD25}" destId="{ED5EB5A5-5252-4E93-A174-5A1A83B90778}" srcOrd="0" destOrd="0" presId="urn:microsoft.com/office/officeart/2005/8/layout/radial1"/>
    <dgm:cxn modelId="{21ABBD64-BAB6-4F63-A930-E3D274207E60}" srcId="{FCDDBBFD-B590-49F4-BF1E-4FFB3CC10D41}" destId="{AD5FDCD6-E94B-44CC-B197-4CD09821B023}" srcOrd="3" destOrd="0" parTransId="{B8C5370E-B7A6-448F-A987-D88C43284FB2}" sibTransId="{D12B4501-0CFE-4484-BE84-B2D504519100}"/>
    <dgm:cxn modelId="{E836EC64-E0AC-4FB3-BCE2-3BABF38254CB}" srcId="{1EE0AAE0-FB11-4EA0-874A-99F8876A8370}" destId="{FCDDBBFD-B590-49F4-BF1E-4FFB3CC10D41}" srcOrd="0" destOrd="0" parTransId="{31AC690F-CA16-494B-80B6-128269C080F5}" sibTransId="{342B5CEC-9DF6-40AB-AF51-38C9620B4B5F}"/>
    <dgm:cxn modelId="{FAB41768-344E-4EAF-8DFA-DAB0061E70AE}" type="presOf" srcId="{276B87AE-08B3-44A2-ACBA-FD7DB69AE465}" destId="{A701A5AC-CF28-4886-9F6B-D39AC3381F2A}" srcOrd="0" destOrd="0" presId="urn:microsoft.com/office/officeart/2005/8/layout/radial1"/>
    <dgm:cxn modelId="{3E0E5A68-F461-48F5-9677-C4C086E86E49}" type="presOf" srcId="{A1774DA8-FB36-4607-9F9F-4F34C5CF1933}" destId="{BB92642B-28F0-4713-B711-44680BA591B2}" srcOrd="0" destOrd="0" presId="urn:microsoft.com/office/officeart/2005/8/layout/radial1"/>
    <dgm:cxn modelId="{0F344C6B-9777-436C-A32A-2276CE60C945}" type="presOf" srcId="{FCDDBBFD-B590-49F4-BF1E-4FFB3CC10D41}" destId="{56671231-31A9-4411-A1DC-99D9EFE946F5}" srcOrd="0" destOrd="0" presId="urn:microsoft.com/office/officeart/2005/8/layout/radial1"/>
    <dgm:cxn modelId="{03E3BF6E-7E55-414D-BE60-E4543E15EAE9}" type="presOf" srcId="{AD5FDCD6-E94B-44CC-B197-4CD09821B023}" destId="{6647BBCF-DB1E-42FC-844A-27808A610163}" srcOrd="0" destOrd="0" presId="urn:microsoft.com/office/officeart/2005/8/layout/radial1"/>
    <dgm:cxn modelId="{120A0550-8E7F-4043-85A1-6D3F26514A05}" type="presOf" srcId="{913D3A27-AF8A-4555-849F-E95539BA94FD}" destId="{98B30D10-0B4D-4354-9195-4AFF770B048A}" srcOrd="1" destOrd="0" presId="urn:microsoft.com/office/officeart/2005/8/layout/radial1"/>
    <dgm:cxn modelId="{32552571-5B46-4EE5-A138-A943C471CD9A}" srcId="{FCDDBBFD-B590-49F4-BF1E-4FFB3CC10D41}" destId="{2AB4BD90-3579-412B-9B6D-8FD7B8C5CD25}" srcOrd="2" destOrd="0" parTransId="{913D3A27-AF8A-4555-849F-E95539BA94FD}" sibTransId="{6EA81BC5-5BE7-4055-8890-12557094B5D0}"/>
    <dgm:cxn modelId="{6E35EA52-F150-41E6-ABD9-FD1AC8316417}" type="presOf" srcId="{592259F7-719F-49B3-8365-B7C98FD7294A}" destId="{076625DA-582D-45A2-885E-90CBD995614A}" srcOrd="0" destOrd="0" presId="urn:microsoft.com/office/officeart/2005/8/layout/radial1"/>
    <dgm:cxn modelId="{CC07747D-726D-4570-A4E0-C69DF36E19E7}" type="presOf" srcId="{B8C5370E-B7A6-448F-A987-D88C43284FB2}" destId="{DB1C50BD-24B4-450A-9FEE-BFC002827A93}" srcOrd="1" destOrd="0" presId="urn:microsoft.com/office/officeart/2005/8/layout/radial1"/>
    <dgm:cxn modelId="{F48F7A89-F756-45E4-9AD3-DC8288E3145E}" type="presOf" srcId="{592259F7-719F-49B3-8365-B7C98FD7294A}" destId="{9E6B240A-A1B2-4321-ACB2-6C78FB6A6C25}" srcOrd="1" destOrd="0" presId="urn:microsoft.com/office/officeart/2005/8/layout/radial1"/>
    <dgm:cxn modelId="{16BBBCA1-7DFA-4AD4-AA4D-94D704F4BEBF}" srcId="{FCDDBBFD-B590-49F4-BF1E-4FFB3CC10D41}" destId="{A1774DA8-FB36-4607-9F9F-4F34C5CF1933}" srcOrd="0" destOrd="0" parTransId="{1CB394F2-4A20-43D0-9B42-9F369B19F58D}" sibTransId="{ECC5542F-F850-48C2-92CE-04E09228A175}"/>
    <dgm:cxn modelId="{6D436EA8-BE80-4533-8A85-0C30E36BFC25}" type="presOf" srcId="{1CB394F2-4A20-43D0-9B42-9F369B19F58D}" destId="{58CB3B92-6872-4E59-9216-86DDD3FE80BA}" srcOrd="0" destOrd="0" presId="urn:microsoft.com/office/officeart/2005/8/layout/radial1"/>
    <dgm:cxn modelId="{6E6AD3B3-DBFF-4B68-B9BC-965D4700AD47}" type="presOf" srcId="{96F48A86-0B2B-46C0-A015-04FC07420457}" destId="{F47DFC1F-3508-481F-BAAA-C9FF4DD6CB2F}" srcOrd="0" destOrd="0" presId="urn:microsoft.com/office/officeart/2005/8/layout/radial1"/>
    <dgm:cxn modelId="{52515FB5-2F28-4C3A-80BE-B1C455B59552}" type="presOf" srcId="{96D33379-6C8E-4E1B-8D1E-B98D5AD22526}" destId="{9FFFF2E5-FCB4-48AD-A715-7551463EE6DD}" srcOrd="0" destOrd="0" presId="urn:microsoft.com/office/officeart/2005/8/layout/radial1"/>
    <dgm:cxn modelId="{B3F0DEBD-6793-47F6-8624-E14602FE6E59}" srcId="{FCDDBBFD-B590-49F4-BF1E-4FFB3CC10D41}" destId="{96D33379-6C8E-4E1B-8D1E-B98D5AD22526}" srcOrd="4" destOrd="0" parTransId="{592259F7-719F-49B3-8365-B7C98FD7294A}" sibTransId="{0B3E6847-5DB6-443E-8E60-B28CB853706D}"/>
    <dgm:cxn modelId="{052D7ED2-50C9-4621-8C54-5E1DA8069290}" srcId="{FCDDBBFD-B590-49F4-BF1E-4FFB3CC10D41}" destId="{319DCAA8-7093-40D1-8A6C-5DA8AA45F39D}" srcOrd="1" destOrd="0" parTransId="{96F48A86-0B2B-46C0-A015-04FC07420457}" sibTransId="{E934D9E1-7A3F-4751-AD4B-BA44597EA149}"/>
    <dgm:cxn modelId="{B489DDD2-9639-4CDF-ABEC-52671C5EFCDD}" type="presOf" srcId="{967A5C64-A592-40B2-B7C4-38B4AB6B84AC}" destId="{82A1864D-9D16-4588-8BE2-1868393A2C95}" srcOrd="0" destOrd="0" presId="urn:microsoft.com/office/officeart/2005/8/layout/radial1"/>
    <dgm:cxn modelId="{62DCD7D4-BADD-460F-92AC-83C9A0DF86B4}" type="presOf" srcId="{59AF6E63-5558-4755-874D-4346ADCD5738}" destId="{781992B0-C0EF-4024-B3DA-FCEC6F4374D0}" srcOrd="0" destOrd="0" presId="urn:microsoft.com/office/officeart/2005/8/layout/radial1"/>
    <dgm:cxn modelId="{456D4EE1-519B-454E-88EF-3DC04A2663A0}" srcId="{FCDDBBFD-B590-49F4-BF1E-4FFB3CC10D41}" destId="{59AF6E63-5558-4755-874D-4346ADCD5738}" srcOrd="5" destOrd="0" parTransId="{2EA23699-F27E-4839-B854-69A1F534FF08}" sibTransId="{977D8D60-14A9-4D44-95C7-D0E732A2639F}"/>
    <dgm:cxn modelId="{6A0614E6-598B-4819-82EB-377977D22C23}" srcId="{FCDDBBFD-B590-49F4-BF1E-4FFB3CC10D41}" destId="{967A5C64-A592-40B2-B7C4-38B4AB6B84AC}" srcOrd="6" destOrd="0" parTransId="{276B87AE-08B3-44A2-ACBA-FD7DB69AE465}" sibTransId="{DE9F48CE-BE4A-4D39-9BDD-E3B28B0A8247}"/>
    <dgm:cxn modelId="{E1CD07F4-B564-4578-8DDA-3CE6001DB966}" type="presOf" srcId="{96F48A86-0B2B-46C0-A015-04FC07420457}" destId="{00C5E4E0-9D83-48B4-BF9D-52171FA50D9B}" srcOrd="1" destOrd="0" presId="urn:microsoft.com/office/officeart/2005/8/layout/radial1"/>
    <dgm:cxn modelId="{07E73BF6-481D-4528-8AE4-FFBA59561478}" type="presOf" srcId="{2EA23699-F27E-4839-B854-69A1F534FF08}" destId="{783CD8A1-6916-4233-B31A-5E1C674C020B}" srcOrd="1" destOrd="0" presId="urn:microsoft.com/office/officeart/2005/8/layout/radial1"/>
    <dgm:cxn modelId="{5E4A11FE-70B7-473B-B987-54E5F3E11BDC}" type="presOf" srcId="{1EE0AAE0-FB11-4EA0-874A-99F8876A8370}" destId="{96CBBC1D-3ECE-4773-88B5-E5AC1A653C65}" srcOrd="0" destOrd="0" presId="urn:microsoft.com/office/officeart/2005/8/layout/radial1"/>
    <dgm:cxn modelId="{654D8C2C-83AB-47FE-9F93-68C2A7E5BF26}" type="presParOf" srcId="{96CBBC1D-3ECE-4773-88B5-E5AC1A653C65}" destId="{56671231-31A9-4411-A1DC-99D9EFE946F5}" srcOrd="0" destOrd="0" presId="urn:microsoft.com/office/officeart/2005/8/layout/radial1"/>
    <dgm:cxn modelId="{FE630EE1-154B-4502-B248-CF3A1C13240B}" type="presParOf" srcId="{96CBBC1D-3ECE-4773-88B5-E5AC1A653C65}" destId="{58CB3B92-6872-4E59-9216-86DDD3FE80BA}" srcOrd="1" destOrd="0" presId="urn:microsoft.com/office/officeart/2005/8/layout/radial1"/>
    <dgm:cxn modelId="{710502A4-800E-41BA-91F2-E50022F05FC1}" type="presParOf" srcId="{58CB3B92-6872-4E59-9216-86DDD3FE80BA}" destId="{12AB9A35-2D2D-4D12-BBB0-71A724989AC5}" srcOrd="0" destOrd="0" presId="urn:microsoft.com/office/officeart/2005/8/layout/radial1"/>
    <dgm:cxn modelId="{8C1645E5-0D3F-4D39-88E1-9F7606C9E91D}" type="presParOf" srcId="{96CBBC1D-3ECE-4773-88B5-E5AC1A653C65}" destId="{BB92642B-28F0-4713-B711-44680BA591B2}" srcOrd="2" destOrd="0" presId="urn:microsoft.com/office/officeart/2005/8/layout/radial1"/>
    <dgm:cxn modelId="{42FB2B09-E579-4BA7-823D-71FD3B085FC2}" type="presParOf" srcId="{96CBBC1D-3ECE-4773-88B5-E5AC1A653C65}" destId="{F47DFC1F-3508-481F-BAAA-C9FF4DD6CB2F}" srcOrd="3" destOrd="0" presId="urn:microsoft.com/office/officeart/2005/8/layout/radial1"/>
    <dgm:cxn modelId="{0BD2D0F3-B94C-43DE-AF5A-EB1D50BB264A}" type="presParOf" srcId="{F47DFC1F-3508-481F-BAAA-C9FF4DD6CB2F}" destId="{00C5E4E0-9D83-48B4-BF9D-52171FA50D9B}" srcOrd="0" destOrd="0" presId="urn:microsoft.com/office/officeart/2005/8/layout/radial1"/>
    <dgm:cxn modelId="{DDDE5954-7C97-4DA5-B46A-2091301FE285}" type="presParOf" srcId="{96CBBC1D-3ECE-4773-88B5-E5AC1A653C65}" destId="{64D879D8-5E94-4C9B-9425-29C1C68155C4}" srcOrd="4" destOrd="0" presId="urn:microsoft.com/office/officeart/2005/8/layout/radial1"/>
    <dgm:cxn modelId="{8C21C0F3-4AD7-443E-B79D-94CEB0519FE1}" type="presParOf" srcId="{96CBBC1D-3ECE-4773-88B5-E5AC1A653C65}" destId="{4C8CE7C2-6F25-4563-A7E8-038A2451F403}" srcOrd="5" destOrd="0" presId="urn:microsoft.com/office/officeart/2005/8/layout/radial1"/>
    <dgm:cxn modelId="{2588655A-7C2A-41BF-8B3C-F826680815F4}" type="presParOf" srcId="{4C8CE7C2-6F25-4563-A7E8-038A2451F403}" destId="{98B30D10-0B4D-4354-9195-4AFF770B048A}" srcOrd="0" destOrd="0" presId="urn:microsoft.com/office/officeart/2005/8/layout/radial1"/>
    <dgm:cxn modelId="{D2E8C927-1BEF-4346-8FA4-DC4BA0B2F3C8}" type="presParOf" srcId="{96CBBC1D-3ECE-4773-88B5-E5AC1A653C65}" destId="{ED5EB5A5-5252-4E93-A174-5A1A83B90778}" srcOrd="6" destOrd="0" presId="urn:microsoft.com/office/officeart/2005/8/layout/radial1"/>
    <dgm:cxn modelId="{A3FDD788-618A-447F-826A-471CFC97F588}" type="presParOf" srcId="{96CBBC1D-3ECE-4773-88B5-E5AC1A653C65}" destId="{3ED7C32D-37B9-4C9E-A531-702556DAB15E}" srcOrd="7" destOrd="0" presId="urn:microsoft.com/office/officeart/2005/8/layout/radial1"/>
    <dgm:cxn modelId="{B48FD2C0-45DD-47D7-A3A3-5F4ABF52AFCC}" type="presParOf" srcId="{3ED7C32D-37B9-4C9E-A531-702556DAB15E}" destId="{DB1C50BD-24B4-450A-9FEE-BFC002827A93}" srcOrd="0" destOrd="0" presId="urn:microsoft.com/office/officeart/2005/8/layout/radial1"/>
    <dgm:cxn modelId="{0EB986E7-AF85-4531-9B64-DBE15EE20885}" type="presParOf" srcId="{96CBBC1D-3ECE-4773-88B5-E5AC1A653C65}" destId="{6647BBCF-DB1E-42FC-844A-27808A610163}" srcOrd="8" destOrd="0" presId="urn:microsoft.com/office/officeart/2005/8/layout/radial1"/>
    <dgm:cxn modelId="{25098653-A209-4B28-9A84-98AEF21DAA09}" type="presParOf" srcId="{96CBBC1D-3ECE-4773-88B5-E5AC1A653C65}" destId="{076625DA-582D-45A2-885E-90CBD995614A}" srcOrd="9" destOrd="0" presId="urn:microsoft.com/office/officeart/2005/8/layout/radial1"/>
    <dgm:cxn modelId="{45BB7213-8FD4-4F45-882D-E79D8C525CD7}" type="presParOf" srcId="{076625DA-582D-45A2-885E-90CBD995614A}" destId="{9E6B240A-A1B2-4321-ACB2-6C78FB6A6C25}" srcOrd="0" destOrd="0" presId="urn:microsoft.com/office/officeart/2005/8/layout/radial1"/>
    <dgm:cxn modelId="{B459E5D2-E123-4583-95CC-A43DABC7AA99}" type="presParOf" srcId="{96CBBC1D-3ECE-4773-88B5-E5AC1A653C65}" destId="{9FFFF2E5-FCB4-48AD-A715-7551463EE6DD}" srcOrd="10" destOrd="0" presId="urn:microsoft.com/office/officeart/2005/8/layout/radial1"/>
    <dgm:cxn modelId="{C223F8B2-188F-4725-A4F9-EAFB701777C3}" type="presParOf" srcId="{96CBBC1D-3ECE-4773-88B5-E5AC1A653C65}" destId="{2D5F85C2-9434-4593-B923-C1E124D28024}" srcOrd="11" destOrd="0" presId="urn:microsoft.com/office/officeart/2005/8/layout/radial1"/>
    <dgm:cxn modelId="{329DDDD7-26FC-4C56-A924-01A962F6F51A}" type="presParOf" srcId="{2D5F85C2-9434-4593-B923-C1E124D28024}" destId="{783CD8A1-6916-4233-B31A-5E1C674C020B}" srcOrd="0" destOrd="0" presId="urn:microsoft.com/office/officeart/2005/8/layout/radial1"/>
    <dgm:cxn modelId="{1036BBCE-B18B-41B8-81E0-DC7BA1094BFD}" type="presParOf" srcId="{96CBBC1D-3ECE-4773-88B5-E5AC1A653C65}" destId="{781992B0-C0EF-4024-B3DA-FCEC6F4374D0}" srcOrd="12" destOrd="0" presId="urn:microsoft.com/office/officeart/2005/8/layout/radial1"/>
    <dgm:cxn modelId="{B7A3FAB5-80FF-4AB8-95DC-FFEBF0CF7F52}" type="presParOf" srcId="{96CBBC1D-3ECE-4773-88B5-E5AC1A653C65}" destId="{A701A5AC-CF28-4886-9F6B-D39AC3381F2A}" srcOrd="13" destOrd="0" presId="urn:microsoft.com/office/officeart/2005/8/layout/radial1"/>
    <dgm:cxn modelId="{C257C4A1-06E7-4B97-AEEF-F1579A77CAC0}" type="presParOf" srcId="{A701A5AC-CF28-4886-9F6B-D39AC3381F2A}" destId="{44A60CCA-E62C-4435-89D0-D4ECF65789D5}" srcOrd="0" destOrd="0" presId="urn:microsoft.com/office/officeart/2005/8/layout/radial1"/>
    <dgm:cxn modelId="{F90E8BC4-8F6F-492B-B34D-CF193E0A129C}" type="presParOf" srcId="{96CBBC1D-3ECE-4773-88B5-E5AC1A653C65}" destId="{82A1864D-9D16-4588-8BE2-1868393A2C9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671231-31A9-4411-A1DC-99D9EFE946F5}">
      <dsp:nvSpPr>
        <dsp:cNvPr id="0" name=""/>
        <dsp:cNvSpPr/>
      </dsp:nvSpPr>
      <dsp:spPr>
        <a:xfrm>
          <a:off x="2792260" y="1817872"/>
          <a:ext cx="2783064" cy="2192377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Traditional technology</a:t>
          </a:r>
          <a:endParaRPr lang="ru-RU" sz="2400" b="1" kern="1200" dirty="0"/>
        </a:p>
      </dsp:txBody>
      <dsp:txXfrm>
        <a:off x="3199830" y="2138938"/>
        <a:ext cx="1967924" cy="1550245"/>
      </dsp:txXfrm>
    </dsp:sp>
    <dsp:sp modelId="{58CB3B92-6872-4E59-9216-86DDD3FE80BA}">
      <dsp:nvSpPr>
        <dsp:cNvPr id="0" name=""/>
        <dsp:cNvSpPr/>
      </dsp:nvSpPr>
      <dsp:spPr>
        <a:xfrm rot="16200000">
          <a:off x="4075746" y="1694435"/>
          <a:ext cx="216092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216092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4178390" y="1704424"/>
        <a:ext cx="10804" cy="10804"/>
      </dsp:txXfrm>
    </dsp:sp>
    <dsp:sp modelId="{BB92642B-28F0-4713-B711-44680BA591B2}">
      <dsp:nvSpPr>
        <dsp:cNvPr id="0" name=""/>
        <dsp:cNvSpPr/>
      </dsp:nvSpPr>
      <dsp:spPr>
        <a:xfrm>
          <a:off x="3070003" y="154905"/>
          <a:ext cx="2227579" cy="144687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 err="1"/>
            <a:t>Phytoexpertise</a:t>
          </a:r>
          <a:endParaRPr lang="ru-RU" sz="1900" b="1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quality 10%</a:t>
          </a:r>
          <a:endParaRPr lang="ru-RU" sz="1900" b="1" kern="1200" dirty="0"/>
        </a:p>
      </dsp:txBody>
      <dsp:txXfrm>
        <a:off x="3396224" y="366795"/>
        <a:ext cx="1575137" cy="1023095"/>
      </dsp:txXfrm>
    </dsp:sp>
    <dsp:sp modelId="{F47DFC1F-3508-481F-BAAA-C9FF4DD6CB2F}">
      <dsp:nvSpPr>
        <dsp:cNvPr id="0" name=""/>
        <dsp:cNvSpPr/>
      </dsp:nvSpPr>
      <dsp:spPr>
        <a:xfrm rot="19605456">
          <a:off x="5217488" y="2076982"/>
          <a:ext cx="439898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439898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5426440" y="2081376"/>
        <a:ext cx="21994" cy="21994"/>
      </dsp:txXfrm>
    </dsp:sp>
    <dsp:sp modelId="{64D879D8-5E94-4C9B-9425-29C1C68155C4}">
      <dsp:nvSpPr>
        <dsp:cNvPr id="0" name=""/>
        <dsp:cNvSpPr/>
      </dsp:nvSpPr>
      <dsp:spPr>
        <a:xfrm>
          <a:off x="5325336" y="747028"/>
          <a:ext cx="2121885" cy="144687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Seed dressing – efficiency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30%</a:t>
          </a:r>
        </a:p>
      </dsp:txBody>
      <dsp:txXfrm>
        <a:off x="5636079" y="958918"/>
        <a:ext cx="1500399" cy="1023095"/>
      </dsp:txXfrm>
    </dsp:sp>
    <dsp:sp modelId="{4C8CE7C2-6F25-4563-A7E8-038A2451F403}">
      <dsp:nvSpPr>
        <dsp:cNvPr id="0" name=""/>
        <dsp:cNvSpPr/>
      </dsp:nvSpPr>
      <dsp:spPr>
        <a:xfrm rot="145399">
          <a:off x="5573087" y="2968532"/>
          <a:ext cx="523016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523016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5821520" y="2970848"/>
        <a:ext cx="26150" cy="26150"/>
      </dsp:txXfrm>
    </dsp:sp>
    <dsp:sp modelId="{ED5EB5A5-5252-4E93-A174-5A1A83B90778}">
      <dsp:nvSpPr>
        <dsp:cNvPr id="0" name=""/>
        <dsp:cNvSpPr/>
      </dsp:nvSpPr>
      <dsp:spPr>
        <a:xfrm>
          <a:off x="6094053" y="2142466"/>
          <a:ext cx="2366378" cy="1805020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Plant nutrition. Soil analysis and fertilization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10%</a:t>
          </a:r>
          <a:endParaRPr lang="ru-RU" sz="2000" b="1" kern="1200" dirty="0"/>
        </a:p>
      </dsp:txBody>
      <dsp:txXfrm>
        <a:off x="6440601" y="2406805"/>
        <a:ext cx="1673282" cy="1276342"/>
      </dsp:txXfrm>
    </dsp:sp>
    <dsp:sp modelId="{3ED7C32D-37B9-4C9E-A531-702556DAB15E}">
      <dsp:nvSpPr>
        <dsp:cNvPr id="0" name=""/>
        <dsp:cNvSpPr/>
      </dsp:nvSpPr>
      <dsp:spPr>
        <a:xfrm rot="2710785">
          <a:off x="5000122" y="3861417"/>
          <a:ext cx="280792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280792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5133499" y="3869789"/>
        <a:ext cx="14039" cy="14039"/>
      </dsp:txXfrm>
    </dsp:sp>
    <dsp:sp modelId="{6647BBCF-DB1E-42FC-844A-27808A610163}">
      <dsp:nvSpPr>
        <dsp:cNvPr id="0" name=""/>
        <dsp:cNvSpPr/>
      </dsp:nvSpPr>
      <dsp:spPr>
        <a:xfrm>
          <a:off x="4887221" y="3822606"/>
          <a:ext cx="1836692" cy="144687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Sowing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/>
            <a:t>50%</a:t>
          </a:r>
        </a:p>
      </dsp:txBody>
      <dsp:txXfrm>
        <a:off x="5156198" y="4034496"/>
        <a:ext cx="1298738" cy="1023095"/>
      </dsp:txXfrm>
    </dsp:sp>
    <dsp:sp modelId="{076625DA-582D-45A2-885E-90CBD995614A}">
      <dsp:nvSpPr>
        <dsp:cNvPr id="0" name=""/>
        <dsp:cNvSpPr/>
      </dsp:nvSpPr>
      <dsp:spPr>
        <a:xfrm rot="8207892">
          <a:off x="3102965" y="3812374"/>
          <a:ext cx="215785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215785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 rot="10800000">
        <a:off x="3205463" y="3822370"/>
        <a:ext cx="10789" cy="10789"/>
      </dsp:txXfrm>
    </dsp:sp>
    <dsp:sp modelId="{9FFFF2E5-FCB4-48AD-A715-7551463EE6DD}">
      <dsp:nvSpPr>
        <dsp:cNvPr id="0" name=""/>
        <dsp:cNvSpPr/>
      </dsp:nvSpPr>
      <dsp:spPr>
        <a:xfrm>
          <a:off x="1595076" y="3737985"/>
          <a:ext cx="1882095" cy="144687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Irrigation is traditional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50%</a:t>
          </a:r>
        </a:p>
      </dsp:txBody>
      <dsp:txXfrm>
        <a:off x="1870702" y="3949875"/>
        <a:ext cx="1330843" cy="1023095"/>
      </dsp:txXfrm>
    </dsp:sp>
    <dsp:sp modelId="{2D5F85C2-9434-4593-B923-C1E124D28024}">
      <dsp:nvSpPr>
        <dsp:cNvPr id="0" name=""/>
        <dsp:cNvSpPr/>
      </dsp:nvSpPr>
      <dsp:spPr>
        <a:xfrm rot="10699128">
          <a:off x="2298663" y="2946740"/>
          <a:ext cx="494668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494668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 rot="10800000">
        <a:off x="2533631" y="2949765"/>
        <a:ext cx="24733" cy="24733"/>
      </dsp:txXfrm>
    </dsp:sp>
    <dsp:sp modelId="{781992B0-C0EF-4024-B3DA-FCEC6F4374D0}">
      <dsp:nvSpPr>
        <dsp:cNvPr id="0" name=""/>
        <dsp:cNvSpPr/>
      </dsp:nvSpPr>
      <dsp:spPr>
        <a:xfrm>
          <a:off x="118691" y="2043173"/>
          <a:ext cx="2180686" cy="1916400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Plant protection system against harmful organisms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1</a:t>
          </a:r>
          <a:r>
            <a:rPr lang="ru-RU" sz="2800" b="1" kern="1200" dirty="0"/>
            <a:t>0%</a:t>
          </a:r>
        </a:p>
      </dsp:txBody>
      <dsp:txXfrm>
        <a:off x="438045" y="2323823"/>
        <a:ext cx="1541978" cy="1355100"/>
      </dsp:txXfrm>
    </dsp:sp>
    <dsp:sp modelId="{A701A5AC-CF28-4886-9F6B-D39AC3381F2A}">
      <dsp:nvSpPr>
        <dsp:cNvPr id="0" name=""/>
        <dsp:cNvSpPr/>
      </dsp:nvSpPr>
      <dsp:spPr>
        <a:xfrm rot="13021051">
          <a:off x="2794140" y="2011996"/>
          <a:ext cx="427488" cy="30783"/>
        </a:xfrm>
        <a:custGeom>
          <a:avLst/>
          <a:gdLst/>
          <a:ahLst/>
          <a:cxnLst/>
          <a:rect l="0" t="0" r="0" b="0"/>
          <a:pathLst>
            <a:path>
              <a:moveTo>
                <a:pt x="0" y="15391"/>
              </a:moveTo>
              <a:lnTo>
                <a:pt x="427488" y="1539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 rot="10800000">
        <a:off x="2997197" y="2016700"/>
        <a:ext cx="21374" cy="21374"/>
      </dsp:txXfrm>
    </dsp:sp>
    <dsp:sp modelId="{82A1864D-9D16-4588-8BE2-1868393A2C95}">
      <dsp:nvSpPr>
        <dsp:cNvPr id="0" name=""/>
        <dsp:cNvSpPr/>
      </dsp:nvSpPr>
      <dsp:spPr>
        <a:xfrm>
          <a:off x="1255458" y="675026"/>
          <a:ext cx="1836692" cy="1446875"/>
        </a:xfrm>
        <a:prstGeom prst="ellipse">
          <a:avLst/>
        </a:prstGeom>
        <a:solidFill>
          <a:srgbClr val="FF000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Environmental pollution exceeding the MPL by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10-15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/>
            <a:t>times</a:t>
          </a:r>
          <a:endParaRPr lang="ru-RU" sz="1800" b="1" kern="1200" dirty="0"/>
        </a:p>
      </dsp:txBody>
      <dsp:txXfrm>
        <a:off x="1524435" y="886916"/>
        <a:ext cx="1298738" cy="10230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671231-31A9-4411-A1DC-99D9EFE946F5}">
      <dsp:nvSpPr>
        <dsp:cNvPr id="0" name=""/>
        <dsp:cNvSpPr/>
      </dsp:nvSpPr>
      <dsp:spPr>
        <a:xfrm>
          <a:off x="2646418" y="1766619"/>
          <a:ext cx="2898199" cy="2212463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AGROPARK</a:t>
          </a:r>
          <a:endParaRPr lang="ru-RU" sz="1800" b="1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Precision farming and digitalization</a:t>
          </a:r>
          <a:endParaRPr lang="ru-RU" sz="1800" b="1" kern="1200" dirty="0"/>
        </a:p>
      </dsp:txBody>
      <dsp:txXfrm>
        <a:off x="3070849" y="2090627"/>
        <a:ext cx="2049337" cy="1564447"/>
      </dsp:txXfrm>
    </dsp:sp>
    <dsp:sp modelId="{58CB3B92-6872-4E59-9216-86DDD3FE80BA}">
      <dsp:nvSpPr>
        <dsp:cNvPr id="0" name=""/>
        <dsp:cNvSpPr/>
      </dsp:nvSpPr>
      <dsp:spPr>
        <a:xfrm rot="16200000">
          <a:off x="4019466" y="1674835"/>
          <a:ext cx="152103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152103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4091715" y="1686764"/>
        <a:ext cx="7605" cy="7605"/>
      </dsp:txXfrm>
    </dsp:sp>
    <dsp:sp modelId="{BB92642B-28F0-4713-B711-44680BA591B2}">
      <dsp:nvSpPr>
        <dsp:cNvPr id="0" name=""/>
        <dsp:cNvSpPr/>
      </dsp:nvSpPr>
      <dsp:spPr>
        <a:xfrm>
          <a:off x="3134102" y="25396"/>
          <a:ext cx="1922831" cy="1589118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Phytoexpertise</a:t>
          </a:r>
          <a:br>
            <a:rPr lang="ru-RU" sz="1600" b="1" kern="1200" dirty="0"/>
          </a:br>
          <a:r>
            <a:rPr lang="ru-RU" sz="2800" b="1" kern="1200" dirty="0"/>
            <a:t>100%</a:t>
          </a:r>
          <a:br>
            <a:rPr lang="ru-RU" sz="1200" b="1" kern="1200" dirty="0"/>
          </a:br>
          <a:r>
            <a:rPr lang="en-US" sz="1200" b="1" kern="1200" dirty="0"/>
            <a:t>quality</a:t>
          </a:r>
          <a:endParaRPr lang="ru-RU" sz="1500" b="1" kern="1200" dirty="0"/>
        </a:p>
      </dsp:txBody>
      <dsp:txXfrm>
        <a:off x="3415694" y="258117"/>
        <a:ext cx="1359647" cy="1123676"/>
      </dsp:txXfrm>
    </dsp:sp>
    <dsp:sp modelId="{F47DFC1F-3508-481F-BAAA-C9FF4DD6CB2F}">
      <dsp:nvSpPr>
        <dsp:cNvPr id="0" name=""/>
        <dsp:cNvSpPr/>
      </dsp:nvSpPr>
      <dsp:spPr>
        <a:xfrm rot="19275346">
          <a:off x="5046623" y="1919946"/>
          <a:ext cx="433655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433655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252609" y="1924837"/>
        <a:ext cx="21682" cy="21682"/>
      </dsp:txXfrm>
    </dsp:sp>
    <dsp:sp modelId="{64D879D8-5E94-4C9B-9425-29C1C68155C4}">
      <dsp:nvSpPr>
        <dsp:cNvPr id="0" name=""/>
        <dsp:cNvSpPr/>
      </dsp:nvSpPr>
      <dsp:spPr>
        <a:xfrm>
          <a:off x="5109953" y="373015"/>
          <a:ext cx="2130374" cy="1662213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Treatment and healing of seeds</a:t>
          </a:r>
          <a:endParaRPr lang="kk-KZ" sz="16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99%</a:t>
          </a:r>
        </a:p>
      </dsp:txBody>
      <dsp:txXfrm>
        <a:off x="5421939" y="616440"/>
        <a:ext cx="1506402" cy="1175363"/>
      </dsp:txXfrm>
    </dsp:sp>
    <dsp:sp modelId="{4C8CE7C2-6F25-4563-A7E8-038A2451F403}">
      <dsp:nvSpPr>
        <dsp:cNvPr id="0" name=""/>
        <dsp:cNvSpPr/>
      </dsp:nvSpPr>
      <dsp:spPr>
        <a:xfrm rot="95241">
          <a:off x="5543597" y="2902043"/>
          <a:ext cx="346148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346148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08018" y="2909121"/>
        <a:ext cx="17307" cy="17307"/>
      </dsp:txXfrm>
    </dsp:sp>
    <dsp:sp modelId="{ED5EB5A5-5252-4E93-A174-5A1A83B90778}">
      <dsp:nvSpPr>
        <dsp:cNvPr id="0" name=""/>
        <dsp:cNvSpPr/>
      </dsp:nvSpPr>
      <dsp:spPr>
        <a:xfrm>
          <a:off x="5888871" y="2080671"/>
          <a:ext cx="2344692" cy="1748725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Plant nutrition.</a:t>
          </a:r>
          <a:endParaRPr lang="ru-RU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Soil analysis and fertilization</a:t>
          </a:r>
          <a:endParaRPr lang="kk-KZ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90%</a:t>
          </a:r>
        </a:p>
      </dsp:txBody>
      <dsp:txXfrm>
        <a:off x="6232243" y="2336766"/>
        <a:ext cx="1657948" cy="1236535"/>
      </dsp:txXfrm>
    </dsp:sp>
    <dsp:sp modelId="{3ED7C32D-37B9-4C9E-A531-702556DAB15E}">
      <dsp:nvSpPr>
        <dsp:cNvPr id="0" name=""/>
        <dsp:cNvSpPr/>
      </dsp:nvSpPr>
      <dsp:spPr>
        <a:xfrm rot="2669343">
          <a:off x="4940708" y="3838200"/>
          <a:ext cx="307095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307095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86578" y="3846256"/>
        <a:ext cx="15354" cy="15354"/>
      </dsp:txXfrm>
    </dsp:sp>
    <dsp:sp modelId="{6647BBCF-DB1E-42FC-844A-27808A610163}">
      <dsp:nvSpPr>
        <dsp:cNvPr id="0" name=""/>
        <dsp:cNvSpPr/>
      </dsp:nvSpPr>
      <dsp:spPr>
        <a:xfrm>
          <a:off x="4679217" y="3829400"/>
          <a:ext cx="2367894" cy="1559697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Precise sowing</a:t>
          </a:r>
          <a:endParaRPr lang="kk-KZ" sz="1800" b="1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kern="1200" dirty="0"/>
            <a:t>90%</a:t>
          </a:r>
        </a:p>
      </dsp:txBody>
      <dsp:txXfrm>
        <a:off x="5025987" y="4057812"/>
        <a:ext cx="1674354" cy="1102873"/>
      </dsp:txXfrm>
    </dsp:sp>
    <dsp:sp modelId="{076625DA-582D-45A2-885E-90CBD995614A}">
      <dsp:nvSpPr>
        <dsp:cNvPr id="0" name=""/>
        <dsp:cNvSpPr/>
      </dsp:nvSpPr>
      <dsp:spPr>
        <a:xfrm rot="8208201">
          <a:off x="2966968" y="3800340"/>
          <a:ext cx="248006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248006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084771" y="3809872"/>
        <a:ext cx="12400" cy="12400"/>
      </dsp:txXfrm>
    </dsp:sp>
    <dsp:sp modelId="{9FFFF2E5-FCB4-48AD-A715-7551463EE6DD}">
      <dsp:nvSpPr>
        <dsp:cNvPr id="0" name=""/>
        <dsp:cNvSpPr/>
      </dsp:nvSpPr>
      <dsp:spPr>
        <a:xfrm>
          <a:off x="1201820" y="3677744"/>
          <a:ext cx="2166250" cy="1790295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Irrigation is traditional, modern system</a:t>
          </a:r>
          <a:endParaRPr lang="kk-KZ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50%</a:t>
          </a:r>
        </a:p>
      </dsp:txBody>
      <dsp:txXfrm>
        <a:off x="1519060" y="3939927"/>
        <a:ext cx="1531770" cy="1265929"/>
      </dsp:txXfrm>
    </dsp:sp>
    <dsp:sp modelId="{2D5F85C2-9434-4593-B923-C1E124D28024}">
      <dsp:nvSpPr>
        <dsp:cNvPr id="0" name=""/>
        <dsp:cNvSpPr/>
      </dsp:nvSpPr>
      <dsp:spPr>
        <a:xfrm rot="10825408">
          <a:off x="2020859" y="2844096"/>
          <a:ext cx="625634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625634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318036" y="2844188"/>
        <a:ext cx="31281" cy="31281"/>
      </dsp:txXfrm>
    </dsp:sp>
    <dsp:sp modelId="{781992B0-C0EF-4024-B3DA-FCEC6F4374D0}">
      <dsp:nvSpPr>
        <dsp:cNvPr id="0" name=""/>
        <dsp:cNvSpPr/>
      </dsp:nvSpPr>
      <dsp:spPr>
        <a:xfrm>
          <a:off x="0" y="2014963"/>
          <a:ext cx="2020908" cy="167017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Integrated system of plant protection against harmful organisms</a:t>
          </a:r>
          <a:endParaRPr lang="kk-KZ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10%</a:t>
          </a:r>
        </a:p>
      </dsp:txBody>
      <dsp:txXfrm>
        <a:off x="295955" y="2259554"/>
        <a:ext cx="1428998" cy="1180988"/>
      </dsp:txXfrm>
    </dsp:sp>
    <dsp:sp modelId="{A701A5AC-CF28-4886-9F6B-D39AC3381F2A}">
      <dsp:nvSpPr>
        <dsp:cNvPr id="0" name=""/>
        <dsp:cNvSpPr/>
      </dsp:nvSpPr>
      <dsp:spPr>
        <a:xfrm rot="12993835">
          <a:off x="2744133" y="1983163"/>
          <a:ext cx="346106" cy="31464"/>
        </a:xfrm>
        <a:custGeom>
          <a:avLst/>
          <a:gdLst/>
          <a:ahLst/>
          <a:cxnLst/>
          <a:rect l="0" t="0" r="0" b="0"/>
          <a:pathLst>
            <a:path>
              <a:moveTo>
                <a:pt x="0" y="15732"/>
              </a:moveTo>
              <a:lnTo>
                <a:pt x="346106" y="1573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908534" y="1990243"/>
        <a:ext cx="17305" cy="17305"/>
      </dsp:txXfrm>
    </dsp:sp>
    <dsp:sp modelId="{82A1864D-9D16-4588-8BE2-1868393A2C95}">
      <dsp:nvSpPr>
        <dsp:cNvPr id="0" name=""/>
        <dsp:cNvSpPr/>
      </dsp:nvSpPr>
      <dsp:spPr>
        <a:xfrm>
          <a:off x="1156012" y="661049"/>
          <a:ext cx="1883437" cy="1460130"/>
        </a:xfrm>
        <a:prstGeom prst="ellipse">
          <a:avLst/>
        </a:prstGeom>
        <a:solidFill>
          <a:srgbClr val="00B050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Greening production</a:t>
          </a:r>
          <a:endParaRPr lang="kk-KZ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/>
            <a:t>50%</a:t>
          </a:r>
        </a:p>
      </dsp:txBody>
      <dsp:txXfrm>
        <a:off x="1431835" y="874880"/>
        <a:ext cx="1331791" cy="1032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9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800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EA1470-E169-4E71-B186-A93C02CAAE2F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801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48802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03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804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0863E-CD99-4983-BB0D-E5D6AEC33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68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4538"/>
            <a:ext cx="4959350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859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>
              <a:latin typeface="Arial" charset="0"/>
            </a:endParaRPr>
          </a:p>
        </p:txBody>
      </p:sp>
      <p:sp>
        <p:nvSpPr>
          <p:cNvPr id="104859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5391" indent="-285948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7002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6445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65888" indent="-228115" defTabSz="915674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28545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91201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53857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16512" indent="-228115" defTabSz="9156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B861D8-C640-4148-ACE0-8F5442EE5738}" type="slidenum">
              <a:rPr lang="ru-RU" altLang="ru-RU" smtClean="0">
                <a:latin typeface="Arial" charset="0"/>
                <a:cs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472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631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04863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633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  <p:sp>
        <p:nvSpPr>
          <p:cNvPr id="1048634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67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487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5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487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58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9pPr>
              <a:buFont typeface="Arial" pitchFamily="34" charset="0"/>
              <a:buChar char="•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5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5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72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7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7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  <p:sp>
        <p:nvSpPr>
          <p:cNvPr id="1048776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777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8778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48780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78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8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8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  <p:sp>
        <p:nvSpPr>
          <p:cNvPr id="1048784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48786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8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8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8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9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  <p:sp>
        <p:nvSpPr>
          <p:cNvPr id="104879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792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5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5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5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6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94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795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9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9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9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761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048762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76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76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6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84C1AD6-B447-430D-8300-DBCA24B092C0}" type="datetimeFigureOut">
              <a:rPr lang="ru-RU" smtClean="0"/>
              <a:t>21.10.2020</a:t>
            </a:fld>
            <a:endParaRPr lang="ru-RU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798E5E1-536F-4E85-A875-772B960B1923}" type="slidenum">
              <a:rPr lang="ru-RU" smtClean="0"/>
              <a:t>‹#›</a:t>
            </a:fld>
            <a:endParaRPr lang="ru-RU"/>
          </a:p>
        </p:txBody>
      </p:sp>
      <p:sp>
        <p:nvSpPr>
          <p:cNvPr id="1048581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48582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0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3.png"/><Relationship Id="rId7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extBox 5"/>
          <p:cNvSpPr txBox="1"/>
          <p:nvPr/>
        </p:nvSpPr>
        <p:spPr>
          <a:xfrm>
            <a:off x="1346139" y="72835"/>
            <a:ext cx="6503593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Ministry of Agriculture of the Republic of Kazakhstan</a:t>
            </a:r>
            <a:endParaRPr lang="kk-KZ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NJSC "National Agrarian Scientific and Educational Center"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45728" name="Прямая соединительная линия 7"/>
          <p:cNvCxnSpPr>
            <a:cxnSpLocks/>
          </p:cNvCxnSpPr>
          <p:nvPr/>
        </p:nvCxnSpPr>
        <p:spPr>
          <a:xfrm>
            <a:off x="2185913" y="1017392"/>
            <a:ext cx="4824046" cy="0"/>
          </a:xfrm>
          <a:prstGeom prst="line">
            <a:avLst/>
          </a:prstGeom>
          <a:ln w="76200" cmpd="dbl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89" name="Прямоугольник 6"/>
          <p:cNvSpPr>
            <a:spLocks noChangeArrowheads="1"/>
          </p:cNvSpPr>
          <p:nvPr/>
        </p:nvSpPr>
        <p:spPr bwMode="auto">
          <a:xfrm>
            <a:off x="453095" y="2310743"/>
            <a:ext cx="828968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en-US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Achievements and scientific and applied foundations of greening agricultural production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45729" name="Прямая соединительная линия 34"/>
          <p:cNvCxnSpPr>
            <a:cxnSpLocks/>
          </p:cNvCxnSpPr>
          <p:nvPr/>
        </p:nvCxnSpPr>
        <p:spPr>
          <a:xfrm>
            <a:off x="386775" y="4922118"/>
            <a:ext cx="8289681" cy="19050"/>
          </a:xfrm>
          <a:prstGeom prst="line">
            <a:avLst/>
          </a:prstGeom>
          <a:ln w="76200" cmpd="dbl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590" name="Заголовок 2"/>
          <p:cNvSpPr txBox="1"/>
          <p:nvPr/>
        </p:nvSpPr>
        <p:spPr bwMode="auto">
          <a:xfrm>
            <a:off x="521099" y="1053905"/>
            <a:ext cx="8021031" cy="103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kk-KZ" sz="25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Zhakhaev</a:t>
            </a:r>
            <a:r>
              <a:rPr lang="kk-KZ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Kazakh research institute </a:t>
            </a:r>
            <a:endParaRPr lang="en-US" sz="2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kk-KZ" sz="2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rice growing</a:t>
            </a:r>
            <a:endParaRPr lang="ru-RU" sz="25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1" name="TextBox 1"/>
          <p:cNvSpPr txBox="1"/>
          <p:nvPr/>
        </p:nvSpPr>
        <p:spPr>
          <a:xfrm>
            <a:off x="3458566" y="5379303"/>
            <a:ext cx="2278743" cy="80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Kyzylorda </a:t>
            </a:r>
            <a:endParaRPr lang="kk-KZ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</a:p>
        </p:txBody>
      </p:sp>
      <p:pic>
        <p:nvPicPr>
          <p:cNvPr id="2097152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96" y="6246812"/>
            <a:ext cx="3178420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3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9016" y="6246812"/>
            <a:ext cx="3178416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4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029" y="6246812"/>
            <a:ext cx="3178419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5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937" y="138505"/>
            <a:ext cx="1092696" cy="498116"/>
          </a:xfrm>
          <a:prstGeom prst="rect">
            <a:avLst/>
          </a:prstGeom>
        </p:spPr>
      </p:pic>
      <p:pic>
        <p:nvPicPr>
          <p:cNvPr id="209715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7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6" y="6246812"/>
            <a:ext cx="3178420" cy="287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58" name="Picture 6" descr="C:\Users\User\Desktop\Рисунок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2999" y="6246812"/>
            <a:ext cx="3178419" cy="287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10" name="Схема 4"/>
          <p:cNvGraphicFramePr>
            <a:graphicFrameLocks/>
          </p:cNvGraphicFramePr>
          <p:nvPr/>
        </p:nvGraphicFramePr>
        <p:xfrm>
          <a:off x="467544" y="103660"/>
          <a:ext cx="8352928" cy="5629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48659" name="Скругленный прямоугольник 5"/>
          <p:cNvSpPr/>
          <p:nvPr/>
        </p:nvSpPr>
        <p:spPr>
          <a:xfrm>
            <a:off x="278523" y="6021288"/>
            <a:ext cx="1980220" cy="7200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70 </a:t>
            </a:r>
            <a:r>
              <a:rPr lang="en-US" b="1" dirty="0">
                <a:solidFill>
                  <a:schemeClr val="tx1"/>
                </a:solidFill>
              </a:rPr>
              <a:t>c</a:t>
            </a:r>
            <a:r>
              <a:rPr lang="ru-RU" b="1" dirty="0">
                <a:solidFill>
                  <a:schemeClr val="tx1"/>
                </a:solidFill>
              </a:rPr>
              <a:t>/</a:t>
            </a:r>
            <a:r>
              <a:rPr lang="en-US" b="1" dirty="0">
                <a:solidFill>
                  <a:schemeClr val="tx1"/>
                </a:solidFill>
              </a:rPr>
              <a:t>ha</a:t>
            </a:r>
            <a:r>
              <a:rPr lang="ru-RU" b="1" dirty="0">
                <a:solidFill>
                  <a:schemeClr val="tx1"/>
                </a:solidFill>
              </a:rPr>
              <a:t> –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1.3 times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48660" name="Скругленный прямоугольник 6"/>
          <p:cNvSpPr/>
          <p:nvPr/>
        </p:nvSpPr>
        <p:spPr>
          <a:xfrm>
            <a:off x="2436099" y="6021288"/>
            <a:ext cx="2053649" cy="7200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90 </a:t>
            </a:r>
            <a:r>
              <a:rPr lang="en-US" b="1" dirty="0">
                <a:solidFill>
                  <a:schemeClr val="tx1"/>
                </a:solidFill>
              </a:rPr>
              <a:t>c</a:t>
            </a:r>
            <a:r>
              <a:rPr lang="ru-RU" b="1" dirty="0">
                <a:solidFill>
                  <a:schemeClr val="tx1"/>
                </a:solidFill>
              </a:rPr>
              <a:t>/</a:t>
            </a:r>
            <a:r>
              <a:rPr lang="en-US" b="1" dirty="0">
                <a:solidFill>
                  <a:schemeClr val="tx1"/>
                </a:solidFill>
              </a:rPr>
              <a:t>ha</a:t>
            </a:r>
            <a:r>
              <a:rPr lang="ru-RU" b="1" dirty="0">
                <a:solidFill>
                  <a:schemeClr val="tx1"/>
                </a:solidFill>
              </a:rPr>
              <a:t> –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2.4 times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48661" name="TextBox 7"/>
          <p:cNvSpPr txBox="1"/>
          <p:nvPr/>
        </p:nvSpPr>
        <p:spPr>
          <a:xfrm>
            <a:off x="203851" y="5604028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Rice</a:t>
            </a:r>
            <a:endParaRPr lang="ru-RU" sz="2000" b="1" dirty="0"/>
          </a:p>
        </p:txBody>
      </p:sp>
      <p:sp>
        <p:nvSpPr>
          <p:cNvPr id="1048662" name="TextBox 8"/>
          <p:cNvSpPr txBox="1"/>
          <p:nvPr/>
        </p:nvSpPr>
        <p:spPr>
          <a:xfrm>
            <a:off x="2411760" y="5604028"/>
            <a:ext cx="209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Corn for grain</a:t>
            </a:r>
            <a:endParaRPr lang="ru-RU" b="1" dirty="0"/>
          </a:p>
        </p:txBody>
      </p:sp>
      <p:sp>
        <p:nvSpPr>
          <p:cNvPr id="1048663" name="Скругленный прямоугольник 9"/>
          <p:cNvSpPr/>
          <p:nvPr/>
        </p:nvSpPr>
        <p:spPr>
          <a:xfrm>
            <a:off x="4718680" y="6021288"/>
            <a:ext cx="1980220" cy="7200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25 </a:t>
            </a:r>
            <a:r>
              <a:rPr lang="en-US" b="1" dirty="0">
                <a:solidFill>
                  <a:schemeClr val="tx1"/>
                </a:solidFill>
              </a:rPr>
              <a:t>c</a:t>
            </a:r>
            <a:r>
              <a:rPr lang="ru-RU" b="1" dirty="0">
                <a:solidFill>
                  <a:schemeClr val="tx1"/>
                </a:solidFill>
              </a:rPr>
              <a:t>/</a:t>
            </a:r>
            <a:r>
              <a:rPr lang="en-US" b="1" dirty="0">
                <a:solidFill>
                  <a:schemeClr val="tx1"/>
                </a:solidFill>
              </a:rPr>
              <a:t>ha</a:t>
            </a:r>
            <a:r>
              <a:rPr lang="ru-RU" b="1" dirty="0">
                <a:solidFill>
                  <a:schemeClr val="tx1"/>
                </a:solidFill>
              </a:rPr>
              <a:t> –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2.1 times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48664" name="TextBox 10"/>
          <p:cNvSpPr txBox="1"/>
          <p:nvPr/>
        </p:nvSpPr>
        <p:spPr>
          <a:xfrm>
            <a:off x="4644008" y="5604028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Wheat</a:t>
            </a:r>
            <a:endParaRPr lang="ru-RU" sz="2000" b="1" dirty="0"/>
          </a:p>
        </p:txBody>
      </p:sp>
      <p:sp>
        <p:nvSpPr>
          <p:cNvPr id="1048665" name="Скругленный прямоугольник 11"/>
          <p:cNvSpPr/>
          <p:nvPr/>
        </p:nvSpPr>
        <p:spPr>
          <a:xfrm>
            <a:off x="6940684" y="6021288"/>
            <a:ext cx="1980220" cy="720080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 24 </a:t>
            </a:r>
            <a:r>
              <a:rPr lang="en-US" b="1" dirty="0">
                <a:solidFill>
                  <a:schemeClr val="tx1"/>
                </a:solidFill>
              </a:rPr>
              <a:t>c</a:t>
            </a:r>
            <a:r>
              <a:rPr lang="kk-KZ" b="1" dirty="0">
                <a:solidFill>
                  <a:schemeClr val="tx1"/>
                </a:solidFill>
              </a:rPr>
              <a:t>/</a:t>
            </a:r>
            <a:r>
              <a:rPr lang="en-US" b="1" dirty="0">
                <a:solidFill>
                  <a:schemeClr val="tx1"/>
                </a:solidFill>
              </a:rPr>
              <a:t>ha</a:t>
            </a:r>
            <a:r>
              <a:rPr lang="kk-KZ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– 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2.5 times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48666" name="TextBox 12"/>
          <p:cNvSpPr txBox="1"/>
          <p:nvPr/>
        </p:nvSpPr>
        <p:spPr>
          <a:xfrm>
            <a:off x="6866012" y="5604028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Safflower</a:t>
            </a:r>
            <a:endParaRPr lang="ru-RU" sz="2000" b="1" dirty="0"/>
          </a:p>
        </p:txBody>
      </p:sp>
      <p:sp>
        <p:nvSpPr>
          <p:cNvPr id="1048667" name="Стрелка вправо 13"/>
          <p:cNvSpPr/>
          <p:nvPr/>
        </p:nvSpPr>
        <p:spPr>
          <a:xfrm rot="16200000">
            <a:off x="377521" y="6219297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68" name="Стрелка вправо 14"/>
          <p:cNvSpPr/>
          <p:nvPr/>
        </p:nvSpPr>
        <p:spPr>
          <a:xfrm rot="16200000">
            <a:off x="2595908" y="6219297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69" name="Стрелка вправо 15"/>
          <p:cNvSpPr/>
          <p:nvPr/>
        </p:nvSpPr>
        <p:spPr>
          <a:xfrm rot="16200000">
            <a:off x="4842017" y="6219297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70" name="Стрелка вправо 16"/>
          <p:cNvSpPr/>
          <p:nvPr/>
        </p:nvSpPr>
        <p:spPr>
          <a:xfrm rot="16200000">
            <a:off x="7074265" y="6219297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97174" name="Рисунок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7732" y="176137"/>
            <a:ext cx="896798" cy="431344"/>
          </a:xfrm>
          <a:prstGeom prst="rect">
            <a:avLst/>
          </a:prstGeom>
        </p:spPr>
      </p:pic>
      <p:pic>
        <p:nvPicPr>
          <p:cNvPr id="20971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43900" y="191983"/>
            <a:ext cx="582116" cy="41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Рисунок 3" descr="D:\ФИТОЭКСПЕРТИЗА 2015-2018\ФИТОЭКСПЕРТИЗА 2018\РИС_АКМАЯ_КЫЗЫЛОРДА_2018\РИС\7 день от 14.11.2018\IMG_1527.JPG"/>
          <p:cNvPicPr>
            <a:picLocks/>
          </p:cNvPicPr>
          <p:nvPr/>
        </p:nvPicPr>
        <p:blipFill rotWithShape="1">
          <a:blip r:embed="rId2" cstate="print"/>
          <a:srcRect l="47277" t="50221" r="12577" b="11752"/>
          <a:stretch>
            <a:fillRect/>
          </a:stretch>
        </p:blipFill>
        <p:spPr bwMode="auto">
          <a:xfrm rot="5400000">
            <a:off x="7386185" y="2237394"/>
            <a:ext cx="1527833" cy="15306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97177" name="Рисунок 4" descr="D:\ФИТОЭКСПЕРТИЗА 2015-2018\ФИТОЭКСПЕРТИЗА 2018\РИС_АКМАЯ_КЫЗЫЛОРДА_2018\РИС\7 день от 14.11.2018\IMG_1501.JPG"/>
          <p:cNvPicPr>
            <a:picLocks/>
          </p:cNvPicPr>
          <p:nvPr/>
        </p:nvPicPr>
        <p:blipFill rotWithShape="1">
          <a:blip r:embed="rId3" cstate="print"/>
          <a:srcRect l="4738" t="50530" r="54176" b="8654"/>
          <a:stretch>
            <a:fillRect/>
          </a:stretch>
        </p:blipFill>
        <p:spPr bwMode="auto">
          <a:xfrm rot="5400000">
            <a:off x="5797153" y="2278912"/>
            <a:ext cx="1530470" cy="1444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97178" name="Рисунок 5" descr="D:\Desktop\фото_акерке_2018\IMG20181212104331.jpg"/>
          <p:cNvPicPr>
            <a:picLocks/>
          </p:cNvPicPr>
          <p:nvPr/>
        </p:nvPicPr>
        <p:blipFill rotWithShape="1">
          <a:blip r:embed="rId4" cstate="print"/>
          <a:srcRect t="19881" r="1416" b="3039"/>
          <a:stretch>
            <a:fillRect/>
          </a:stretch>
        </p:blipFill>
        <p:spPr bwMode="auto">
          <a:xfrm>
            <a:off x="5851178" y="3988120"/>
            <a:ext cx="3043440" cy="19846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97179" name="Рисунок 6" descr="D:\Desktop\Фитообработка_кукуруза_рис_2018\Рис_3_день_2.12.18\IMG20181202111915.jpg"/>
          <p:cNvPicPr>
            <a:picLocks/>
          </p:cNvPicPr>
          <p:nvPr/>
        </p:nvPicPr>
        <p:blipFill rotWithShape="1">
          <a:blip r:embed="rId5" cstate="print"/>
          <a:srcRect l="49447" t="18808" r="1726" b="17153"/>
          <a:stretch>
            <a:fillRect/>
          </a:stretch>
        </p:blipFill>
        <p:spPr bwMode="auto">
          <a:xfrm>
            <a:off x="395423" y="2060848"/>
            <a:ext cx="1767231" cy="1360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0" name="Рисунок 7" descr="D:\Desktop\Фитообработка_кукуруза_рис_2018\Рис_3_день_2.12.18\IMG20181202112616.jpg"/>
          <p:cNvPicPr>
            <a:picLocks/>
          </p:cNvPicPr>
          <p:nvPr/>
        </p:nvPicPr>
        <p:blipFill rotWithShape="1">
          <a:blip r:embed="rId6" cstate="print"/>
          <a:srcRect l="4185" t="16533" r="47453" b="20433"/>
          <a:stretch>
            <a:fillRect/>
          </a:stretch>
        </p:blipFill>
        <p:spPr bwMode="auto">
          <a:xfrm>
            <a:off x="384464" y="3449162"/>
            <a:ext cx="1764528" cy="12039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1" name="Рисунок 8" descr="D:\Desktop\Фитообработка_кукуруза_рис_2018\Рис_5_день_4.12_18\IMG20181204173302.jpg"/>
          <p:cNvPicPr>
            <a:picLocks/>
          </p:cNvPicPr>
          <p:nvPr/>
        </p:nvPicPr>
        <p:blipFill rotWithShape="1">
          <a:blip r:embed="rId7" cstate="print"/>
          <a:srcRect l="50222" t="16119" r="1106" b="16300"/>
          <a:stretch>
            <a:fillRect/>
          </a:stretch>
        </p:blipFill>
        <p:spPr bwMode="auto">
          <a:xfrm>
            <a:off x="2224356" y="2115732"/>
            <a:ext cx="1733682" cy="12458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2" name="Рисунок 9" descr="D:\Desktop\Фитообработка_кукуруза_рис_2018\Рис_7_ден_6.12.18\IMG20181207105512.jpg"/>
          <p:cNvPicPr>
            <a:picLocks/>
          </p:cNvPicPr>
          <p:nvPr/>
        </p:nvPicPr>
        <p:blipFill rotWithShape="1">
          <a:blip r:embed="rId8" cstate="print"/>
          <a:srcRect l="51927" t="14261" r="1260" b="21671"/>
          <a:stretch>
            <a:fillRect/>
          </a:stretch>
        </p:blipFill>
        <p:spPr bwMode="auto">
          <a:xfrm>
            <a:off x="3887428" y="2159788"/>
            <a:ext cx="1790395" cy="1243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3" name="Рисунок 10" descr="D:\Desktop\Фитообработка_кукуруза_рис_2018\Рис_5_день_4.12_18\IMG20181204092618.jpg"/>
          <p:cNvPicPr>
            <a:picLocks/>
          </p:cNvPicPr>
          <p:nvPr/>
        </p:nvPicPr>
        <p:blipFill rotWithShape="1">
          <a:blip r:embed="rId9" cstate="print"/>
          <a:srcRect l="5890" t="21907" r="47143" b="17332"/>
          <a:stretch>
            <a:fillRect/>
          </a:stretch>
        </p:blipFill>
        <p:spPr bwMode="auto">
          <a:xfrm>
            <a:off x="2244187" y="3425113"/>
            <a:ext cx="1676990" cy="12073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4" name="Рисунок 11" descr="D:\Desktop\Фитообработка_кукуруза_рис_2018\Рис_7_ден_6.12.18\IMG20181207110011.jpg"/>
          <p:cNvPicPr>
            <a:picLocks/>
          </p:cNvPicPr>
          <p:nvPr/>
        </p:nvPicPr>
        <p:blipFill rotWithShape="1">
          <a:blip r:embed="rId10" cstate="print"/>
          <a:srcRect l="1240" t="9920" r="46058" b="28080"/>
          <a:stretch>
            <a:fillRect/>
          </a:stretch>
        </p:blipFill>
        <p:spPr bwMode="auto">
          <a:xfrm>
            <a:off x="3884254" y="3381991"/>
            <a:ext cx="1726838" cy="1330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97185" name="Рисунок 12" descr="D:\Desktop\Фитообработка_кукуруза_рис_2018\Рис_Акмая_аппарат_12.12.2018\IMG20181214143202.jpg"/>
          <p:cNvPicPr>
            <a:picLocks/>
          </p:cNvPicPr>
          <p:nvPr/>
        </p:nvPicPr>
        <p:blipFill rotWithShape="1">
          <a:blip r:embed="rId11" cstate="print"/>
          <a:srcRect l="11351" b="29824"/>
          <a:stretch>
            <a:fillRect/>
          </a:stretch>
        </p:blipFill>
        <p:spPr bwMode="auto">
          <a:xfrm>
            <a:off x="970988" y="4698613"/>
            <a:ext cx="4168050" cy="1538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48671" name="Прямоугольник 13"/>
          <p:cNvSpPr/>
          <p:nvPr/>
        </p:nvSpPr>
        <p:spPr>
          <a:xfrm>
            <a:off x="251520" y="408146"/>
            <a:ext cx="866388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effect of treatment of the preparation of protective-stimulating composition on rice seeds against fungal and bacterial microflora</a:t>
            </a:r>
            <a:endParaRPr lang="ru-RU" sz="2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186" name="Рисунок 1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97732" y="81137"/>
            <a:ext cx="896798" cy="431344"/>
          </a:xfrm>
          <a:prstGeom prst="rect">
            <a:avLst/>
          </a:prstGeom>
        </p:spPr>
      </p:pic>
      <p:pic>
        <p:nvPicPr>
          <p:cNvPr id="2097187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43900" y="96983"/>
            <a:ext cx="582116" cy="41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TextBox 1"/>
          <p:cNvSpPr txBox="1">
            <a:spLocks noChangeArrowheads="1"/>
          </p:cNvSpPr>
          <p:nvPr/>
        </p:nvSpPr>
        <p:spPr bwMode="auto">
          <a:xfrm>
            <a:off x="863600" y="168275"/>
            <a:ext cx="7659688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None/>
            </a:pPr>
            <a:r>
              <a:rPr lang="en-US" altLang="ru-RU" sz="3600" b="1" dirty="0"/>
              <a:t>Seed Health Program</a:t>
            </a:r>
            <a:endParaRPr lang="ru-RU" altLang="ru-RU" sz="3600" dirty="0"/>
          </a:p>
        </p:txBody>
      </p:sp>
      <p:sp>
        <p:nvSpPr>
          <p:cNvPr id="1048673" name="Скругленный прямоугольник 2"/>
          <p:cNvSpPr/>
          <p:nvPr/>
        </p:nvSpPr>
        <p:spPr>
          <a:xfrm>
            <a:off x="369888" y="3471863"/>
            <a:ext cx="3519487" cy="63341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2400" b="1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74" name="Стрелка вправо 3"/>
          <p:cNvSpPr/>
          <p:nvPr/>
        </p:nvSpPr>
        <p:spPr>
          <a:xfrm rot="16200000">
            <a:off x="555625" y="3611563"/>
            <a:ext cx="407987" cy="357188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048675" name="Прямоугольник 5"/>
          <p:cNvSpPr>
            <a:spLocks noChangeArrowheads="1"/>
          </p:cNvSpPr>
          <p:nvPr/>
        </p:nvSpPr>
        <p:spPr bwMode="auto">
          <a:xfrm>
            <a:off x="827088" y="3429000"/>
            <a:ext cx="2952750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latin typeface="Arial" charset="0"/>
              </a:rPr>
              <a:t>seed germination increases</a:t>
            </a:r>
            <a:endParaRPr lang="ru-RU" altLang="ru-RU" sz="2000" b="1" dirty="0">
              <a:latin typeface="Arial" charset="0"/>
            </a:endParaRPr>
          </a:p>
        </p:txBody>
      </p:sp>
      <p:sp>
        <p:nvSpPr>
          <p:cNvPr id="1048676" name="Скругленный прямоугольник 5"/>
          <p:cNvSpPr/>
          <p:nvPr/>
        </p:nvSpPr>
        <p:spPr>
          <a:xfrm>
            <a:off x="5006975" y="3457575"/>
            <a:ext cx="3776663" cy="6350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77" name="Прямоугольник 8"/>
          <p:cNvSpPr>
            <a:spLocks noChangeArrowheads="1"/>
          </p:cNvSpPr>
          <p:nvPr/>
        </p:nvSpPr>
        <p:spPr bwMode="auto">
          <a:xfrm>
            <a:off x="5557794" y="3591017"/>
            <a:ext cx="3381375" cy="3693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charset="0"/>
              </a:rPr>
              <a:t>increase in yield by 30-40%</a:t>
            </a:r>
            <a:endParaRPr lang="ru-RU" altLang="ru-RU" sz="1800" b="1" dirty="0">
              <a:latin typeface="Arial" charset="0"/>
            </a:endParaRPr>
          </a:p>
        </p:txBody>
      </p:sp>
      <p:sp>
        <p:nvSpPr>
          <p:cNvPr id="1048678" name="Стрелка вправо 7"/>
          <p:cNvSpPr/>
          <p:nvPr/>
        </p:nvSpPr>
        <p:spPr>
          <a:xfrm rot="16200000">
            <a:off x="5085556" y="3590132"/>
            <a:ext cx="407987" cy="355600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pic>
        <p:nvPicPr>
          <p:cNvPr id="2097188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732" y="283012"/>
            <a:ext cx="896798" cy="431344"/>
          </a:xfrm>
          <a:prstGeom prst="rect">
            <a:avLst/>
          </a:prstGeom>
        </p:spPr>
      </p:pic>
      <p:pic>
        <p:nvPicPr>
          <p:cNvPr id="209718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900" y="298858"/>
            <a:ext cx="582116" cy="415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0" name="Рисунок 1"/>
          <p:cNvPicPr>
            <a:picLocks noChangeAspect="1"/>
          </p:cNvPicPr>
          <p:nvPr/>
        </p:nvPicPr>
        <p:blipFill rotWithShape="1">
          <a:blip r:embed="rId4" cstate="print"/>
          <a:srcRect l="5286" t="19220" r="4428" b="24587"/>
          <a:stretch>
            <a:fillRect/>
          </a:stretch>
        </p:blipFill>
        <p:spPr>
          <a:xfrm>
            <a:off x="369888" y="953353"/>
            <a:ext cx="8255725" cy="2325189"/>
          </a:xfrm>
          <a:prstGeom prst="rect">
            <a:avLst/>
          </a:prstGeom>
        </p:spPr>
      </p:pic>
      <p:pic>
        <p:nvPicPr>
          <p:cNvPr id="2097191" name="Рисунок 4"/>
          <p:cNvPicPr>
            <a:picLocks noChangeAspect="1"/>
          </p:cNvPicPr>
          <p:nvPr/>
        </p:nvPicPr>
        <p:blipFill rotWithShape="1">
          <a:blip r:embed="rId5" cstate="print"/>
          <a:srcRect l="2858" t="5843" r="1999" b="6033"/>
          <a:stretch>
            <a:fillRect/>
          </a:stretch>
        </p:blipFill>
        <p:spPr>
          <a:xfrm>
            <a:off x="85312" y="4275990"/>
            <a:ext cx="8875808" cy="2412194"/>
          </a:xfrm>
          <a:prstGeom prst="rect">
            <a:avLst/>
          </a:prstGeom>
        </p:spPr>
      </p:pic>
      <p:sp>
        <p:nvSpPr>
          <p:cNvPr id="1048679" name="TextBox 6"/>
          <p:cNvSpPr txBox="1"/>
          <p:nvPr/>
        </p:nvSpPr>
        <p:spPr>
          <a:xfrm>
            <a:off x="561702" y="1358535"/>
            <a:ext cx="836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105-120 days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80" name="TextBox 8"/>
          <p:cNvSpPr txBox="1"/>
          <p:nvPr/>
        </p:nvSpPr>
        <p:spPr>
          <a:xfrm>
            <a:off x="382952" y="2376228"/>
            <a:ext cx="126641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rgbClr val="00B0F0"/>
                </a:solidFill>
              </a:rPr>
              <a:t>growing season</a:t>
            </a:r>
            <a:endParaRPr lang="ru-RU" sz="2200" b="1" dirty="0">
              <a:solidFill>
                <a:srgbClr val="00B0F0"/>
              </a:solidFill>
            </a:endParaRPr>
          </a:p>
        </p:txBody>
      </p:sp>
      <p:sp>
        <p:nvSpPr>
          <p:cNvPr id="1048681" name="TextBox 9"/>
          <p:cNvSpPr txBox="1"/>
          <p:nvPr/>
        </p:nvSpPr>
        <p:spPr>
          <a:xfrm>
            <a:off x="1815737" y="2353826"/>
            <a:ext cx="1097279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accent2"/>
                </a:solidFill>
              </a:rPr>
              <a:t>yield</a:t>
            </a:r>
            <a:endParaRPr lang="ru-RU" sz="2200" b="1" dirty="0">
              <a:solidFill>
                <a:schemeClr val="accent2"/>
              </a:solidFill>
            </a:endParaRPr>
          </a:p>
        </p:txBody>
      </p:sp>
      <p:sp>
        <p:nvSpPr>
          <p:cNvPr id="1048682" name="TextBox 12"/>
          <p:cNvSpPr txBox="1"/>
          <p:nvPr/>
        </p:nvSpPr>
        <p:spPr>
          <a:xfrm>
            <a:off x="3069772" y="2352427"/>
            <a:ext cx="1445849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FF0000"/>
                </a:solidFill>
              </a:rPr>
              <a:t>с</a:t>
            </a:r>
            <a:r>
              <a:rPr lang="en-US" sz="2200" b="1" dirty="0" err="1">
                <a:solidFill>
                  <a:srgbClr val="FF0000"/>
                </a:solidFill>
              </a:rPr>
              <a:t>ereal</a:t>
            </a:r>
            <a:endParaRPr lang="ru-RU" sz="2200" b="1" dirty="0">
              <a:solidFill>
                <a:srgbClr val="FF0000"/>
              </a:solidFill>
            </a:endParaRP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 yield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1048683" name="TextBox 13"/>
          <p:cNvSpPr txBox="1"/>
          <p:nvPr/>
        </p:nvSpPr>
        <p:spPr>
          <a:xfrm>
            <a:off x="4589191" y="2354752"/>
            <a:ext cx="1176412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accent5">
                    <a:lumMod val="75000"/>
                  </a:schemeClr>
                </a:solidFill>
              </a:rPr>
              <a:t>vitreous </a:t>
            </a:r>
            <a:endParaRPr lang="ru-RU" sz="220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2200" dirty="0">
                <a:solidFill>
                  <a:schemeClr val="accent5">
                    <a:lumMod val="75000"/>
                  </a:schemeClr>
                </a:solidFill>
              </a:rPr>
              <a:t>grain</a:t>
            </a:r>
            <a:endParaRPr lang="ru-RU" sz="2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48684" name="TextBox 14"/>
          <p:cNvSpPr txBox="1"/>
          <p:nvPr/>
        </p:nvSpPr>
        <p:spPr>
          <a:xfrm>
            <a:off x="5784520" y="2352427"/>
            <a:ext cx="149630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CC99"/>
                </a:solidFill>
              </a:rPr>
              <a:t>а</a:t>
            </a:r>
            <a:r>
              <a:rPr lang="en-US" sz="2200" b="1" dirty="0" err="1">
                <a:solidFill>
                  <a:srgbClr val="00CC99"/>
                </a:solidFill>
              </a:rPr>
              <a:t>mylose</a:t>
            </a:r>
            <a:endParaRPr lang="ru-RU" sz="2200" b="1" dirty="0">
              <a:solidFill>
                <a:srgbClr val="00CC99"/>
              </a:solidFill>
            </a:endParaRPr>
          </a:p>
          <a:p>
            <a:pPr algn="ctr"/>
            <a:r>
              <a:rPr lang="en-US" sz="2200" b="1" dirty="0">
                <a:solidFill>
                  <a:srgbClr val="00CC99"/>
                </a:solidFill>
              </a:rPr>
              <a:t>content</a:t>
            </a:r>
            <a:endParaRPr lang="ru-RU" sz="2200" b="1" dirty="0">
              <a:solidFill>
                <a:srgbClr val="00CC99"/>
              </a:solidFill>
            </a:endParaRPr>
          </a:p>
        </p:txBody>
      </p:sp>
      <p:sp>
        <p:nvSpPr>
          <p:cNvPr id="1048685" name="TextBox 15"/>
          <p:cNvSpPr txBox="1"/>
          <p:nvPr/>
        </p:nvSpPr>
        <p:spPr>
          <a:xfrm>
            <a:off x="7289074" y="2328625"/>
            <a:ext cx="136203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</a:rPr>
              <a:t>stress </a:t>
            </a:r>
            <a:endParaRPr lang="ru-RU" sz="22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lnSpc>
                <a:spcPts val="2400"/>
              </a:lnSpc>
            </a:pP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</a:rPr>
              <a:t>resistance</a:t>
            </a:r>
            <a:endParaRPr lang="ru-RU" sz="22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lnSpc>
                <a:spcPts val="2400"/>
              </a:lnSpc>
            </a:pP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</a:rPr>
              <a:t> index</a:t>
            </a:r>
            <a:endParaRPr lang="ru-RU" sz="2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48686" name="TextBox 16"/>
          <p:cNvSpPr txBox="1"/>
          <p:nvPr/>
        </p:nvSpPr>
        <p:spPr>
          <a:xfrm>
            <a:off x="1951920" y="1406500"/>
            <a:ext cx="8771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7-10 t/ha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048687" name="TextBox 17"/>
          <p:cNvSpPr txBox="1"/>
          <p:nvPr/>
        </p:nvSpPr>
        <p:spPr>
          <a:xfrm>
            <a:off x="3426249" y="1432976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65-70%</a:t>
            </a:r>
          </a:p>
        </p:txBody>
      </p:sp>
      <p:sp>
        <p:nvSpPr>
          <p:cNvPr id="1048688" name="TextBox 21"/>
          <p:cNvSpPr txBox="1"/>
          <p:nvPr/>
        </p:nvSpPr>
        <p:spPr>
          <a:xfrm>
            <a:off x="4804925" y="1438884"/>
            <a:ext cx="736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90-95%</a:t>
            </a:r>
          </a:p>
        </p:txBody>
      </p:sp>
      <p:sp>
        <p:nvSpPr>
          <p:cNvPr id="1048689" name="TextBox 22"/>
          <p:cNvSpPr txBox="1"/>
          <p:nvPr/>
        </p:nvSpPr>
        <p:spPr>
          <a:xfrm>
            <a:off x="6223221" y="1436554"/>
            <a:ext cx="736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21-24%</a:t>
            </a:r>
          </a:p>
        </p:txBody>
      </p:sp>
      <p:sp>
        <p:nvSpPr>
          <p:cNvPr id="1048690" name="TextBox 23"/>
          <p:cNvSpPr txBox="1"/>
          <p:nvPr/>
        </p:nvSpPr>
        <p:spPr>
          <a:xfrm>
            <a:off x="7516041" y="1402694"/>
            <a:ext cx="88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0,40-0,45</a:t>
            </a:r>
          </a:p>
        </p:txBody>
      </p:sp>
      <p:sp>
        <p:nvSpPr>
          <p:cNvPr id="1048691" name="TextBox 18"/>
          <p:cNvSpPr txBox="1"/>
          <p:nvPr/>
        </p:nvSpPr>
        <p:spPr>
          <a:xfrm>
            <a:off x="372554" y="4330346"/>
            <a:ext cx="1480598" cy="67710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900" b="1">
                <a:solidFill>
                  <a:srgbClr val="FF0000"/>
                </a:solidFill>
              </a:rPr>
              <a:t>Common</a:t>
            </a:r>
            <a:endParaRPr lang="ru-RU" sz="1900" b="1">
              <a:solidFill>
                <a:srgbClr val="FF0000"/>
              </a:solidFill>
            </a:endParaRPr>
          </a:p>
          <a:p>
            <a:pPr algn="ctr"/>
            <a:r>
              <a:rPr lang="en-US" sz="1900" b="1">
                <a:solidFill>
                  <a:srgbClr val="FF0000"/>
                </a:solidFill>
              </a:rPr>
              <a:t> seeding rate</a:t>
            </a:r>
            <a:endParaRPr lang="ru-RU" sz="1900" b="1" dirty="0">
              <a:solidFill>
                <a:srgbClr val="FF0000"/>
              </a:solidFill>
            </a:endParaRPr>
          </a:p>
        </p:txBody>
      </p:sp>
      <p:sp>
        <p:nvSpPr>
          <p:cNvPr id="1048692" name="TextBox 20"/>
          <p:cNvSpPr txBox="1"/>
          <p:nvPr/>
        </p:nvSpPr>
        <p:spPr>
          <a:xfrm>
            <a:off x="2121136" y="4118338"/>
            <a:ext cx="1370503" cy="92333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1ADC3A"/>
                </a:solidFill>
              </a:rPr>
              <a:t>Seeding rate</a:t>
            </a:r>
            <a:endParaRPr lang="ru-RU" b="1" dirty="0">
              <a:solidFill>
                <a:srgbClr val="1ADC3A"/>
              </a:solidFill>
            </a:endParaRPr>
          </a:p>
          <a:p>
            <a:pPr algn="ctr"/>
            <a:r>
              <a:rPr lang="en-US" b="1" dirty="0">
                <a:solidFill>
                  <a:srgbClr val="1ADC3A"/>
                </a:solidFill>
              </a:rPr>
              <a:t> of healthy</a:t>
            </a:r>
            <a:endParaRPr lang="ru-RU" b="1" dirty="0">
              <a:solidFill>
                <a:srgbClr val="1ADC3A"/>
              </a:solidFill>
            </a:endParaRPr>
          </a:p>
          <a:p>
            <a:pPr algn="ctr"/>
            <a:r>
              <a:rPr lang="en-US" b="1" dirty="0">
                <a:solidFill>
                  <a:srgbClr val="1ADC3A"/>
                </a:solidFill>
              </a:rPr>
              <a:t> seeds</a:t>
            </a:r>
            <a:endParaRPr lang="ru-RU" b="1" dirty="0">
              <a:solidFill>
                <a:srgbClr val="1ADC3A"/>
              </a:solidFill>
            </a:endParaRPr>
          </a:p>
        </p:txBody>
      </p:sp>
      <p:sp>
        <p:nvSpPr>
          <p:cNvPr id="1048693" name="TextBox 24"/>
          <p:cNvSpPr txBox="1"/>
          <p:nvPr/>
        </p:nvSpPr>
        <p:spPr>
          <a:xfrm>
            <a:off x="3848518" y="4298596"/>
            <a:ext cx="126323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B0F0"/>
                </a:solidFill>
              </a:rPr>
              <a:t>Economic</a:t>
            </a:r>
            <a:endParaRPr lang="ru-RU" sz="2000" b="1" dirty="0">
              <a:solidFill>
                <a:srgbClr val="00B0F0"/>
              </a:solidFill>
            </a:endParaRPr>
          </a:p>
          <a:p>
            <a:pPr algn="ctr"/>
            <a:r>
              <a:rPr lang="en-US" sz="2000" b="1" dirty="0">
                <a:solidFill>
                  <a:srgbClr val="00B0F0"/>
                </a:solidFill>
              </a:rPr>
              <a:t> efficiency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1048694" name="TextBox 25"/>
          <p:cNvSpPr txBox="1"/>
          <p:nvPr/>
        </p:nvSpPr>
        <p:spPr>
          <a:xfrm>
            <a:off x="5172974" y="4396266"/>
            <a:ext cx="192360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Rice cultivation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 area in the region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48695" name="TextBox 26"/>
          <p:cNvSpPr txBox="1"/>
          <p:nvPr/>
        </p:nvSpPr>
        <p:spPr>
          <a:xfrm>
            <a:off x="7229103" y="4396266"/>
            <a:ext cx="147187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</a:rPr>
              <a:t>The effect of </a:t>
            </a:r>
            <a:endParaRPr lang="ru-RU" b="1" dirty="0">
              <a:solidFill>
                <a:srgbClr val="0000FF"/>
              </a:solidFill>
            </a:endParaRPr>
          </a:p>
          <a:p>
            <a:pPr algn="ctr"/>
            <a:r>
              <a:rPr lang="en-US" b="1" dirty="0">
                <a:solidFill>
                  <a:srgbClr val="0000FF"/>
                </a:solidFill>
              </a:rPr>
              <a:t>healing seeds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048696" name="TextBox 27"/>
          <p:cNvSpPr txBox="1"/>
          <p:nvPr/>
        </p:nvSpPr>
        <p:spPr>
          <a:xfrm>
            <a:off x="670100" y="5381895"/>
            <a:ext cx="87261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280</a:t>
            </a:r>
            <a:endParaRPr lang="ru-RU" sz="2600" b="1" dirty="0">
              <a:solidFill>
                <a:srgbClr val="FF0000"/>
              </a:solidFill>
            </a:endParaRP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kg/ha</a:t>
            </a:r>
            <a:endParaRPr lang="ru-RU" sz="2200" b="1" dirty="0">
              <a:solidFill>
                <a:srgbClr val="FF0000"/>
              </a:solidFill>
            </a:endParaRPr>
          </a:p>
        </p:txBody>
      </p:sp>
      <p:sp>
        <p:nvSpPr>
          <p:cNvPr id="1048697" name="TextBox 32"/>
          <p:cNvSpPr txBox="1"/>
          <p:nvPr/>
        </p:nvSpPr>
        <p:spPr>
          <a:xfrm>
            <a:off x="2392777" y="5405505"/>
            <a:ext cx="87261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600" b="1" dirty="0">
                <a:solidFill>
                  <a:srgbClr val="1ADC3A"/>
                </a:solidFill>
              </a:rPr>
              <a:t>2</a:t>
            </a:r>
            <a:r>
              <a:rPr lang="ru-RU" sz="2600" b="1" dirty="0">
                <a:solidFill>
                  <a:srgbClr val="1ADC3A"/>
                </a:solidFill>
              </a:rPr>
              <a:t>2</a:t>
            </a:r>
            <a:r>
              <a:rPr lang="en-US" sz="2600" b="1" dirty="0">
                <a:solidFill>
                  <a:srgbClr val="1ADC3A"/>
                </a:solidFill>
              </a:rPr>
              <a:t>0</a:t>
            </a:r>
            <a:endParaRPr lang="ru-RU" sz="2600" b="1" dirty="0">
              <a:solidFill>
                <a:srgbClr val="1ADC3A"/>
              </a:solidFill>
            </a:endParaRPr>
          </a:p>
          <a:p>
            <a:pPr algn="ctr"/>
            <a:r>
              <a:rPr lang="en-US" sz="2200" b="1" dirty="0">
                <a:solidFill>
                  <a:srgbClr val="1ADC3A"/>
                </a:solidFill>
              </a:rPr>
              <a:t>kg/ha</a:t>
            </a:r>
            <a:endParaRPr lang="ru-RU" sz="2200" b="1" dirty="0">
              <a:solidFill>
                <a:srgbClr val="1ADC3A"/>
              </a:solidFill>
            </a:endParaRPr>
          </a:p>
        </p:txBody>
      </p:sp>
      <p:sp>
        <p:nvSpPr>
          <p:cNvPr id="1048698" name="TextBox 33"/>
          <p:cNvSpPr txBox="1"/>
          <p:nvPr/>
        </p:nvSpPr>
        <p:spPr>
          <a:xfrm>
            <a:off x="4066619" y="5429835"/>
            <a:ext cx="898002" cy="7694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rgbClr val="00B0F0"/>
                </a:solidFill>
              </a:rPr>
              <a:t>10800</a:t>
            </a:r>
          </a:p>
          <a:p>
            <a:pPr algn="ctr"/>
            <a:r>
              <a:rPr lang="en-US" sz="2200" b="1" dirty="0" err="1">
                <a:solidFill>
                  <a:srgbClr val="00B0F0"/>
                </a:solidFill>
              </a:rPr>
              <a:t>tg</a:t>
            </a:r>
            <a:r>
              <a:rPr lang="en-US" sz="2200" b="1" dirty="0">
                <a:solidFill>
                  <a:srgbClr val="00B0F0"/>
                </a:solidFill>
              </a:rPr>
              <a:t>/ha</a:t>
            </a:r>
            <a:endParaRPr lang="ru-RU" sz="2200" b="1" dirty="0">
              <a:solidFill>
                <a:srgbClr val="00B0F0"/>
              </a:solidFill>
            </a:endParaRPr>
          </a:p>
        </p:txBody>
      </p:sp>
      <p:sp>
        <p:nvSpPr>
          <p:cNvPr id="1048699" name="TextBox 29"/>
          <p:cNvSpPr txBox="1"/>
          <p:nvPr/>
        </p:nvSpPr>
        <p:spPr>
          <a:xfrm>
            <a:off x="5766202" y="5403725"/>
            <a:ext cx="914033" cy="80021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kk-KZ" b="1" dirty="0">
                <a:solidFill>
                  <a:schemeClr val="accent5">
                    <a:lumMod val="75000"/>
                  </a:schemeClr>
                </a:solidFill>
              </a:rPr>
              <a:t>80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kk-KZ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1400" b="1" dirty="0">
                <a:solidFill>
                  <a:schemeClr val="accent5">
                    <a:lumMod val="75000"/>
                  </a:schemeClr>
                </a:solidFill>
              </a:rPr>
              <a:t>Thousand</a:t>
            </a:r>
            <a:endParaRPr lang="kk-KZ" sz="14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1400" b="1" dirty="0">
                <a:solidFill>
                  <a:schemeClr val="accent5">
                    <a:lumMod val="75000"/>
                  </a:schemeClr>
                </a:solidFill>
              </a:rPr>
              <a:t>ha</a:t>
            </a:r>
            <a:endParaRPr lang="ru-RU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48700" name="Прямоугольник 30"/>
          <p:cNvSpPr/>
          <p:nvPr/>
        </p:nvSpPr>
        <p:spPr>
          <a:xfrm>
            <a:off x="7465435" y="5381895"/>
            <a:ext cx="890722" cy="892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864</a:t>
            </a:r>
          </a:p>
          <a:p>
            <a:pPr algn="ctr"/>
            <a:r>
              <a:rPr lang="ru-RU" sz="1600" b="1" dirty="0" err="1">
                <a:solidFill>
                  <a:srgbClr val="0070C0"/>
                </a:solidFill>
              </a:rPr>
              <a:t>million</a:t>
            </a:r>
            <a:r>
              <a:rPr lang="ru-RU" sz="1600" b="1" dirty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sz="1600" b="1" dirty="0" err="1">
                <a:solidFill>
                  <a:srgbClr val="0070C0"/>
                </a:solidFill>
              </a:rPr>
              <a:t>tenge</a:t>
            </a:r>
            <a:endParaRPr lang="ru-RU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1" name="Заголовок 1"/>
          <p:cNvSpPr txBox="1"/>
          <p:nvPr/>
        </p:nvSpPr>
        <p:spPr bwMode="auto">
          <a:xfrm>
            <a:off x="2455380" y="302696"/>
            <a:ext cx="4650258" cy="33186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ACHIEVEMENTS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graphicFrame>
        <p:nvGraphicFramePr>
          <p:cNvPr id="4194311" name="Таблица 32"/>
          <p:cNvGraphicFramePr>
            <a:graphicFrameLocks noGrp="1"/>
          </p:cNvGraphicFramePr>
          <p:nvPr/>
        </p:nvGraphicFramePr>
        <p:xfrm>
          <a:off x="210652" y="1212736"/>
          <a:ext cx="3137212" cy="1280160"/>
        </p:xfrm>
        <a:graphic>
          <a:graphicData uri="http://schemas.openxmlformats.org/drawingml/2006/table">
            <a:tbl>
              <a:tblPr/>
              <a:tblGrid>
                <a:gridCol w="24891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115-118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90-100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33-34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66-68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53-56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8,0-9,0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4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702" name="Rectangle 5"/>
          <p:cNvSpPr>
            <a:spLocks noChangeArrowheads="1"/>
          </p:cNvSpPr>
          <p:nvPr/>
        </p:nvSpPr>
        <p:spPr bwMode="auto">
          <a:xfrm>
            <a:off x="1017201" y="804381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MARZHAN</a:t>
            </a:r>
            <a:endParaRPr lang="ru-RU" altLang="ru-RU" sz="1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48703" name="Rectangle 5"/>
          <p:cNvSpPr>
            <a:spLocks noChangeArrowheads="1"/>
          </p:cNvSpPr>
          <p:nvPr/>
        </p:nvSpPr>
        <p:spPr bwMode="auto">
          <a:xfrm>
            <a:off x="871367" y="2629452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SYR SULUY</a:t>
            </a:r>
            <a:endParaRPr lang="ru-RU" altLang="ru-RU" sz="1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194312" name="Таблица 36"/>
          <p:cNvGraphicFramePr>
            <a:graphicFrameLocks noGrp="1"/>
          </p:cNvGraphicFramePr>
          <p:nvPr/>
        </p:nvGraphicFramePr>
        <p:xfrm>
          <a:off x="219475" y="2916969"/>
          <a:ext cx="3128389" cy="1280160"/>
        </p:xfrm>
        <a:graphic>
          <a:graphicData uri="http://schemas.openxmlformats.org/drawingml/2006/table">
            <a:tbl>
              <a:tblPr/>
              <a:tblGrid>
                <a:gridCol w="24743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078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120-140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77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36-38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70-72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87-90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kk-KZ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878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194313" name="Таблица 37"/>
          <p:cNvGraphicFramePr>
            <a:graphicFrameLocks noGrp="1"/>
          </p:cNvGraphicFramePr>
          <p:nvPr/>
        </p:nvGraphicFramePr>
        <p:xfrm>
          <a:off x="182702" y="4797152"/>
          <a:ext cx="3309178" cy="1280160"/>
        </p:xfrm>
        <a:graphic>
          <a:graphicData uri="http://schemas.openxmlformats.org/drawingml/2006/table">
            <a:tbl>
              <a:tblPr/>
              <a:tblGrid>
                <a:gridCol w="25498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9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115-120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9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150-170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3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34,0-36,0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68-70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6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80-85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704" name="Rectangle 5"/>
          <p:cNvSpPr>
            <a:spLocks noChangeArrowheads="1"/>
          </p:cNvSpPr>
          <p:nvPr/>
        </p:nvSpPr>
        <p:spPr bwMode="auto">
          <a:xfrm>
            <a:off x="944553" y="4517648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AIKERIM</a:t>
            </a:r>
            <a:endParaRPr lang="ru-RU" altLang="ru-RU" sz="1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4194314" name="Таблица 39"/>
          <p:cNvGraphicFramePr>
            <a:graphicFrameLocks noGrp="1"/>
          </p:cNvGraphicFramePr>
          <p:nvPr/>
        </p:nvGraphicFramePr>
        <p:xfrm>
          <a:off x="4716016" y="4822391"/>
          <a:ext cx="3218051" cy="1280160"/>
        </p:xfrm>
        <a:graphic>
          <a:graphicData uri="http://schemas.openxmlformats.org/drawingml/2006/table">
            <a:tbl>
              <a:tblPr/>
              <a:tblGrid>
                <a:gridCol w="24609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0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9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105-110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9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125-135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3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32,0-33,0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6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69-70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6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55-60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85-95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705" name="Rectangle 5"/>
          <p:cNvSpPr>
            <a:spLocks noChangeArrowheads="1"/>
          </p:cNvSpPr>
          <p:nvPr/>
        </p:nvSpPr>
        <p:spPr bwMode="auto">
          <a:xfrm>
            <a:off x="5812657" y="4508878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SALIMA</a:t>
            </a:r>
            <a:r>
              <a:rPr lang="kk-KZ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-1</a:t>
            </a:r>
            <a:endParaRPr lang="ru-RU" altLang="ru-RU" sz="1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48706" name="Rectangle 5"/>
          <p:cNvSpPr>
            <a:spLocks noChangeArrowheads="1"/>
          </p:cNvSpPr>
          <p:nvPr/>
        </p:nvSpPr>
        <p:spPr bwMode="auto">
          <a:xfrm>
            <a:off x="5891662" y="773232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KAZER</a:t>
            </a:r>
            <a:r>
              <a:rPr lang="ru-RU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-6</a:t>
            </a:r>
          </a:p>
        </p:txBody>
      </p:sp>
      <p:graphicFrame>
        <p:nvGraphicFramePr>
          <p:cNvPr id="4194315" name="Таблица 42"/>
          <p:cNvGraphicFramePr>
            <a:graphicFrameLocks noGrp="1"/>
          </p:cNvGraphicFramePr>
          <p:nvPr/>
        </p:nvGraphicFramePr>
        <p:xfrm>
          <a:off x="4722445" y="1212736"/>
          <a:ext cx="3247059" cy="1280160"/>
        </p:xfrm>
        <a:graphic>
          <a:graphicData uri="http://schemas.openxmlformats.org/drawingml/2006/table">
            <a:tbl>
              <a:tblPr/>
              <a:tblGrid>
                <a:gridCol w="2433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130-150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31-33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69-70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80-90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194316" name="Таблица 44"/>
          <p:cNvGraphicFramePr>
            <a:graphicFrameLocks noGrp="1"/>
          </p:cNvGraphicFramePr>
          <p:nvPr/>
        </p:nvGraphicFramePr>
        <p:xfrm>
          <a:off x="4720107" y="2974072"/>
          <a:ext cx="3236269" cy="1280160"/>
        </p:xfrm>
        <a:graphic>
          <a:graphicData uri="http://schemas.openxmlformats.org/drawingml/2006/table">
            <a:tbl>
              <a:tblPr/>
              <a:tblGrid>
                <a:gridCol w="2456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Vegetation period, days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112-114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grains on a panicle, pcs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120-140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Weight of 1000 seeds, g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24-26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5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Cereal yield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70-72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Whole kernel output</a:t>
                      </a: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Potential yield, c/ha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Sowing area, ha</a:t>
                      </a:r>
                      <a:endParaRPr kumimoji="0" lang="ru-RU" altLang="ru-RU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alt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48707" name="Rectangle 5"/>
          <p:cNvSpPr>
            <a:spLocks noChangeArrowheads="1"/>
          </p:cNvSpPr>
          <p:nvPr/>
        </p:nvSpPr>
        <p:spPr bwMode="auto">
          <a:xfrm>
            <a:off x="5880851" y="2663727"/>
            <a:ext cx="1266092" cy="287643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BAIKONUR</a:t>
            </a:r>
            <a:endParaRPr lang="ru-RU" altLang="ru-RU" sz="1200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97192" name="Рисунок 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867" y="187004"/>
            <a:ext cx="1230809" cy="591997"/>
          </a:xfrm>
          <a:prstGeom prst="rect">
            <a:avLst/>
          </a:prstGeom>
        </p:spPr>
      </p:pic>
      <p:pic>
        <p:nvPicPr>
          <p:cNvPr id="209719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9241" y="187004"/>
            <a:ext cx="735109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4" name="Picture 23" descr="D:\D\Старые Диски\Диск F\С Диска С\Мои документы\Документы 2017 года\Слайд для Министра\о семеноводстве к слайду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9268" y="2988638"/>
            <a:ext cx="864095" cy="1232450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97195" name="Рисунок 26" descr="C:\Users\User\AppData\Local\Microsoft\Windows\Temporary Internet Files\Content.Word\20161018_1042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4832017"/>
            <a:ext cx="651010" cy="1405295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97196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4797152"/>
            <a:ext cx="720080" cy="1387237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097197" name="Picture 2" descr="D:\Мои документы\Стенд\212 багдарлама бойынша\Фото снопты сорттарына жіктеу\АйСауле\IMG-20150812-WA003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149241" y="2951370"/>
            <a:ext cx="699241" cy="1472588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97198" name="Рисунок 8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91881" y="1217743"/>
            <a:ext cx="864095" cy="1034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99" name="Picture 2" descr="D:\Мои документы\Стенд\212 багдарлама бойынша\Фото снопты сорттарына жіктеу\КазЕр-6\КазЕр-6 (2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165146" y="1020234"/>
            <a:ext cx="683336" cy="147266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8" name="Прямоугольник 1"/>
          <p:cNvSpPr/>
          <p:nvPr/>
        </p:nvSpPr>
        <p:spPr>
          <a:xfrm>
            <a:off x="1115616" y="188640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The introduction of the seedling method of growing rice using the hydroponic method in the primary</a:t>
            </a:r>
            <a:endParaRPr lang="kk-KZ" sz="2400" b="1" dirty="0">
              <a:solidFill>
                <a:srgbClr val="7030A0"/>
              </a:solidFill>
              <a:latin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sz="24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 links of seed production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097200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31" y="172707"/>
            <a:ext cx="1230809" cy="591997"/>
          </a:xfrm>
          <a:prstGeom prst="rect">
            <a:avLst/>
          </a:prstGeom>
        </p:spPr>
      </p:pic>
      <p:pic>
        <p:nvPicPr>
          <p:cNvPr id="209720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13" y="148593"/>
            <a:ext cx="688553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202" name="Picture 3" descr="D:\Downloads\122121\2ши.jpg"/>
          <p:cNvPicPr>
            <a:picLocks noChangeAspect="1" noChangeArrowheads="1"/>
          </p:cNvPicPr>
          <p:nvPr/>
        </p:nvPicPr>
        <p:blipFill>
          <a:blip r:embed="rId4" cstate="print"/>
          <a:srcRect r="3937"/>
          <a:stretch>
            <a:fillRect/>
          </a:stretch>
        </p:blipFill>
        <p:spPr bwMode="auto">
          <a:xfrm>
            <a:off x="0" y="1433015"/>
            <a:ext cx="9144000" cy="5424985"/>
          </a:xfrm>
          <a:prstGeom prst="rect">
            <a:avLst/>
          </a:prstGeom>
          <a:noFill/>
        </p:spPr>
      </p:pic>
      <p:sp>
        <p:nvSpPr>
          <p:cNvPr id="1048709" name="TextBox 8"/>
          <p:cNvSpPr txBox="1"/>
          <p:nvPr/>
        </p:nvSpPr>
        <p:spPr>
          <a:xfrm>
            <a:off x="329877" y="1700461"/>
            <a:ext cx="2194962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RESULT 1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48710" name="Прямоугольник 9"/>
          <p:cNvSpPr/>
          <p:nvPr/>
        </p:nvSpPr>
        <p:spPr>
          <a:xfrm>
            <a:off x="329877" y="2216184"/>
            <a:ext cx="1996228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Growing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rice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by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seedling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method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using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hydroponics</a:t>
            </a:r>
            <a:endParaRPr lang="ru-RU" sz="1200" b="1" dirty="0">
              <a:solidFill>
                <a:srgbClr val="0000FF"/>
              </a:solidFill>
            </a:endParaRP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in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the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primary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links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of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seed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production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con</a:t>
            </a:r>
            <a:endParaRPr lang="ru-RU" sz="1200" b="1" dirty="0">
              <a:solidFill>
                <a:srgbClr val="0000FF"/>
              </a:solidFill>
            </a:endParaRP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tributes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to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an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increase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in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the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seed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multiplication</a:t>
            </a:r>
            <a:endParaRPr lang="ru-RU" sz="1200" b="1" dirty="0">
              <a:solidFill>
                <a:srgbClr val="0000FF"/>
              </a:solidFill>
            </a:endParaRPr>
          </a:p>
          <a:p>
            <a:pPr algn="ctr"/>
            <a:r>
              <a:rPr lang="ru-RU" sz="1200" b="1" dirty="0" err="1">
                <a:solidFill>
                  <a:srgbClr val="0000FF"/>
                </a:solidFill>
              </a:rPr>
              <a:t>factor</a:t>
            </a:r>
            <a:r>
              <a:rPr lang="ru-RU" sz="1200" b="1" dirty="0">
                <a:solidFill>
                  <a:srgbClr val="0000FF"/>
                </a:solidFill>
              </a:rPr>
              <a:t> </a:t>
            </a:r>
            <a:r>
              <a:rPr lang="ru-RU" sz="1200" b="1" dirty="0" err="1">
                <a:solidFill>
                  <a:srgbClr val="0000FF"/>
                </a:solidFill>
              </a:rPr>
              <a:t>by</a:t>
            </a:r>
            <a:r>
              <a:rPr lang="ru-RU" sz="1200" b="1" dirty="0">
                <a:solidFill>
                  <a:srgbClr val="0000FF"/>
                </a:solidFill>
              </a:rPr>
              <a:t> 2.5-3.0 </a:t>
            </a:r>
            <a:r>
              <a:rPr lang="ru-RU" sz="1200" b="1" dirty="0" err="1">
                <a:solidFill>
                  <a:srgbClr val="0000FF"/>
                </a:solidFill>
              </a:rPr>
              <a:t>times</a:t>
            </a:r>
            <a:endParaRPr lang="ru-RU" sz="1200" b="1" dirty="0">
              <a:solidFill>
                <a:srgbClr val="0000FF"/>
              </a:solidFill>
            </a:endParaRPr>
          </a:p>
        </p:txBody>
      </p:sp>
      <p:sp>
        <p:nvSpPr>
          <p:cNvPr id="1048711" name="TextBox 10"/>
          <p:cNvSpPr txBox="1"/>
          <p:nvPr/>
        </p:nvSpPr>
        <p:spPr>
          <a:xfrm>
            <a:off x="3476607" y="1676398"/>
            <a:ext cx="2106046" cy="400110"/>
          </a:xfrm>
          <a:prstGeom prst="rect">
            <a:avLst/>
          </a:prstGeom>
          <a:solidFill>
            <a:srgbClr val="1ADC3A"/>
          </a:solidFill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RESULT </a:t>
            </a:r>
            <a:r>
              <a:rPr lang="kk-KZ" sz="2000" b="1" dirty="0">
                <a:solidFill>
                  <a:schemeClr val="bg1"/>
                </a:solidFill>
              </a:rPr>
              <a:t>2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48712" name="Прямоугольник 11"/>
          <p:cNvSpPr/>
          <p:nvPr/>
        </p:nvSpPr>
        <p:spPr>
          <a:xfrm>
            <a:off x="3476607" y="1975554"/>
            <a:ext cx="1833330" cy="16004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>
                <a:solidFill>
                  <a:srgbClr val="00B050"/>
                </a:solidFill>
              </a:rPr>
              <a:t>Reduces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clogging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 sz="1400" b="1" dirty="0" err="1">
                <a:solidFill>
                  <a:srgbClr val="00B050"/>
                </a:solidFill>
              </a:rPr>
              <a:t>of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crops</a:t>
            </a:r>
            <a:r>
              <a:rPr lang="ru-RU" sz="1400" b="1" dirty="0">
                <a:solidFill>
                  <a:srgbClr val="00B050"/>
                </a:solidFill>
              </a:rPr>
              <a:t>, </a:t>
            </a:r>
            <a:r>
              <a:rPr lang="ru-RU" sz="1400" b="1" dirty="0" err="1">
                <a:solidFill>
                  <a:srgbClr val="00B050"/>
                </a:solidFill>
              </a:rPr>
              <a:t>ensures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 sz="1400" b="1" dirty="0" err="1">
                <a:solidFill>
                  <a:srgbClr val="00B050"/>
                </a:solidFill>
              </a:rPr>
              <a:t>the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purity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of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the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</a:p>
          <a:p>
            <a:pPr algn="ctr"/>
            <a:r>
              <a:rPr lang="ru-RU" sz="1400" b="1" dirty="0" err="1">
                <a:solidFill>
                  <a:srgbClr val="00B050"/>
                </a:solidFill>
              </a:rPr>
              <a:t>variety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by</a:t>
            </a:r>
            <a:r>
              <a:rPr lang="ru-RU" sz="1400" b="1" dirty="0">
                <a:solidFill>
                  <a:srgbClr val="00B050"/>
                </a:solidFill>
              </a:rPr>
              <a:t> 100%, </a:t>
            </a:r>
          </a:p>
          <a:p>
            <a:pPr algn="ctr"/>
            <a:r>
              <a:rPr lang="ru-RU" sz="1400" b="1" dirty="0" err="1">
                <a:solidFill>
                  <a:srgbClr val="00B050"/>
                </a:solidFill>
              </a:rPr>
              <a:t>saving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irrigation</a:t>
            </a:r>
            <a:r>
              <a:rPr lang="ru-RU" sz="1400" b="1" dirty="0">
                <a:solidFill>
                  <a:srgbClr val="00B050"/>
                </a:solidFill>
              </a:rPr>
              <a:t> </a:t>
            </a:r>
            <a:r>
              <a:rPr lang="ru-RU" sz="1400" b="1" dirty="0" err="1">
                <a:solidFill>
                  <a:srgbClr val="00B050"/>
                </a:solidFill>
              </a:rPr>
              <a:t>water</a:t>
            </a:r>
            <a:endParaRPr lang="ru-RU" sz="1400" b="1" dirty="0">
              <a:solidFill>
                <a:srgbClr val="00B050"/>
              </a:solidFill>
            </a:endParaRPr>
          </a:p>
          <a:p>
            <a:pPr algn="ctr"/>
            <a:r>
              <a:rPr lang="ru-RU" sz="1400" b="1" dirty="0">
                <a:solidFill>
                  <a:srgbClr val="00B050"/>
                </a:solidFill>
              </a:rPr>
              <a:t>25%</a:t>
            </a:r>
          </a:p>
        </p:txBody>
      </p:sp>
      <p:sp>
        <p:nvSpPr>
          <p:cNvPr id="1048713" name="TextBox 12"/>
          <p:cNvSpPr txBox="1"/>
          <p:nvPr/>
        </p:nvSpPr>
        <p:spPr>
          <a:xfrm>
            <a:off x="6460815" y="1668374"/>
            <a:ext cx="2106046" cy="430887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RESULT </a:t>
            </a:r>
            <a:r>
              <a:rPr lang="ru-RU" sz="22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48714" name="Прямоугольник 13"/>
          <p:cNvSpPr/>
          <p:nvPr/>
        </p:nvSpPr>
        <p:spPr>
          <a:xfrm>
            <a:off x="6534421" y="2202517"/>
            <a:ext cx="1758404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>
                <a:solidFill>
                  <a:srgbClr val="7030A0"/>
                </a:solidFill>
              </a:rPr>
              <a:t>Due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to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the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cultivation</a:t>
            </a:r>
            <a:endParaRPr lang="ru-RU" sz="1400" b="1" dirty="0">
              <a:solidFill>
                <a:srgbClr val="7030A0"/>
              </a:solidFill>
            </a:endParaRPr>
          </a:p>
          <a:p>
            <a:pPr algn="ctr"/>
            <a:r>
              <a:rPr lang="ru-RU" sz="1400" b="1" dirty="0" err="1">
                <a:solidFill>
                  <a:srgbClr val="7030A0"/>
                </a:solidFill>
              </a:rPr>
              <a:t>of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seedlings</a:t>
            </a:r>
            <a:r>
              <a:rPr lang="ru-RU" sz="1400" b="1" dirty="0">
                <a:solidFill>
                  <a:srgbClr val="7030A0"/>
                </a:solidFill>
              </a:rPr>
              <a:t> – </a:t>
            </a:r>
            <a:r>
              <a:rPr lang="ru-RU" sz="1400" b="1" dirty="0" err="1">
                <a:solidFill>
                  <a:srgbClr val="7030A0"/>
                </a:solidFill>
              </a:rPr>
              <a:t>exclusion</a:t>
            </a:r>
            <a:endParaRPr lang="ru-RU" sz="1400" b="1" dirty="0">
              <a:solidFill>
                <a:srgbClr val="7030A0"/>
              </a:solidFill>
            </a:endParaRPr>
          </a:p>
          <a:p>
            <a:pPr algn="ctr"/>
            <a:r>
              <a:rPr lang="ru-RU" sz="1400" b="1" dirty="0" err="1">
                <a:solidFill>
                  <a:srgbClr val="7030A0"/>
                </a:solidFill>
              </a:rPr>
              <a:t>of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infection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with</a:t>
            </a:r>
            <a:endParaRPr lang="ru-RU" sz="1400" b="1" dirty="0">
              <a:solidFill>
                <a:srgbClr val="7030A0"/>
              </a:solidFill>
            </a:endParaRPr>
          </a:p>
          <a:p>
            <a:pPr algn="ctr"/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diseases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and</a:t>
            </a:r>
            <a:r>
              <a:rPr lang="ru-RU" sz="1400" b="1" dirty="0">
                <a:solidFill>
                  <a:srgbClr val="7030A0"/>
                </a:solidFill>
              </a:rPr>
              <a:t> </a:t>
            </a:r>
            <a:r>
              <a:rPr lang="ru-RU" sz="1400" b="1" dirty="0" err="1">
                <a:solidFill>
                  <a:srgbClr val="7030A0"/>
                </a:solidFill>
              </a:rPr>
              <a:t>pests</a:t>
            </a:r>
            <a:endParaRPr lang="ru-RU" sz="1400" b="1" dirty="0">
              <a:solidFill>
                <a:srgbClr val="7030A0"/>
              </a:solidFill>
            </a:endParaRPr>
          </a:p>
        </p:txBody>
      </p:sp>
      <p:sp>
        <p:nvSpPr>
          <p:cNvPr id="1048715" name="TextBox 14"/>
          <p:cNvSpPr txBox="1"/>
          <p:nvPr/>
        </p:nvSpPr>
        <p:spPr>
          <a:xfrm>
            <a:off x="220059" y="4228935"/>
            <a:ext cx="2106046" cy="430887"/>
          </a:xfrm>
          <a:prstGeom prst="rect">
            <a:avLst/>
          </a:prstGeom>
          <a:solidFill>
            <a:srgbClr val="F13BDB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RESULT </a:t>
            </a:r>
            <a:r>
              <a:rPr lang="ru-RU" sz="22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048716" name="Прямоугольник 15"/>
          <p:cNvSpPr/>
          <p:nvPr/>
        </p:nvSpPr>
        <p:spPr>
          <a:xfrm>
            <a:off x="220059" y="4781707"/>
            <a:ext cx="1881457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F13BDB"/>
                </a:solidFill>
              </a:rPr>
              <a:t>The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seedling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method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reduces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the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use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of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original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seeds</a:t>
            </a:r>
            <a:r>
              <a:rPr lang="ru-RU" b="1" dirty="0">
                <a:solidFill>
                  <a:srgbClr val="F13BDB"/>
                </a:solidFill>
              </a:rPr>
              <a:t> </a:t>
            </a:r>
            <a:r>
              <a:rPr lang="ru-RU" b="1" dirty="0" err="1">
                <a:solidFill>
                  <a:srgbClr val="F13BDB"/>
                </a:solidFill>
              </a:rPr>
              <a:t>by</a:t>
            </a:r>
            <a:r>
              <a:rPr lang="ru-RU" b="1" dirty="0">
                <a:solidFill>
                  <a:srgbClr val="F13BDB"/>
                </a:solidFill>
              </a:rPr>
              <a:t> 4-5 </a:t>
            </a:r>
            <a:r>
              <a:rPr lang="ru-RU" b="1" dirty="0" err="1">
                <a:solidFill>
                  <a:srgbClr val="F13BDB"/>
                </a:solidFill>
              </a:rPr>
              <a:t>times</a:t>
            </a:r>
            <a:endParaRPr lang="ru-RU" b="1" dirty="0">
              <a:solidFill>
                <a:srgbClr val="F13BDB"/>
              </a:solidFill>
            </a:endParaRPr>
          </a:p>
        </p:txBody>
      </p:sp>
      <p:sp>
        <p:nvSpPr>
          <p:cNvPr id="1048717" name="TextBox 16"/>
          <p:cNvSpPr txBox="1"/>
          <p:nvPr/>
        </p:nvSpPr>
        <p:spPr>
          <a:xfrm>
            <a:off x="3059513" y="4320859"/>
            <a:ext cx="2106046" cy="430887"/>
          </a:xfrm>
          <a:prstGeom prst="rect">
            <a:avLst/>
          </a:prstGeom>
          <a:solidFill>
            <a:srgbClr val="E1B33F"/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RESULT </a:t>
            </a:r>
            <a:r>
              <a:rPr lang="ru-RU" sz="22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048718" name="Прямоугольник 17"/>
          <p:cNvSpPr/>
          <p:nvPr/>
        </p:nvSpPr>
        <p:spPr>
          <a:xfrm>
            <a:off x="3091597" y="4887470"/>
            <a:ext cx="1914591" cy="132343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>
                <a:solidFill>
                  <a:srgbClr val="E1B33F"/>
                </a:solidFill>
              </a:rPr>
              <a:t>The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introduction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</a:p>
          <a:p>
            <a:pPr algn="ctr"/>
            <a:r>
              <a:rPr lang="ru-RU" sz="1600" b="1" dirty="0" err="1">
                <a:solidFill>
                  <a:srgbClr val="E1B33F"/>
                </a:solidFill>
              </a:rPr>
              <a:t>of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innovative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</a:p>
          <a:p>
            <a:pPr algn="ctr"/>
            <a:r>
              <a:rPr lang="ru-RU" sz="1600" b="1" dirty="0" err="1">
                <a:solidFill>
                  <a:srgbClr val="E1B33F"/>
                </a:solidFill>
              </a:rPr>
              <a:t>varieties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into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</a:p>
          <a:p>
            <a:pPr algn="ctr"/>
            <a:r>
              <a:rPr lang="ru-RU" sz="1600" b="1" dirty="0" err="1">
                <a:solidFill>
                  <a:srgbClr val="E1B33F"/>
                </a:solidFill>
              </a:rPr>
              <a:t>production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will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be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</a:p>
          <a:p>
            <a:pPr algn="ctr"/>
            <a:r>
              <a:rPr lang="ru-RU" sz="1600" b="1" dirty="0" err="1">
                <a:solidFill>
                  <a:srgbClr val="E1B33F"/>
                </a:solidFill>
              </a:rPr>
              <a:t>reduced</a:t>
            </a:r>
            <a:r>
              <a:rPr lang="ru-RU" sz="1600" b="1" dirty="0">
                <a:solidFill>
                  <a:srgbClr val="E1B33F"/>
                </a:solidFill>
              </a:rPr>
              <a:t> </a:t>
            </a:r>
            <a:r>
              <a:rPr lang="ru-RU" sz="1600" b="1" dirty="0" err="1">
                <a:solidFill>
                  <a:srgbClr val="E1B33F"/>
                </a:solidFill>
              </a:rPr>
              <a:t>to</a:t>
            </a:r>
            <a:r>
              <a:rPr lang="ru-RU" sz="1600" b="1" dirty="0">
                <a:solidFill>
                  <a:srgbClr val="E1B33F"/>
                </a:solidFill>
              </a:rPr>
              <a:t> 2-3 </a:t>
            </a:r>
            <a:r>
              <a:rPr lang="ru-RU" sz="1600" b="1" dirty="0" err="1">
                <a:solidFill>
                  <a:srgbClr val="E1B33F"/>
                </a:solidFill>
              </a:rPr>
              <a:t>years</a:t>
            </a:r>
            <a:endParaRPr lang="ru-RU" sz="1600" b="1" dirty="0">
              <a:solidFill>
                <a:srgbClr val="E1B33F"/>
              </a:solidFill>
            </a:endParaRPr>
          </a:p>
        </p:txBody>
      </p:sp>
      <p:sp>
        <p:nvSpPr>
          <p:cNvPr id="1048719" name="TextBox 18"/>
          <p:cNvSpPr txBox="1"/>
          <p:nvPr/>
        </p:nvSpPr>
        <p:spPr>
          <a:xfrm>
            <a:off x="6134738" y="4323227"/>
            <a:ext cx="2106046" cy="4308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RESULT </a:t>
            </a:r>
            <a:r>
              <a:rPr lang="ru-RU" sz="2200" b="1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048720" name="Прямоугольник 19"/>
          <p:cNvSpPr/>
          <p:nvPr/>
        </p:nvSpPr>
        <p:spPr>
          <a:xfrm>
            <a:off x="6144127" y="4739773"/>
            <a:ext cx="2319878" cy="16004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Saving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water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resources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seeds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</a:p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pesticides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increasing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yields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to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2.5-3.5 t/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ha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increase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profitability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to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81.3%,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that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</a:p>
          <a:p>
            <a:pPr algn="ctr"/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from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46.6% </a:t>
            </a:r>
            <a:r>
              <a:rPr lang="ru-RU" sz="1400" b="1" dirty="0" err="1">
                <a:solidFill>
                  <a:schemeClr val="accent2">
                    <a:lumMod val="75000"/>
                  </a:schemeClr>
                </a:solidFill>
              </a:rPr>
              <a:t>to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 127.95%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3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831" y="172707"/>
            <a:ext cx="1230809" cy="591997"/>
          </a:xfrm>
          <a:prstGeom prst="rect">
            <a:avLst/>
          </a:prstGeom>
        </p:spPr>
      </p:pic>
      <p:pic>
        <p:nvPicPr>
          <p:cNvPr id="209720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13" y="148593"/>
            <a:ext cx="688553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205" name="Picture 2" descr="D:\Downloads\122121\4-ши.jpg"/>
          <p:cNvPicPr>
            <a:picLocks noChangeAspect="1" noChangeArrowheads="1"/>
          </p:cNvPicPr>
          <p:nvPr/>
        </p:nvPicPr>
        <p:blipFill rotWithShape="1">
          <a:blip r:embed="rId4" cstate="print"/>
          <a:srcRect t="37997" r="1258" b="29014"/>
          <a:stretch>
            <a:fillRect/>
          </a:stretch>
        </p:blipFill>
        <p:spPr bwMode="auto">
          <a:xfrm>
            <a:off x="242096" y="3465093"/>
            <a:ext cx="3928851" cy="2534653"/>
          </a:xfrm>
          <a:prstGeom prst="rect">
            <a:avLst/>
          </a:prstGeom>
          <a:noFill/>
        </p:spPr>
      </p:pic>
      <p:graphicFrame>
        <p:nvGraphicFramePr>
          <p:cNvPr id="4194317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569082"/>
              </p:ext>
            </p:extLst>
          </p:nvPr>
        </p:nvGraphicFramePr>
        <p:xfrm>
          <a:off x="716235" y="148593"/>
          <a:ext cx="8229600" cy="1066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13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Demonstration activities for improvement</a:t>
                      </a:r>
                      <a:r>
                        <a:rPr lang="kk-KZ" sz="1400" dirty="0">
                          <a:solidFill>
                            <a:srgbClr val="7030A0"/>
                          </a:solidFill>
                          <a:effectLst/>
                        </a:rPr>
                        <a:t> </a:t>
                      </a: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practices of combating salinization </a:t>
                      </a:r>
                      <a:endParaRPr lang="kk-KZ" sz="140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and rehabilitation of degraded irrigated lands in the </a:t>
                      </a:r>
                      <a:r>
                        <a:rPr lang="en-US" sz="1400" dirty="0" err="1">
                          <a:solidFill>
                            <a:srgbClr val="7030A0"/>
                          </a:solidFill>
                          <a:effectLst/>
                        </a:rPr>
                        <a:t>Kyzylorda</a:t>
                      </a: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 region within the </a:t>
                      </a:r>
                      <a:endParaRPr lang="kk-KZ" sz="140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framework of the FAO-GEF project "Integrated natural resource management in </a:t>
                      </a:r>
                      <a:endParaRPr lang="kk-KZ" sz="140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drought-prone and saline agricultural production areas in Central Asia and </a:t>
                      </a:r>
                      <a:endParaRPr lang="kk-KZ" sz="1400" dirty="0">
                        <a:solidFill>
                          <a:srgbClr val="7030A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7030A0"/>
                          </a:solidFill>
                          <a:effectLst/>
                        </a:rPr>
                        <a:t>Turkey (CACILM-2) (GCP / SEC / 293 / GFF)"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752" marR="54752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48721" name="Прямоугольник 3"/>
          <p:cNvSpPr/>
          <p:nvPr/>
        </p:nvSpPr>
        <p:spPr>
          <a:xfrm>
            <a:off x="520245" y="3791815"/>
            <a:ext cx="36757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</a:rPr>
              <a:t>ІMPLEMENTATION OF INNOVATIVE 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</a:rPr>
              <a:t>TECHNOLOGY OF REGULATION OF THE SALT</a:t>
            </a:r>
          </a:p>
          <a:p>
            <a:pPr algn="ctr"/>
            <a:r>
              <a:rPr lang="ru-RU" sz="2000" b="1" dirty="0">
                <a:solidFill>
                  <a:srgbClr val="7030A0"/>
                </a:solidFill>
              </a:rPr>
              <a:t> REGIME OF RICE SOILS</a:t>
            </a:r>
          </a:p>
        </p:txBody>
      </p:sp>
      <p:sp>
        <p:nvSpPr>
          <p:cNvPr id="1048722" name="Прямоугольник 4"/>
          <p:cNvSpPr/>
          <p:nvPr/>
        </p:nvSpPr>
        <p:spPr>
          <a:xfrm>
            <a:off x="72115" y="168842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OBJECTIVE: </a:t>
            </a:r>
            <a:r>
              <a:rPr lang="ru-RU" b="1" dirty="0">
                <a:solidFill>
                  <a:srgbClr val="00B050"/>
                </a:solidFill>
              </a:rPr>
              <a:t>ENSURING RATIONAL USE OF WATER RESOURCES IN THE SYRDARYA RIVER BASIN, INCREASING YIELD AND PRODUCT QUALITY BY IMPLEMENTING NEW TECHNOLOGIES FOR REGULATING THE RICE SALT REGIME</a:t>
            </a:r>
          </a:p>
        </p:txBody>
      </p:sp>
      <p:pic>
        <p:nvPicPr>
          <p:cNvPr id="2097206" name="Picture 2" descr="D:\Downloads\122121\3ши.jpg"/>
          <p:cNvPicPr>
            <a:picLocks noChangeAspect="1" noChangeArrowheads="1"/>
          </p:cNvPicPr>
          <p:nvPr/>
        </p:nvPicPr>
        <p:blipFill rotWithShape="1">
          <a:blip r:embed="rId5" cstate="print"/>
          <a:srcRect t="3659" r="2586" b="44755"/>
          <a:stretch>
            <a:fillRect/>
          </a:stretch>
        </p:blipFill>
        <p:spPr bwMode="auto">
          <a:xfrm>
            <a:off x="4195986" y="1336719"/>
            <a:ext cx="4810628" cy="5337151"/>
          </a:xfrm>
          <a:prstGeom prst="rect">
            <a:avLst/>
          </a:prstGeom>
          <a:noFill/>
        </p:spPr>
      </p:pic>
      <p:sp>
        <p:nvSpPr>
          <p:cNvPr id="1048723" name="Прямоугольник 5"/>
          <p:cNvSpPr/>
          <p:nvPr/>
        </p:nvSpPr>
        <p:spPr>
          <a:xfrm>
            <a:off x="3987589" y="269056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err="1"/>
              <a:t>Phytoexamination</a:t>
            </a:r>
            <a:r>
              <a:rPr lang="ru-RU" sz="1600" b="1" dirty="0"/>
              <a:t> </a:t>
            </a:r>
            <a:r>
              <a:rPr lang="ru-RU" sz="1600" b="1" dirty="0" err="1"/>
              <a:t>and</a:t>
            </a:r>
            <a:r>
              <a:rPr lang="ru-RU" sz="1600" b="1" dirty="0"/>
              <a:t> </a:t>
            </a:r>
            <a:r>
              <a:rPr lang="ru-RU" sz="1600" b="1" dirty="0" err="1"/>
              <a:t>improvement</a:t>
            </a:r>
            <a:r>
              <a:rPr lang="ru-RU" sz="1600" b="1" dirty="0"/>
              <a:t> </a:t>
            </a:r>
          </a:p>
          <a:p>
            <a:pPr algn="ctr"/>
            <a:r>
              <a:rPr lang="ru-RU" sz="1600" b="1" dirty="0" err="1"/>
              <a:t>of</a:t>
            </a:r>
            <a:r>
              <a:rPr lang="ru-RU" sz="1600" b="1" dirty="0"/>
              <a:t> </a:t>
            </a:r>
            <a:r>
              <a:rPr lang="ru-RU" sz="1600" b="1" dirty="0" err="1"/>
              <a:t>seed</a:t>
            </a:r>
            <a:r>
              <a:rPr lang="ru-RU" sz="1600" b="1" dirty="0"/>
              <a:t> </a:t>
            </a:r>
            <a:r>
              <a:rPr lang="ru-RU" sz="1600" b="1" dirty="0" err="1"/>
              <a:t>material</a:t>
            </a:r>
            <a:endParaRPr lang="ru-RU" sz="1600" b="1" dirty="0"/>
          </a:p>
        </p:txBody>
      </p:sp>
      <p:sp>
        <p:nvSpPr>
          <p:cNvPr id="1048724" name="Прямоугольник 8"/>
          <p:cNvSpPr/>
          <p:nvPr/>
        </p:nvSpPr>
        <p:spPr>
          <a:xfrm>
            <a:off x="4139183" y="4034018"/>
            <a:ext cx="42688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err="1"/>
              <a:t>Increasing</a:t>
            </a:r>
            <a:r>
              <a:rPr lang="ru-RU" sz="1500" b="1" dirty="0"/>
              <a:t> </a:t>
            </a:r>
            <a:r>
              <a:rPr lang="ru-RU" sz="1500" b="1" dirty="0" err="1"/>
              <a:t>the</a:t>
            </a:r>
            <a:r>
              <a:rPr lang="ru-RU" sz="1500" b="1" dirty="0"/>
              <a:t> </a:t>
            </a:r>
            <a:r>
              <a:rPr lang="ru-RU" sz="1500" b="1" dirty="0" err="1"/>
              <a:t>productivity</a:t>
            </a:r>
            <a:r>
              <a:rPr lang="ru-RU" sz="1500" b="1" dirty="0"/>
              <a:t> </a:t>
            </a:r>
            <a:r>
              <a:rPr lang="ru-RU" sz="1500" b="1" dirty="0" err="1"/>
              <a:t>of</a:t>
            </a:r>
            <a:r>
              <a:rPr lang="ru-RU" sz="1500" b="1" dirty="0"/>
              <a:t> </a:t>
            </a:r>
            <a:r>
              <a:rPr lang="ru-RU" sz="1500" b="1" dirty="0" err="1"/>
              <a:t>agricultural</a:t>
            </a:r>
            <a:r>
              <a:rPr lang="ru-RU" sz="1500" b="1" dirty="0"/>
              <a:t> </a:t>
            </a:r>
          </a:p>
          <a:p>
            <a:pPr algn="ctr"/>
            <a:r>
              <a:rPr lang="ru-RU" sz="1500" b="1" dirty="0" err="1"/>
              <a:t>crops</a:t>
            </a:r>
            <a:r>
              <a:rPr lang="ru-RU" sz="1500" b="1" dirty="0"/>
              <a:t> </a:t>
            </a:r>
            <a:r>
              <a:rPr lang="ru-RU" sz="1500" b="1" dirty="0" err="1"/>
              <a:t>and</a:t>
            </a:r>
            <a:r>
              <a:rPr lang="ru-RU" sz="1500" b="1" dirty="0"/>
              <a:t> </a:t>
            </a:r>
            <a:r>
              <a:rPr lang="ru-RU" sz="1500" b="1" dirty="0" err="1"/>
              <a:t>product</a:t>
            </a:r>
            <a:r>
              <a:rPr lang="ru-RU" sz="1500" b="1" dirty="0"/>
              <a:t> </a:t>
            </a:r>
            <a:r>
              <a:rPr lang="ru-RU" sz="1500" b="1" dirty="0" err="1"/>
              <a:t>quality</a:t>
            </a:r>
            <a:r>
              <a:rPr lang="ru-RU" sz="1500" b="1" dirty="0"/>
              <a:t> </a:t>
            </a:r>
            <a:r>
              <a:rPr lang="ru-RU" sz="1500" b="1" dirty="0" err="1"/>
              <a:t>through</a:t>
            </a:r>
            <a:r>
              <a:rPr lang="ru-RU" sz="1500" b="1" dirty="0"/>
              <a:t> </a:t>
            </a:r>
            <a:r>
              <a:rPr lang="ru-RU" sz="1500" b="1" dirty="0" err="1"/>
              <a:t>the</a:t>
            </a:r>
            <a:r>
              <a:rPr lang="ru-RU" sz="1500" b="1" dirty="0"/>
              <a:t> </a:t>
            </a:r>
          </a:p>
          <a:p>
            <a:pPr algn="ctr"/>
            <a:r>
              <a:rPr lang="ru-RU" sz="1500" b="1" dirty="0" err="1"/>
              <a:t>introduction</a:t>
            </a:r>
            <a:r>
              <a:rPr lang="ru-RU" sz="1500" b="1" dirty="0"/>
              <a:t> </a:t>
            </a:r>
            <a:r>
              <a:rPr lang="ru-RU" sz="1500" b="1" dirty="0" err="1"/>
              <a:t>of</a:t>
            </a:r>
            <a:r>
              <a:rPr lang="ru-RU" sz="1500" b="1" dirty="0"/>
              <a:t> </a:t>
            </a:r>
            <a:r>
              <a:rPr lang="ru-RU" sz="1500" b="1" dirty="0" err="1"/>
              <a:t>technology</a:t>
            </a:r>
            <a:r>
              <a:rPr lang="ru-RU" sz="1500" b="1" dirty="0"/>
              <a:t> </a:t>
            </a:r>
            <a:r>
              <a:rPr lang="ru-RU" sz="1500" b="1" dirty="0" err="1"/>
              <a:t>for</a:t>
            </a:r>
            <a:endParaRPr lang="ru-RU" sz="1500" b="1" dirty="0"/>
          </a:p>
          <a:p>
            <a:pPr algn="ctr"/>
            <a:r>
              <a:rPr lang="ru-RU" sz="1500" b="1" dirty="0"/>
              <a:t> </a:t>
            </a:r>
            <a:r>
              <a:rPr lang="ru-RU" sz="1500" b="1" dirty="0" err="1"/>
              <a:t>regulating</a:t>
            </a:r>
            <a:r>
              <a:rPr lang="ru-RU" sz="1500" b="1" dirty="0"/>
              <a:t>  </a:t>
            </a:r>
            <a:r>
              <a:rPr lang="ru-RU" sz="1500" b="1" dirty="0" err="1"/>
              <a:t>the</a:t>
            </a:r>
            <a:r>
              <a:rPr lang="ru-RU" sz="1500" b="1" dirty="0"/>
              <a:t> </a:t>
            </a:r>
            <a:r>
              <a:rPr lang="ru-RU" sz="1500" b="1" dirty="0" err="1"/>
              <a:t>salt</a:t>
            </a:r>
            <a:r>
              <a:rPr lang="ru-RU" sz="1500" b="1" dirty="0"/>
              <a:t> </a:t>
            </a:r>
            <a:r>
              <a:rPr lang="ru-RU" sz="1500" b="1" dirty="0" err="1"/>
              <a:t>regime</a:t>
            </a:r>
            <a:r>
              <a:rPr lang="ru-RU" sz="1500" b="1" dirty="0"/>
              <a:t> </a:t>
            </a:r>
            <a:r>
              <a:rPr lang="ru-RU" sz="1500" b="1" dirty="0" err="1"/>
              <a:t>of</a:t>
            </a:r>
            <a:r>
              <a:rPr lang="ru-RU" sz="1500" b="1" dirty="0"/>
              <a:t> </a:t>
            </a:r>
            <a:r>
              <a:rPr lang="ru-RU" sz="1500" b="1" dirty="0" err="1"/>
              <a:t>the</a:t>
            </a:r>
            <a:r>
              <a:rPr lang="ru-RU" sz="1500" b="1" dirty="0"/>
              <a:t> </a:t>
            </a:r>
            <a:r>
              <a:rPr lang="ru-RU" sz="1500" b="1" dirty="0" err="1"/>
              <a:t>soil</a:t>
            </a:r>
            <a:endParaRPr lang="ru-RU" sz="1500" b="1" dirty="0"/>
          </a:p>
        </p:txBody>
      </p:sp>
      <p:sp>
        <p:nvSpPr>
          <p:cNvPr id="1048725" name="Прямоугольник 10"/>
          <p:cNvSpPr/>
          <p:nvPr/>
        </p:nvSpPr>
        <p:spPr>
          <a:xfrm>
            <a:off x="3987589" y="5509841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 err="1"/>
              <a:t>Improving</a:t>
            </a:r>
            <a:r>
              <a:rPr lang="ru-RU" sz="1600" b="1" dirty="0"/>
              <a:t> </a:t>
            </a:r>
            <a:r>
              <a:rPr lang="ru-RU" sz="1600" b="1" dirty="0" err="1"/>
              <a:t>soil</a:t>
            </a:r>
            <a:r>
              <a:rPr lang="ru-RU" sz="1600" b="1" dirty="0"/>
              <a:t>, </a:t>
            </a:r>
            <a:r>
              <a:rPr lang="ru-RU" sz="1600" b="1" dirty="0" err="1"/>
              <a:t>water-air</a:t>
            </a:r>
            <a:r>
              <a:rPr lang="ru-RU" sz="1600" b="1" dirty="0"/>
              <a:t> </a:t>
            </a:r>
            <a:r>
              <a:rPr lang="ru-RU" sz="1600" b="1" dirty="0" err="1"/>
              <a:t>balance</a:t>
            </a:r>
            <a:r>
              <a:rPr lang="ru-RU" sz="1600" b="1" dirty="0"/>
              <a:t>, </a:t>
            </a:r>
          </a:p>
          <a:p>
            <a:pPr algn="ctr"/>
            <a:r>
              <a:rPr lang="ru-RU" sz="1600" b="1" dirty="0" err="1"/>
              <a:t>moisture</a:t>
            </a:r>
            <a:r>
              <a:rPr lang="ru-RU" sz="1600" b="1" dirty="0"/>
              <a:t> </a:t>
            </a:r>
            <a:r>
              <a:rPr lang="ru-RU" sz="1600" b="1" dirty="0" err="1"/>
              <a:t>conservation</a:t>
            </a:r>
            <a:r>
              <a:rPr lang="ru-RU" sz="1600" b="1" dirty="0"/>
              <a:t>, </a:t>
            </a:r>
            <a:r>
              <a:rPr lang="ru-RU" sz="1600" b="1" dirty="0" err="1"/>
              <a:t>etc</a:t>
            </a:r>
            <a:r>
              <a:rPr lang="ru-RU" sz="1600" b="1" dirty="0"/>
              <a:t>.</a:t>
            </a:r>
          </a:p>
          <a:p>
            <a:pPr algn="ctr"/>
            <a:r>
              <a:rPr lang="ru-RU" sz="1600" b="1" dirty="0" err="1"/>
              <a:t>Reducing</a:t>
            </a:r>
            <a:r>
              <a:rPr lang="ru-RU" sz="1600" b="1" dirty="0"/>
              <a:t> </a:t>
            </a:r>
            <a:r>
              <a:rPr lang="ru-RU" sz="1600" b="1" dirty="0" err="1"/>
              <a:t>energy</a:t>
            </a:r>
            <a:r>
              <a:rPr lang="ru-RU" sz="1600" b="1" dirty="0"/>
              <a:t> </a:t>
            </a:r>
            <a:r>
              <a:rPr lang="ru-RU" sz="1600" b="1" dirty="0" err="1"/>
              <a:t>consumption</a:t>
            </a:r>
            <a:r>
              <a:rPr lang="ru-RU" sz="1600" b="1" dirty="0"/>
              <a:t> </a:t>
            </a:r>
          </a:p>
          <a:p>
            <a:pPr algn="ctr"/>
            <a:r>
              <a:rPr lang="ru-RU" sz="1600" b="1" dirty="0" err="1"/>
              <a:t>by</a:t>
            </a:r>
            <a:r>
              <a:rPr lang="ru-RU" sz="1600" b="1" dirty="0"/>
              <a:t> 10-15%</a:t>
            </a:r>
          </a:p>
        </p:txBody>
      </p:sp>
      <p:sp>
        <p:nvSpPr>
          <p:cNvPr id="1048726" name="TextBox 12"/>
          <p:cNvSpPr txBox="1"/>
          <p:nvPr/>
        </p:nvSpPr>
        <p:spPr>
          <a:xfrm>
            <a:off x="8101263" y="5999746"/>
            <a:ext cx="844572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/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07" name="Picture 2" descr="D:\Downloads\122121\6ш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2097208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732" y="283012"/>
            <a:ext cx="896798" cy="431344"/>
          </a:xfrm>
          <a:prstGeom prst="rect">
            <a:avLst/>
          </a:prstGeom>
        </p:spPr>
      </p:pic>
      <p:pic>
        <p:nvPicPr>
          <p:cNvPr id="209720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298858"/>
            <a:ext cx="582116" cy="415498"/>
          </a:xfrm>
          <a:prstGeom prst="rect">
            <a:avLst/>
          </a:prstGeom>
          <a:noFill/>
          <a:ln>
            <a:noFill/>
          </a:ln>
        </p:spPr>
      </p:pic>
      <p:sp>
        <p:nvSpPr>
          <p:cNvPr id="1048727" name="Прямоугольник 3"/>
          <p:cNvSpPr>
            <a:spLocks noChangeArrowheads="1"/>
          </p:cNvSpPr>
          <p:nvPr/>
        </p:nvSpPr>
        <p:spPr bwMode="auto">
          <a:xfrm>
            <a:off x="1563065" y="260648"/>
            <a:ext cx="6138936" cy="4238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Aft>
                <a:spcPts val="1000"/>
              </a:spcAft>
            </a:pPr>
            <a:r>
              <a:rPr lang="en-US" alt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PRODUCTION OF DOMESTIC VARIETIES</a:t>
            </a:r>
            <a:endParaRPr lang="ru-RU" altLang="ru-RU" sz="2000" b="1" dirty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48728" name="Прямоугольник 3"/>
          <p:cNvSpPr>
            <a:spLocks noChangeArrowheads="1"/>
          </p:cNvSpPr>
          <p:nvPr/>
        </p:nvSpPr>
        <p:spPr bwMode="auto">
          <a:xfrm>
            <a:off x="738119" y="855236"/>
            <a:ext cx="7788827" cy="8002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049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  <a:spcAft>
                <a:spcPts val="1000"/>
              </a:spcAft>
            </a:pPr>
            <a:r>
              <a:rPr lang="en-US" alt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INSTITUTE HAS 3 ADVANCED VARIETIES OF RICE (SYR  SULUY, AIKERIM, SALIMA-1)</a:t>
            </a:r>
            <a:endParaRPr lang="ru-RU" altLang="ru-RU" sz="2000" b="1" dirty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048729" name="Прямоугольник 1"/>
          <p:cNvSpPr/>
          <p:nvPr/>
        </p:nvSpPr>
        <p:spPr>
          <a:xfrm>
            <a:off x="2000505" y="1930670"/>
            <a:ext cx="2671501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400" b="1" dirty="0">
                <a:solidFill>
                  <a:schemeClr val="bg1"/>
                </a:solidFill>
              </a:rPr>
              <a:t>22 400 tons x </a:t>
            </a:r>
            <a:endParaRPr lang="kk-KZ" sz="3400" b="1" dirty="0">
              <a:solidFill>
                <a:schemeClr val="bg1"/>
              </a:solidFill>
            </a:endParaRPr>
          </a:p>
          <a:p>
            <a:pPr lvl="0"/>
            <a:r>
              <a:rPr lang="en-US" sz="3400" b="1" dirty="0">
                <a:solidFill>
                  <a:schemeClr val="bg1"/>
                </a:solidFill>
              </a:rPr>
              <a:t>200 </a:t>
            </a:r>
            <a:r>
              <a:rPr lang="en-US" sz="3400" b="1" dirty="0" err="1">
                <a:solidFill>
                  <a:schemeClr val="bg1"/>
                </a:solidFill>
              </a:rPr>
              <a:t>tenge</a:t>
            </a:r>
            <a:r>
              <a:rPr lang="en-US" sz="3400" b="1" dirty="0">
                <a:solidFill>
                  <a:schemeClr val="bg1"/>
                </a:solidFill>
              </a:rPr>
              <a:t> = </a:t>
            </a:r>
            <a:endParaRPr lang="kk-KZ" sz="3400" b="1" dirty="0">
              <a:solidFill>
                <a:schemeClr val="bg1"/>
              </a:solidFill>
            </a:endParaRPr>
          </a:p>
        </p:txBody>
      </p:sp>
      <p:sp>
        <p:nvSpPr>
          <p:cNvPr id="1048730" name="Прямоугольник 2"/>
          <p:cNvSpPr/>
          <p:nvPr/>
        </p:nvSpPr>
        <p:spPr>
          <a:xfrm>
            <a:off x="2815536" y="3141632"/>
            <a:ext cx="32002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>
                <a:solidFill>
                  <a:schemeClr val="bg1"/>
                </a:solidFill>
              </a:rPr>
              <a:t>Seeds of the elite 1600 tons x 220 </a:t>
            </a:r>
            <a:r>
              <a:rPr lang="en-US" sz="2800" b="1" dirty="0" err="1">
                <a:solidFill>
                  <a:schemeClr val="bg1"/>
                </a:solidFill>
              </a:rPr>
              <a:t>tenge</a:t>
            </a:r>
            <a:r>
              <a:rPr lang="en-US" sz="2800" b="1" dirty="0">
                <a:solidFill>
                  <a:schemeClr val="bg1"/>
                </a:solidFill>
              </a:rPr>
              <a:t> =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48731" name="Прямоугольник 3"/>
          <p:cNvSpPr/>
          <p:nvPr/>
        </p:nvSpPr>
        <p:spPr>
          <a:xfrm>
            <a:off x="2815536" y="4526627"/>
            <a:ext cx="3285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</a:rPr>
              <a:t>Royalty for products 5%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48732" name="Прямоугольник 8"/>
          <p:cNvSpPr/>
          <p:nvPr/>
        </p:nvSpPr>
        <p:spPr>
          <a:xfrm>
            <a:off x="6251819" y="4500604"/>
            <a:ext cx="2035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b="1" dirty="0">
                <a:solidFill>
                  <a:srgbClr val="C00000"/>
                </a:solidFill>
              </a:rPr>
              <a:t>17.6</a:t>
            </a:r>
            <a:r>
              <a:rPr lang="en-US" b="1" dirty="0">
                <a:solidFill>
                  <a:srgbClr val="C00000"/>
                </a:solidFill>
              </a:rPr>
              <a:t> million </a:t>
            </a:r>
            <a:r>
              <a:rPr lang="en-US" b="1" dirty="0" err="1">
                <a:solidFill>
                  <a:srgbClr val="C00000"/>
                </a:solidFill>
              </a:rPr>
              <a:t>tenge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48733" name="Прямоугольник 9"/>
          <p:cNvSpPr/>
          <p:nvPr/>
        </p:nvSpPr>
        <p:spPr>
          <a:xfrm>
            <a:off x="6157540" y="3278346"/>
            <a:ext cx="22774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000" b="1" dirty="0">
                <a:solidFill>
                  <a:schemeClr val="bg1"/>
                </a:solidFill>
              </a:rPr>
              <a:t>352.0 </a:t>
            </a:r>
            <a:endParaRPr lang="kk-KZ" sz="3000" b="1" dirty="0">
              <a:solidFill>
                <a:schemeClr val="bg1"/>
              </a:solidFill>
            </a:endParaRPr>
          </a:p>
          <a:p>
            <a:pPr lvl="0" algn="ctr"/>
            <a:r>
              <a:rPr lang="en-US" sz="3000" b="1" dirty="0">
                <a:solidFill>
                  <a:schemeClr val="bg1"/>
                </a:solidFill>
              </a:rPr>
              <a:t>million </a:t>
            </a:r>
            <a:r>
              <a:rPr lang="en-US" sz="3000" b="1" dirty="0" err="1">
                <a:solidFill>
                  <a:schemeClr val="bg1"/>
                </a:solidFill>
              </a:rPr>
              <a:t>tenge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1048734" name="Прямоугольник 10"/>
          <p:cNvSpPr/>
          <p:nvPr/>
        </p:nvSpPr>
        <p:spPr>
          <a:xfrm>
            <a:off x="3480780" y="5130476"/>
            <a:ext cx="277103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>
                <a:solidFill>
                  <a:schemeClr val="bg1"/>
                </a:solidFill>
              </a:rPr>
              <a:t>Total in the region </a:t>
            </a:r>
            <a:endParaRPr lang="kk-KZ" sz="2000" b="1" dirty="0">
              <a:solidFill>
                <a:schemeClr val="bg1"/>
              </a:solidFill>
            </a:endParaRPr>
          </a:p>
          <a:p>
            <a:pPr lvl="0"/>
            <a:r>
              <a:rPr lang="en-US" sz="2000" b="1" dirty="0">
                <a:solidFill>
                  <a:schemeClr val="bg1"/>
                </a:solidFill>
              </a:rPr>
              <a:t>will remain for the </a:t>
            </a:r>
            <a:endParaRPr lang="kk-KZ" sz="2000" b="1" dirty="0">
              <a:solidFill>
                <a:schemeClr val="bg1"/>
              </a:solidFill>
            </a:endParaRPr>
          </a:p>
          <a:p>
            <a:pPr lvl="0"/>
            <a:r>
              <a:rPr lang="en-US" sz="2000" b="1" dirty="0">
                <a:solidFill>
                  <a:schemeClr val="bg1"/>
                </a:solidFill>
              </a:rPr>
              <a:t>purchase of seeds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48735" name="Прямоугольник 11"/>
          <p:cNvSpPr/>
          <p:nvPr/>
        </p:nvSpPr>
        <p:spPr>
          <a:xfrm>
            <a:off x="6227783" y="5098951"/>
            <a:ext cx="21369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800" b="1" dirty="0">
                <a:solidFill>
                  <a:schemeClr val="bg1"/>
                </a:solidFill>
              </a:rPr>
              <a:t>369.6 </a:t>
            </a:r>
            <a:endParaRPr lang="kk-KZ" sz="2800" b="1" dirty="0">
              <a:solidFill>
                <a:schemeClr val="bg1"/>
              </a:solidFill>
            </a:endParaRPr>
          </a:p>
          <a:p>
            <a:pPr lvl="0" algn="ctr"/>
            <a:r>
              <a:rPr lang="en-US" sz="2800" b="1" dirty="0">
                <a:solidFill>
                  <a:schemeClr val="bg1"/>
                </a:solidFill>
              </a:rPr>
              <a:t>million </a:t>
            </a:r>
            <a:r>
              <a:rPr lang="en-US" sz="2800" b="1" dirty="0" err="1">
                <a:solidFill>
                  <a:schemeClr val="bg1"/>
                </a:solidFill>
              </a:rPr>
              <a:t>tenge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48736" name="Прямоугольник 12"/>
          <p:cNvSpPr/>
          <p:nvPr/>
        </p:nvSpPr>
        <p:spPr>
          <a:xfrm>
            <a:off x="5662309" y="1895916"/>
            <a:ext cx="269977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800" b="1" dirty="0">
                <a:solidFill>
                  <a:schemeClr val="bg1"/>
                </a:solidFill>
              </a:rPr>
              <a:t>4 480 </a:t>
            </a:r>
            <a:endParaRPr lang="kk-KZ" sz="3800" b="1" dirty="0">
              <a:solidFill>
                <a:schemeClr val="bg1"/>
              </a:solidFill>
            </a:endParaRPr>
          </a:p>
          <a:p>
            <a:pPr lvl="0" algn="ctr"/>
            <a:r>
              <a:rPr lang="en-US" sz="3800" b="1" dirty="0">
                <a:solidFill>
                  <a:schemeClr val="bg1"/>
                </a:solidFill>
              </a:rPr>
              <a:t>billion </a:t>
            </a:r>
            <a:r>
              <a:rPr lang="en-US" sz="3800" b="1" dirty="0" err="1">
                <a:solidFill>
                  <a:schemeClr val="bg1"/>
                </a:solidFill>
              </a:rPr>
              <a:t>tenge</a:t>
            </a:r>
            <a:endParaRPr lang="ru-RU" sz="3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2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92"/>
            <a:ext cx="9144000" cy="688538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048737" name="TextBox 5"/>
          <p:cNvSpPr txBox="1"/>
          <p:nvPr/>
        </p:nvSpPr>
        <p:spPr>
          <a:xfrm>
            <a:off x="611560" y="476672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Economic efficiency</a:t>
            </a:r>
            <a:endParaRPr lang="ru-RU" sz="4400" b="1" dirty="0">
              <a:solidFill>
                <a:srgbClr val="0070C0"/>
              </a:solidFill>
            </a:endParaRPr>
          </a:p>
        </p:txBody>
      </p:sp>
      <p:pic>
        <p:nvPicPr>
          <p:cNvPr id="2097211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5232" y="188012"/>
            <a:ext cx="896798" cy="431344"/>
          </a:xfrm>
          <a:prstGeom prst="rect">
            <a:avLst/>
          </a:prstGeom>
        </p:spPr>
      </p:pic>
      <p:pic>
        <p:nvPicPr>
          <p:cNvPr id="2097212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1400" y="203858"/>
            <a:ext cx="582116" cy="415498"/>
          </a:xfrm>
          <a:prstGeom prst="rect">
            <a:avLst/>
          </a:prstGeom>
          <a:noFill/>
          <a:ln>
            <a:noFill/>
          </a:ln>
        </p:spPr>
      </p:pic>
      <p:sp>
        <p:nvSpPr>
          <p:cNvPr id="1048738" name="Прямоугольник 1"/>
          <p:cNvSpPr/>
          <p:nvPr/>
        </p:nvSpPr>
        <p:spPr>
          <a:xfrm>
            <a:off x="2525854" y="2593912"/>
            <a:ext cx="3125856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1200" dirty="0" err="1"/>
              <a:t>Minimizing</a:t>
            </a:r>
            <a:r>
              <a:rPr lang="ru-RU" sz="1200" dirty="0"/>
              <a:t> </a:t>
            </a:r>
            <a:r>
              <a:rPr lang="ru-RU" sz="1200" dirty="0" err="1"/>
              <a:t>storage</a:t>
            </a:r>
            <a:r>
              <a:rPr lang="ru-RU" sz="1200" dirty="0"/>
              <a:t> </a:t>
            </a:r>
            <a:r>
              <a:rPr lang="ru-RU" sz="1200" dirty="0" err="1"/>
              <a:t>losses</a:t>
            </a:r>
            <a:r>
              <a:rPr lang="ru-RU" sz="1200" dirty="0"/>
              <a:t>, </a:t>
            </a:r>
            <a:r>
              <a:rPr lang="ru-RU" sz="1200" dirty="0" err="1"/>
              <a:t>protecting</a:t>
            </a:r>
            <a:r>
              <a:rPr lang="ru-RU" sz="1200" dirty="0"/>
              <a:t> </a:t>
            </a:r>
            <a:r>
              <a:rPr lang="ru-RU" sz="1200" dirty="0" err="1"/>
              <a:t>inventory</a:t>
            </a:r>
            <a:endParaRPr lang="ru-RU" sz="1200" dirty="0"/>
          </a:p>
        </p:txBody>
      </p:sp>
      <p:sp>
        <p:nvSpPr>
          <p:cNvPr id="1048739" name="Прямоугольник 2"/>
          <p:cNvSpPr/>
          <p:nvPr/>
        </p:nvSpPr>
        <p:spPr>
          <a:xfrm>
            <a:off x="2434236" y="2857372"/>
            <a:ext cx="2703821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High-quality</a:t>
            </a:r>
            <a:r>
              <a:rPr lang="ru-RU" sz="1200" dirty="0"/>
              <a:t> </a:t>
            </a:r>
            <a:r>
              <a:rPr lang="ru-RU" sz="1200" dirty="0" err="1"/>
              <a:t>cleaning</a:t>
            </a:r>
            <a:r>
              <a:rPr lang="ru-RU" sz="1200" dirty="0"/>
              <a:t>, </a:t>
            </a:r>
            <a:r>
              <a:rPr lang="ru-RU" sz="1200" dirty="0" err="1"/>
              <a:t>minimizing</a:t>
            </a:r>
            <a:r>
              <a:rPr lang="ru-RU" sz="1200" dirty="0"/>
              <a:t> </a:t>
            </a:r>
            <a:r>
              <a:rPr lang="ru-RU" sz="1200" dirty="0" err="1"/>
              <a:t>waste</a:t>
            </a:r>
            <a:endParaRPr lang="ru-RU" sz="1200" dirty="0"/>
          </a:p>
          <a:p>
            <a:r>
              <a:rPr lang="ru-RU" sz="1200" dirty="0"/>
              <a:t> </a:t>
            </a:r>
            <a:r>
              <a:rPr lang="ru-RU" sz="1200" dirty="0" err="1"/>
              <a:t>and</a:t>
            </a:r>
            <a:r>
              <a:rPr lang="ru-RU" sz="1200" dirty="0"/>
              <a:t> </a:t>
            </a:r>
            <a:r>
              <a:rPr lang="ru-RU" sz="1200" dirty="0" err="1"/>
              <a:t>maintaining</a:t>
            </a:r>
            <a:r>
              <a:rPr lang="ru-RU" sz="1200" dirty="0"/>
              <a:t> </a:t>
            </a:r>
            <a:r>
              <a:rPr lang="ru-RU" sz="1200" dirty="0" err="1"/>
              <a:t>quality</a:t>
            </a:r>
            <a:endParaRPr lang="ru-RU" sz="1200" dirty="0"/>
          </a:p>
        </p:txBody>
      </p:sp>
      <p:sp>
        <p:nvSpPr>
          <p:cNvPr id="1048740" name="Прямоугольник 6"/>
          <p:cNvSpPr/>
          <p:nvPr/>
        </p:nvSpPr>
        <p:spPr>
          <a:xfrm>
            <a:off x="1271452" y="3243800"/>
            <a:ext cx="3317966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Minimization</a:t>
            </a:r>
            <a:r>
              <a:rPr lang="ru-RU" sz="1200" dirty="0"/>
              <a:t> </a:t>
            </a:r>
            <a:r>
              <a:rPr lang="ru-RU" sz="1200" dirty="0" err="1"/>
              <a:t>and</a:t>
            </a:r>
            <a:r>
              <a:rPr lang="ru-RU" sz="1200" dirty="0"/>
              <a:t> </a:t>
            </a:r>
            <a:r>
              <a:rPr lang="ru-RU" sz="1200" dirty="0" err="1"/>
              <a:t>optimization</a:t>
            </a:r>
            <a:r>
              <a:rPr lang="ru-RU" sz="1200" dirty="0"/>
              <a:t> </a:t>
            </a:r>
            <a:r>
              <a:rPr lang="ru-RU" sz="1200" dirty="0" err="1"/>
              <a:t>of</a:t>
            </a:r>
            <a:r>
              <a:rPr lang="ru-RU" sz="1200" dirty="0"/>
              <a:t> </a:t>
            </a:r>
            <a:r>
              <a:rPr lang="ru-RU" sz="1200" dirty="0" err="1"/>
              <a:t>resource</a:t>
            </a:r>
            <a:r>
              <a:rPr lang="ru-RU" sz="1200" dirty="0"/>
              <a:t> </a:t>
            </a:r>
            <a:r>
              <a:rPr lang="ru-RU" sz="1200" dirty="0" err="1"/>
              <a:t>costs</a:t>
            </a:r>
            <a:endParaRPr lang="ru-RU" sz="1200" dirty="0"/>
          </a:p>
        </p:txBody>
      </p:sp>
      <p:sp>
        <p:nvSpPr>
          <p:cNvPr id="1048741" name="Прямоугольник 7"/>
          <p:cNvSpPr/>
          <p:nvPr/>
        </p:nvSpPr>
        <p:spPr>
          <a:xfrm>
            <a:off x="1030735" y="3704225"/>
            <a:ext cx="3105836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Integrated</a:t>
            </a:r>
            <a:r>
              <a:rPr lang="ru-RU" sz="1200" dirty="0"/>
              <a:t> </a:t>
            </a:r>
            <a:r>
              <a:rPr lang="ru-RU" sz="1200" dirty="0" err="1"/>
              <a:t>protection</a:t>
            </a:r>
            <a:r>
              <a:rPr lang="ru-RU" sz="1200" dirty="0"/>
              <a:t> </a:t>
            </a:r>
            <a:r>
              <a:rPr lang="ru-RU" sz="1200" dirty="0" err="1"/>
              <a:t>against</a:t>
            </a:r>
            <a:r>
              <a:rPr lang="ru-RU" sz="1200" dirty="0"/>
              <a:t> </a:t>
            </a:r>
            <a:r>
              <a:rPr lang="ru-RU" sz="1200" dirty="0" err="1"/>
              <a:t>pests</a:t>
            </a:r>
            <a:endParaRPr lang="ru-RU" sz="1200" dirty="0"/>
          </a:p>
        </p:txBody>
      </p:sp>
      <p:sp>
        <p:nvSpPr>
          <p:cNvPr id="1048742" name="Прямоугольник 8"/>
          <p:cNvSpPr/>
          <p:nvPr/>
        </p:nvSpPr>
        <p:spPr>
          <a:xfrm>
            <a:off x="2049636" y="4194529"/>
            <a:ext cx="1607963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Optimal</a:t>
            </a:r>
            <a:r>
              <a:rPr lang="ru-RU" sz="1200" dirty="0"/>
              <a:t> </a:t>
            </a:r>
            <a:r>
              <a:rPr lang="ru-RU" sz="1200" dirty="0" err="1"/>
              <a:t>irrigation</a:t>
            </a:r>
            <a:endParaRPr lang="ru-RU" sz="1200" dirty="0"/>
          </a:p>
        </p:txBody>
      </p:sp>
      <p:sp>
        <p:nvSpPr>
          <p:cNvPr id="1048743" name="Прямоугольник 9"/>
          <p:cNvSpPr/>
          <p:nvPr/>
        </p:nvSpPr>
        <p:spPr>
          <a:xfrm>
            <a:off x="642929" y="4618925"/>
            <a:ext cx="2457322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Effective</a:t>
            </a:r>
            <a:r>
              <a:rPr lang="ru-RU" sz="1200" dirty="0"/>
              <a:t> </a:t>
            </a:r>
            <a:r>
              <a:rPr lang="ru-RU" sz="1200" dirty="0" err="1"/>
              <a:t>agrotechnical</a:t>
            </a:r>
            <a:r>
              <a:rPr lang="ru-RU" sz="1200" dirty="0"/>
              <a:t> </a:t>
            </a:r>
            <a:r>
              <a:rPr lang="ru-RU" sz="1200" dirty="0" err="1"/>
              <a:t>work</a:t>
            </a:r>
            <a:endParaRPr lang="ru-RU" sz="1200" dirty="0"/>
          </a:p>
        </p:txBody>
      </p:sp>
      <p:sp>
        <p:nvSpPr>
          <p:cNvPr id="1048744" name="Прямоугольник 10"/>
          <p:cNvSpPr/>
          <p:nvPr/>
        </p:nvSpPr>
        <p:spPr>
          <a:xfrm>
            <a:off x="315071" y="4957946"/>
            <a:ext cx="232362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/>
              <a:t>Use of quality seed material, </a:t>
            </a:r>
            <a:endParaRPr lang="kk-KZ" sz="1200" dirty="0"/>
          </a:p>
          <a:p>
            <a:r>
              <a:rPr lang="en-US" sz="1200" dirty="0"/>
              <a:t>seed health improvement)</a:t>
            </a:r>
            <a:endParaRPr lang="ru-RU" sz="1200" dirty="0"/>
          </a:p>
        </p:txBody>
      </p:sp>
      <p:sp>
        <p:nvSpPr>
          <p:cNvPr id="1048745" name="Прямоугольник 12"/>
          <p:cNvSpPr/>
          <p:nvPr/>
        </p:nvSpPr>
        <p:spPr>
          <a:xfrm>
            <a:off x="1030735" y="5533625"/>
            <a:ext cx="114203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200" dirty="0" err="1"/>
              <a:t>Research</a:t>
            </a:r>
            <a:r>
              <a:rPr lang="ru-RU" sz="1200" dirty="0"/>
              <a:t>, </a:t>
            </a:r>
          </a:p>
          <a:p>
            <a:r>
              <a:rPr lang="ru-RU" sz="1200" dirty="0" err="1"/>
              <a:t>mapping</a:t>
            </a:r>
            <a:r>
              <a:rPr lang="ru-RU" sz="1200" dirty="0"/>
              <a:t>, </a:t>
            </a:r>
          </a:p>
          <a:p>
            <a:r>
              <a:rPr lang="ru-RU" sz="1200" dirty="0" err="1"/>
              <a:t>design</a:t>
            </a:r>
            <a:r>
              <a:rPr lang="ru-RU" sz="1200" dirty="0"/>
              <a:t> </a:t>
            </a:r>
          </a:p>
          <a:p>
            <a:r>
              <a:rPr lang="ru-RU" sz="1200" dirty="0"/>
              <a:t>(</a:t>
            </a:r>
            <a:r>
              <a:rPr lang="ru-RU" sz="1200" dirty="0" err="1"/>
              <a:t>costs</a:t>
            </a:r>
            <a:r>
              <a:rPr lang="ru-RU" sz="1200" dirty="0"/>
              <a:t>)</a:t>
            </a:r>
          </a:p>
        </p:txBody>
      </p:sp>
      <p:sp>
        <p:nvSpPr>
          <p:cNvPr id="1048746" name="TextBox 14"/>
          <p:cNvSpPr txBox="1"/>
          <p:nvPr/>
        </p:nvSpPr>
        <p:spPr>
          <a:xfrm>
            <a:off x="6936395" y="2409245"/>
            <a:ext cx="127179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kk-KZ" dirty="0"/>
          </a:p>
          <a:p>
            <a:endParaRPr lang="ru-RU" dirty="0"/>
          </a:p>
        </p:txBody>
      </p:sp>
      <p:sp>
        <p:nvSpPr>
          <p:cNvPr id="1048747" name="Прямоугольник 16"/>
          <p:cNvSpPr/>
          <p:nvPr/>
        </p:nvSpPr>
        <p:spPr>
          <a:xfrm rot="20219451">
            <a:off x="7055492" y="1714387"/>
            <a:ext cx="211323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i="1" dirty="0" err="1"/>
              <a:t>Operational</a:t>
            </a:r>
            <a:r>
              <a:rPr lang="ru-RU" sz="1400" b="1" i="1" dirty="0"/>
              <a:t> </a:t>
            </a:r>
            <a:r>
              <a:rPr lang="ru-RU" sz="1400" b="1" i="1" dirty="0" err="1"/>
              <a:t>efficiency</a:t>
            </a:r>
            <a:r>
              <a:rPr lang="ru-RU" sz="1400" b="1" i="1" dirty="0"/>
              <a:t> </a:t>
            </a:r>
            <a:r>
              <a:rPr lang="ru-RU" sz="1400" b="1" i="1" dirty="0" err="1"/>
              <a:t>using</a:t>
            </a:r>
            <a:r>
              <a:rPr lang="ru-RU" sz="1400" b="1" i="1" dirty="0"/>
              <a:t> </a:t>
            </a:r>
          </a:p>
          <a:p>
            <a:pPr algn="ctr"/>
            <a:r>
              <a:rPr lang="ru-RU" sz="1400" b="1" i="1" dirty="0"/>
              <a:t>a </a:t>
            </a:r>
            <a:r>
              <a:rPr lang="ru-RU" sz="1400" b="1" i="1" dirty="0" err="1"/>
              <a:t>complex</a:t>
            </a:r>
            <a:r>
              <a:rPr lang="ru-RU" sz="1400" b="1" i="1" dirty="0"/>
              <a:t> </a:t>
            </a:r>
            <a:r>
              <a:rPr lang="ru-RU" sz="1400" b="1" i="1" dirty="0" err="1"/>
              <a:t>of</a:t>
            </a:r>
            <a:r>
              <a:rPr lang="ru-RU" sz="1400" b="1" i="1" dirty="0"/>
              <a:t> </a:t>
            </a:r>
            <a:r>
              <a:rPr lang="ru-RU" sz="1400" b="1" i="1" dirty="0" err="1"/>
              <a:t>innovative</a:t>
            </a:r>
            <a:r>
              <a:rPr lang="ru-RU" sz="1400" b="1" i="1" dirty="0"/>
              <a:t> </a:t>
            </a:r>
          </a:p>
          <a:p>
            <a:pPr algn="ctr"/>
            <a:r>
              <a:rPr lang="ru-RU" sz="1400" b="1" i="1" dirty="0" err="1"/>
              <a:t>technologies</a:t>
            </a:r>
            <a:endParaRPr lang="ru-RU" sz="1400" b="1" i="1" dirty="0"/>
          </a:p>
        </p:txBody>
      </p:sp>
      <p:sp>
        <p:nvSpPr>
          <p:cNvPr id="1048748" name="Прямоугольник 17"/>
          <p:cNvSpPr/>
          <p:nvPr/>
        </p:nvSpPr>
        <p:spPr>
          <a:xfrm rot="20315496">
            <a:off x="3394414" y="5190266"/>
            <a:ext cx="3473909" cy="7386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i="1" dirty="0" err="1"/>
              <a:t>Baseline</a:t>
            </a:r>
            <a:r>
              <a:rPr lang="ru-RU" sz="1400" b="1" i="1" dirty="0"/>
              <a:t> (</a:t>
            </a:r>
            <a:r>
              <a:rPr lang="ru-RU" sz="1400" b="1" i="1" dirty="0" err="1"/>
              <a:t>current</a:t>
            </a:r>
            <a:r>
              <a:rPr lang="ru-RU" sz="1400" b="1" i="1" dirty="0"/>
              <a:t>) </a:t>
            </a:r>
            <a:r>
              <a:rPr lang="ru-RU" sz="1400" b="1" i="1" dirty="0" err="1"/>
              <a:t>level</a:t>
            </a:r>
            <a:endParaRPr lang="ru-RU" sz="1400" b="1" i="1" dirty="0"/>
          </a:p>
          <a:p>
            <a:pPr algn="ctr"/>
            <a:r>
              <a:rPr lang="ru-RU" sz="1400" b="1" i="1" dirty="0" err="1"/>
              <a:t>of</a:t>
            </a:r>
            <a:r>
              <a:rPr lang="ru-RU" sz="1400" b="1" i="1" dirty="0"/>
              <a:t> </a:t>
            </a:r>
            <a:r>
              <a:rPr lang="ru-RU" sz="1400" b="1" i="1" dirty="0" err="1"/>
              <a:t>operational</a:t>
            </a:r>
            <a:r>
              <a:rPr lang="ru-RU" sz="1400" b="1" i="1" dirty="0"/>
              <a:t> </a:t>
            </a:r>
          </a:p>
          <a:p>
            <a:pPr algn="ctr"/>
            <a:r>
              <a:rPr lang="ru-RU" sz="1400" b="1" i="1" dirty="0" err="1"/>
              <a:t>efficiency</a:t>
            </a:r>
            <a:endParaRPr lang="ru-RU" sz="1400" b="1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Прямоугольник 2"/>
          <p:cNvSpPr/>
          <p:nvPr/>
        </p:nvSpPr>
        <p:spPr>
          <a:xfrm>
            <a:off x="447655" y="2060848"/>
            <a:ext cx="828092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		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48750" name="Заголовок 1"/>
          <p:cNvSpPr txBox="1"/>
          <p:nvPr/>
        </p:nvSpPr>
        <p:spPr>
          <a:xfrm>
            <a:off x="1094530" y="1484933"/>
            <a:ext cx="668655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9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Thank you for attention</a:t>
            </a:r>
            <a:r>
              <a:rPr lang="kk-KZ" sz="49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49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213" name="Рисунок 6"/>
          <p:cNvPicPr>
            <a:picLocks noChangeAspect="1"/>
          </p:cNvPicPr>
          <p:nvPr/>
        </p:nvPicPr>
        <p:blipFill rotWithShape="1">
          <a:blip r:embed="rId2"/>
          <a:srcRect l="30630" t="23422" r="30630" b="26374"/>
          <a:stretch>
            <a:fillRect/>
          </a:stretch>
        </p:blipFill>
        <p:spPr>
          <a:xfrm>
            <a:off x="-21311" y="2804334"/>
            <a:ext cx="9144000" cy="40810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97214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732" y="283012"/>
            <a:ext cx="896798" cy="431344"/>
          </a:xfrm>
          <a:prstGeom prst="rect">
            <a:avLst/>
          </a:prstGeom>
        </p:spPr>
      </p:pic>
      <p:pic>
        <p:nvPicPr>
          <p:cNvPr id="20972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298858"/>
            <a:ext cx="582116" cy="41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Picture 2" descr="D:\Downloads\122121\ш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1039" y="0"/>
            <a:ext cx="9295039" cy="6858000"/>
          </a:xfrm>
          <a:prstGeom prst="rect">
            <a:avLst/>
          </a:prstGeom>
          <a:noFill/>
        </p:spPr>
      </p:pic>
      <p:sp>
        <p:nvSpPr>
          <p:cNvPr id="1048595" name="TextBox 16"/>
          <p:cNvSpPr txBox="1"/>
          <p:nvPr/>
        </p:nvSpPr>
        <p:spPr>
          <a:xfrm>
            <a:off x="2483768" y="897101"/>
            <a:ext cx="2071624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194304" name="Диаграмма 32"/>
          <p:cNvGraphicFramePr>
            <a:graphicFrameLocks/>
          </p:cNvGraphicFramePr>
          <p:nvPr/>
        </p:nvGraphicFramePr>
        <p:xfrm>
          <a:off x="6215074" y="3929066"/>
          <a:ext cx="2902152" cy="2951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48596" name="Rectangle 6"/>
          <p:cNvSpPr/>
          <p:nvPr/>
        </p:nvSpPr>
        <p:spPr>
          <a:xfrm>
            <a:off x="7286645" y="3321892"/>
            <a:ext cx="1000131" cy="39286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  <a:endParaRPr 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7" name="TextBox 1"/>
          <p:cNvSpPr txBox="1"/>
          <p:nvPr/>
        </p:nvSpPr>
        <p:spPr>
          <a:xfrm>
            <a:off x="7643834" y="3714752"/>
            <a:ext cx="1357322" cy="20266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/>
              <a:t>Cereals other than rice</a:t>
            </a:r>
            <a:endParaRPr lang="ru-RU" sz="900" b="1" dirty="0"/>
          </a:p>
        </p:txBody>
      </p:sp>
      <p:sp>
        <p:nvSpPr>
          <p:cNvPr id="1048598" name="TextBox 1"/>
          <p:cNvSpPr txBox="1"/>
          <p:nvPr/>
        </p:nvSpPr>
        <p:spPr>
          <a:xfrm>
            <a:off x="5725795" y="5566998"/>
            <a:ext cx="1110452" cy="37554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fruit and berry</a:t>
            </a:r>
            <a:endParaRPr lang="ru-RU" sz="1100" b="1" dirty="0"/>
          </a:p>
        </p:txBody>
      </p:sp>
      <p:sp>
        <p:nvSpPr>
          <p:cNvPr id="1048599" name="TextBox 1"/>
          <p:cNvSpPr txBox="1"/>
          <p:nvPr/>
        </p:nvSpPr>
        <p:spPr>
          <a:xfrm>
            <a:off x="6170600" y="5880474"/>
            <a:ext cx="640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0,3%</a:t>
            </a:r>
          </a:p>
        </p:txBody>
      </p:sp>
      <p:graphicFrame>
        <p:nvGraphicFramePr>
          <p:cNvPr id="4194305" name="Объект 5"/>
          <p:cNvGraphicFramePr>
            <a:graphicFrameLocks noGrp="1"/>
          </p:cNvGraphicFramePr>
          <p:nvPr>
            <p:ph idx="1"/>
          </p:nvPr>
        </p:nvGraphicFramePr>
        <p:xfrm>
          <a:off x="5286380" y="571480"/>
          <a:ext cx="5429288" cy="2428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48600" name="TextBox 6"/>
          <p:cNvSpPr txBox="1">
            <a:spLocks noChangeArrowheads="1"/>
          </p:cNvSpPr>
          <p:nvPr/>
        </p:nvSpPr>
        <p:spPr bwMode="auto">
          <a:xfrm>
            <a:off x="7844411" y="1681174"/>
            <a:ext cx="59670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dirty="0">
                <a:solidFill>
                  <a:schemeClr val="bg1"/>
                </a:solidFill>
              </a:rPr>
              <a:t>50,2% </a:t>
            </a:r>
          </a:p>
        </p:txBody>
      </p:sp>
      <p:sp>
        <p:nvSpPr>
          <p:cNvPr id="1048601" name="TextBox 1"/>
          <p:cNvSpPr txBox="1"/>
          <p:nvPr/>
        </p:nvSpPr>
        <p:spPr>
          <a:xfrm>
            <a:off x="6521825" y="1859415"/>
            <a:ext cx="619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0,1%</a:t>
            </a:r>
          </a:p>
        </p:txBody>
      </p:sp>
      <p:sp>
        <p:nvSpPr>
          <p:cNvPr id="1048602" name="TextBox 6"/>
          <p:cNvSpPr txBox="1">
            <a:spLocks noChangeArrowheads="1"/>
          </p:cNvSpPr>
          <p:nvPr/>
        </p:nvSpPr>
        <p:spPr bwMode="auto">
          <a:xfrm>
            <a:off x="7429520" y="618923"/>
            <a:ext cx="596702" cy="23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050" b="1" dirty="0">
                <a:solidFill>
                  <a:schemeClr val="bg1"/>
                </a:solidFill>
              </a:rPr>
              <a:t>3,7% </a:t>
            </a:r>
          </a:p>
        </p:txBody>
      </p:sp>
      <p:sp>
        <p:nvSpPr>
          <p:cNvPr id="1048603" name="Rectangle 6"/>
          <p:cNvSpPr/>
          <p:nvPr/>
        </p:nvSpPr>
        <p:spPr>
          <a:xfrm>
            <a:off x="7143769" y="178620"/>
            <a:ext cx="1000131" cy="39286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 г.</a:t>
            </a:r>
            <a:endParaRPr lang="en-US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04" name="TextBox 3"/>
          <p:cNvSpPr txBox="1"/>
          <p:nvPr/>
        </p:nvSpPr>
        <p:spPr>
          <a:xfrm>
            <a:off x="1465842" y="472729"/>
            <a:ext cx="2900680" cy="650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solidFill>
                  <a:schemeClr val="bg1"/>
                </a:solidFill>
              </a:rPr>
              <a:t>The program to improve the efficiency of </a:t>
            </a:r>
            <a:endParaRPr lang="ru-RU" sz="1000" b="1" dirty="0">
              <a:solidFill>
                <a:schemeClr val="bg1"/>
              </a:solidFill>
            </a:endParaRPr>
          </a:p>
          <a:p>
            <a:pPr algn="just"/>
            <a:r>
              <a:rPr lang="en-US" sz="1000" b="1" dirty="0">
                <a:solidFill>
                  <a:schemeClr val="bg1"/>
                </a:solidFill>
              </a:rPr>
              <a:t>rice growing of the Kyzylorda region for </a:t>
            </a:r>
            <a:endParaRPr lang="ru-RU" sz="1000" b="1" dirty="0">
              <a:solidFill>
                <a:schemeClr val="bg1"/>
              </a:solidFill>
            </a:endParaRPr>
          </a:p>
          <a:p>
            <a:pPr algn="just"/>
            <a:r>
              <a:rPr lang="en-US" sz="1000" b="1" dirty="0">
                <a:solidFill>
                  <a:schemeClr val="bg1"/>
                </a:solidFill>
              </a:rPr>
              <a:t>2021-2025</a:t>
            </a:r>
            <a:r>
              <a:rPr lang="ru-RU" sz="1000" b="1" dirty="0">
                <a:solidFill>
                  <a:schemeClr val="bg1"/>
                </a:solidFill>
              </a:rPr>
              <a:t> </a:t>
            </a:r>
            <a:r>
              <a:rPr lang="kk-KZ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1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.Zhakhaev Kazakh research institute</a:t>
            </a:r>
            <a:r>
              <a:rPr lang="en-US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rice growing</a:t>
            </a:r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1048605" name="TextBox 4"/>
          <p:cNvSpPr txBox="1"/>
          <p:nvPr/>
        </p:nvSpPr>
        <p:spPr>
          <a:xfrm>
            <a:off x="322569" y="749537"/>
            <a:ext cx="10434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rgbClr val="0C8AA8"/>
                </a:solidFill>
              </a:rPr>
              <a:t>Create Concept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to the Program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raising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efficiency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rice growing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Kyzylorda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area on</a:t>
            </a:r>
          </a:p>
          <a:p>
            <a:pPr algn="ctr"/>
            <a:r>
              <a:rPr lang="en-US" sz="1000" b="1" dirty="0">
                <a:solidFill>
                  <a:srgbClr val="0C8AA8"/>
                </a:solidFill>
              </a:rPr>
              <a:t>2021-2025</a:t>
            </a:r>
            <a:endParaRPr lang="ru-RU" sz="1000" b="1" dirty="0">
              <a:solidFill>
                <a:srgbClr val="0C8AA8"/>
              </a:solidFill>
            </a:endParaRPr>
          </a:p>
        </p:txBody>
      </p:sp>
      <p:sp>
        <p:nvSpPr>
          <p:cNvPr id="1048606" name="TextBox 5"/>
          <p:cNvSpPr txBox="1"/>
          <p:nvPr/>
        </p:nvSpPr>
        <p:spPr>
          <a:xfrm>
            <a:off x="1561224" y="1271880"/>
            <a:ext cx="3370581" cy="9169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1100" b="1" dirty="0">
                <a:solidFill>
                  <a:srgbClr val="FF0000"/>
                </a:solidFill>
              </a:rPr>
              <a:t>OBJECTIVE </a:t>
            </a:r>
            <a:r>
              <a:rPr lang="en-US" sz="1080" b="1" dirty="0">
                <a:solidFill>
                  <a:srgbClr val="7030A0"/>
                </a:solidFill>
              </a:rPr>
              <a:t>: Create a holistic program to ensure</a:t>
            </a:r>
          </a:p>
          <a:p>
            <a:pPr algn="just"/>
            <a:r>
              <a:rPr lang="en-US" sz="1080" b="1" dirty="0">
                <a:solidFill>
                  <a:srgbClr val="7030A0"/>
                </a:solidFill>
              </a:rPr>
              <a:t>competitiveness of the region's rice based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  public-private </a:t>
            </a:r>
            <a:endParaRPr lang="ru-RU" sz="1080" b="1" dirty="0">
              <a:solidFill>
                <a:srgbClr val="7030A0"/>
              </a:solidFill>
            </a:endParaRPr>
          </a:p>
          <a:p>
            <a:pPr algn="just"/>
            <a:r>
              <a:rPr lang="en-US" sz="1080" b="1" dirty="0">
                <a:solidFill>
                  <a:srgbClr val="7030A0"/>
                </a:solidFill>
              </a:rPr>
              <a:t>partnership 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Involving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  science to achieve increased yields </a:t>
            </a:r>
            <a:endParaRPr lang="ru-RU" sz="1080" b="1" dirty="0">
              <a:solidFill>
                <a:srgbClr val="7030A0"/>
              </a:solidFill>
            </a:endParaRPr>
          </a:p>
          <a:p>
            <a:pPr algn="just"/>
            <a:r>
              <a:rPr lang="en-US" sz="1080" b="1" dirty="0">
                <a:solidFill>
                  <a:srgbClr val="7030A0"/>
                </a:solidFill>
              </a:rPr>
              <a:t>with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reducing the 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cost of production and</a:t>
            </a:r>
            <a:r>
              <a:rPr lang="ru-RU" sz="1080" b="1" dirty="0">
                <a:solidFill>
                  <a:srgbClr val="7030A0"/>
                </a:solidFill>
              </a:rPr>
              <a:t> </a:t>
            </a:r>
            <a:r>
              <a:rPr lang="en-US" sz="1080" b="1" dirty="0">
                <a:solidFill>
                  <a:srgbClr val="7030A0"/>
                </a:solidFill>
              </a:rPr>
              <a:t> increasing </a:t>
            </a:r>
            <a:endParaRPr lang="ru-RU" sz="1080" b="1" dirty="0">
              <a:solidFill>
                <a:srgbClr val="7030A0"/>
              </a:solidFill>
            </a:endParaRPr>
          </a:p>
          <a:p>
            <a:pPr algn="just"/>
            <a:r>
              <a:rPr lang="en-US" sz="1080" b="1" dirty="0">
                <a:solidFill>
                  <a:srgbClr val="7030A0"/>
                </a:solidFill>
              </a:rPr>
              <a:t>their export potential</a:t>
            </a:r>
            <a:endParaRPr lang="ru-RU" sz="1080" b="1" dirty="0">
              <a:solidFill>
                <a:srgbClr val="7030A0"/>
              </a:solidFill>
            </a:endParaRPr>
          </a:p>
        </p:txBody>
      </p:sp>
      <p:sp>
        <p:nvSpPr>
          <p:cNvPr id="1048607" name="TextBox 6"/>
          <p:cNvSpPr txBox="1"/>
          <p:nvPr/>
        </p:nvSpPr>
        <p:spPr>
          <a:xfrm>
            <a:off x="1936229" y="3000372"/>
            <a:ext cx="249292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Regional Concept</a:t>
            </a:r>
          </a:p>
          <a:p>
            <a:pPr algn="ctr"/>
            <a:r>
              <a:rPr lang="en-US" b="1" dirty="0"/>
              <a:t>agro-industrial complex </a:t>
            </a:r>
            <a:endParaRPr lang="ru-RU" b="1" dirty="0"/>
          </a:p>
          <a:p>
            <a:pPr algn="ctr"/>
            <a:r>
              <a:rPr lang="en-US" b="1" dirty="0"/>
              <a:t>development</a:t>
            </a:r>
          </a:p>
          <a:p>
            <a:pPr algn="ctr"/>
            <a:r>
              <a:rPr lang="en-US" b="1" dirty="0"/>
              <a:t>Kyzylorda region</a:t>
            </a:r>
          </a:p>
          <a:p>
            <a:pPr algn="ctr"/>
            <a:r>
              <a:rPr lang="en-US" b="1" dirty="0"/>
              <a:t>for 2017-2021</a:t>
            </a:r>
            <a:endParaRPr lang="ru-RU" b="1" dirty="0"/>
          </a:p>
        </p:txBody>
      </p:sp>
      <p:sp>
        <p:nvSpPr>
          <p:cNvPr id="1048608" name="TextBox 7"/>
          <p:cNvSpPr txBox="1"/>
          <p:nvPr/>
        </p:nvSpPr>
        <p:spPr>
          <a:xfrm>
            <a:off x="856347" y="4929186"/>
            <a:ext cx="37430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/>
              <a:t>In the concept of implementation</a:t>
            </a:r>
          </a:p>
          <a:p>
            <a:pPr algn="ctr"/>
            <a:r>
              <a:rPr lang="en-US" sz="1500" b="1" dirty="0"/>
              <a:t>Regional Program</a:t>
            </a:r>
          </a:p>
          <a:p>
            <a:pPr algn="ctr"/>
            <a:r>
              <a:rPr lang="en-US" sz="1500" b="1" dirty="0"/>
              <a:t>development of the agro-industrial complex of Kyzylorda</a:t>
            </a:r>
            <a:r>
              <a:rPr lang="ru-RU" sz="1500" b="1" dirty="0"/>
              <a:t> </a:t>
            </a:r>
            <a:r>
              <a:rPr lang="en-US" sz="1500" b="1" dirty="0"/>
              <a:t>regions by 2022</a:t>
            </a:r>
          </a:p>
          <a:p>
            <a:pPr algn="ctr"/>
            <a:r>
              <a:rPr lang="en-US" sz="1500" b="1" dirty="0"/>
              <a:t>gross growth is foreseen</a:t>
            </a:r>
            <a:r>
              <a:rPr lang="ru-RU" sz="1500" b="1" dirty="0"/>
              <a:t> </a:t>
            </a:r>
            <a:r>
              <a:rPr lang="en-US" sz="1500" b="1" dirty="0"/>
              <a:t>agricultural </a:t>
            </a:r>
            <a:endParaRPr lang="ru-RU" sz="1500" b="1" dirty="0"/>
          </a:p>
          <a:p>
            <a:pPr algn="ctr"/>
            <a:r>
              <a:rPr lang="en-US" sz="1500" b="1" dirty="0"/>
              <a:t>Products</a:t>
            </a:r>
            <a:r>
              <a:rPr lang="ru-RU" sz="1500" b="1" dirty="0"/>
              <a:t> </a:t>
            </a:r>
            <a:r>
              <a:rPr lang="en-US" sz="1500" b="1" dirty="0"/>
              <a:t>1.6 times compared to 2017</a:t>
            </a:r>
            <a:endParaRPr lang="ru-RU" sz="15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TextBox 31"/>
          <p:cNvSpPr txBox="1">
            <a:spLocks noChangeArrowheads="1"/>
          </p:cNvSpPr>
          <p:nvPr/>
        </p:nvSpPr>
        <p:spPr bwMode="auto">
          <a:xfrm>
            <a:off x="204788" y="177800"/>
            <a:ext cx="8929687" cy="7264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200" b="1" dirty="0">
                <a:latin typeface="Times New Roman" pitchFamily="18" charset="0"/>
                <a:cs typeface="Times New Roman" pitchFamily="18" charset="0"/>
              </a:rPr>
              <a:t>Reduction of rice cultivation areas</a:t>
            </a:r>
            <a:endParaRPr lang="kk-KZ" alt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200" b="1" dirty="0">
                <a:latin typeface="Times New Roman" pitchFamily="18" charset="0"/>
                <a:cs typeface="Times New Roman" pitchFamily="18" charset="0"/>
              </a:rPr>
              <a:t> due to expected water shortages in the region</a:t>
            </a:r>
            <a:endParaRPr lang="ru-RU" alt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8613" name="TextBox 3"/>
          <p:cNvSpPr txBox="1">
            <a:spLocks noChangeArrowheads="1"/>
          </p:cNvSpPr>
          <p:nvPr/>
        </p:nvSpPr>
        <p:spPr bwMode="auto">
          <a:xfrm>
            <a:off x="571500" y="2917393"/>
            <a:ext cx="5519450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kk-KZ" alt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 planting area, 2020</a:t>
            </a:r>
            <a:endParaRPr lang="kk-KZ" altLang="ru-RU" sz="3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4" name="TextBox 4"/>
          <p:cNvSpPr txBox="1">
            <a:spLocks noChangeArrowheads="1"/>
          </p:cNvSpPr>
          <p:nvPr/>
        </p:nvSpPr>
        <p:spPr bwMode="auto">
          <a:xfrm>
            <a:off x="6215063" y="2936999"/>
            <a:ext cx="242887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kk-KZ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89500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5" name="Прямоугольник 7"/>
          <p:cNvSpPr/>
          <p:nvPr/>
        </p:nvSpPr>
        <p:spPr>
          <a:xfrm>
            <a:off x="0" y="6357938"/>
            <a:ext cx="9144000" cy="1428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048616" name="Прямоугольник 9"/>
          <p:cNvSpPr/>
          <p:nvPr/>
        </p:nvSpPr>
        <p:spPr>
          <a:xfrm>
            <a:off x="0" y="1428750"/>
            <a:ext cx="9144000" cy="1428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048617" name="TextBox 11"/>
          <p:cNvSpPr txBox="1">
            <a:spLocks noChangeArrowheads="1"/>
          </p:cNvSpPr>
          <p:nvPr/>
        </p:nvSpPr>
        <p:spPr bwMode="auto">
          <a:xfrm>
            <a:off x="611560" y="4490225"/>
            <a:ext cx="4881954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kk-KZ" alt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rice cultivated area according to the regional concept of the region (40.6%), 2021</a:t>
            </a:r>
            <a:endParaRPr lang="kk-KZ" alt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8" name="TextBox 12"/>
          <p:cNvSpPr txBox="1">
            <a:spLocks noChangeArrowheads="1"/>
          </p:cNvSpPr>
          <p:nvPr/>
        </p:nvSpPr>
        <p:spPr bwMode="auto">
          <a:xfrm>
            <a:off x="6215063" y="4649788"/>
            <a:ext cx="2357437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kk-KZ" alt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75000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19" name="TextBox 3"/>
          <p:cNvSpPr txBox="1">
            <a:spLocks noChangeArrowheads="1"/>
          </p:cNvSpPr>
          <p:nvPr/>
        </p:nvSpPr>
        <p:spPr bwMode="auto">
          <a:xfrm>
            <a:off x="611560" y="1628800"/>
            <a:ext cx="5296644" cy="553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r>
              <a:rPr lang="kk-KZ" alt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total sowing area</a:t>
            </a:r>
            <a:endParaRPr lang="kk-KZ" altLang="ru-RU" sz="3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20" name="Прямоугольник 11"/>
          <p:cNvSpPr/>
          <p:nvPr/>
        </p:nvSpPr>
        <p:spPr>
          <a:xfrm>
            <a:off x="6090950" y="1628800"/>
            <a:ext cx="2552988" cy="1285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183 000 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60" name="Рисунок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937" y="138505"/>
            <a:ext cx="1092696" cy="498116"/>
          </a:xfrm>
          <a:prstGeom prst="rect">
            <a:avLst/>
          </a:prstGeom>
        </p:spPr>
      </p:pic>
      <p:pic>
        <p:nvPicPr>
          <p:cNvPr id="209716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Прямоугольник 5"/>
          <p:cNvSpPr/>
          <p:nvPr/>
        </p:nvSpPr>
        <p:spPr>
          <a:xfrm>
            <a:off x="0" y="0"/>
            <a:ext cx="9144000" cy="88106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048622" name="Прямоугольник 7"/>
          <p:cNvSpPr/>
          <p:nvPr/>
        </p:nvSpPr>
        <p:spPr>
          <a:xfrm>
            <a:off x="0" y="6597650"/>
            <a:ext cx="9144000" cy="2603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048623" name="TextBox 31"/>
          <p:cNvSpPr txBox="1">
            <a:spLocks noChangeArrowheads="1"/>
          </p:cNvSpPr>
          <p:nvPr/>
        </p:nvSpPr>
        <p:spPr bwMode="auto">
          <a:xfrm>
            <a:off x="357188" y="44450"/>
            <a:ext cx="8572500" cy="7010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1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Structure of sown areas of agricultural crops in the Kyzylorda region, 2019-2020, thousand hectares</a:t>
            </a:r>
            <a:endParaRPr lang="ru-RU" altLang="ru-RU" sz="21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97162" name="Picture 6" descr="C:\Users\Дулат\Desktop\фотошоп Алиби\01.JPG"/>
          <p:cNvPicPr>
            <a:picLocks noChangeAspect="1" noChangeArrowheads="1"/>
          </p:cNvPicPr>
          <p:nvPr/>
        </p:nvPicPr>
        <p:blipFill rotWithShape="1">
          <a:blip r:embed="rId2"/>
          <a:srcRect l="3589" t="7919" r="3589" b="18965"/>
          <a:stretch>
            <a:fillRect/>
          </a:stretch>
        </p:blipFill>
        <p:spPr bwMode="auto">
          <a:xfrm>
            <a:off x="461963" y="1052513"/>
            <a:ext cx="8286750" cy="460014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graphicFrame>
        <p:nvGraphicFramePr>
          <p:cNvPr id="4194306" name="Таблица 6"/>
          <p:cNvGraphicFramePr>
            <a:graphicFrameLocks noGrp="1"/>
          </p:cNvGraphicFramePr>
          <p:nvPr/>
        </p:nvGraphicFramePr>
        <p:xfrm>
          <a:off x="452188" y="5652655"/>
          <a:ext cx="7981393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91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9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4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5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75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2019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87,3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3,96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2020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89,5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62,3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13,8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8,98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5,9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3,85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8624" name="TextBox 1"/>
          <p:cNvSpPr txBox="1"/>
          <p:nvPr/>
        </p:nvSpPr>
        <p:spPr>
          <a:xfrm>
            <a:off x="1577791" y="4810826"/>
            <a:ext cx="615874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200" b="1" dirty="0"/>
              <a:t>rice</a:t>
            </a:r>
            <a:endParaRPr lang="ru-RU" sz="2200" b="1" dirty="0"/>
          </a:p>
        </p:txBody>
      </p:sp>
      <p:sp>
        <p:nvSpPr>
          <p:cNvPr id="1048625" name="TextBox 2"/>
          <p:cNvSpPr txBox="1"/>
          <p:nvPr/>
        </p:nvSpPr>
        <p:spPr>
          <a:xfrm>
            <a:off x="2551983" y="4795436"/>
            <a:ext cx="977896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dirty="0"/>
              <a:t>alfalfa</a:t>
            </a:r>
            <a:endParaRPr lang="ru-RU" sz="2400" b="1" dirty="0"/>
          </a:p>
        </p:txBody>
      </p:sp>
      <p:sp>
        <p:nvSpPr>
          <p:cNvPr id="1048626" name="TextBox 3"/>
          <p:cNvSpPr txBox="1"/>
          <p:nvPr/>
        </p:nvSpPr>
        <p:spPr>
          <a:xfrm>
            <a:off x="3653130" y="4657697"/>
            <a:ext cx="1325879" cy="8915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Vegetables</a:t>
            </a:r>
            <a:endParaRPr lang="kk-KZ" b="1" dirty="0"/>
          </a:p>
          <a:p>
            <a:pPr algn="ctr"/>
            <a:r>
              <a:rPr lang="kk-KZ" b="1" dirty="0"/>
              <a:t>а</a:t>
            </a:r>
            <a:r>
              <a:rPr lang="en-US" b="1" dirty="0" err="1"/>
              <a:t>nd</a:t>
            </a:r>
            <a:endParaRPr lang="kk-KZ" b="1" dirty="0"/>
          </a:p>
          <a:p>
            <a:pPr algn="ctr"/>
            <a:r>
              <a:rPr lang="en-US" b="1" dirty="0"/>
              <a:t>melons</a:t>
            </a:r>
            <a:endParaRPr lang="ru-RU" b="1" dirty="0"/>
          </a:p>
        </p:txBody>
      </p:sp>
      <p:sp>
        <p:nvSpPr>
          <p:cNvPr id="1048627" name="TextBox 8"/>
          <p:cNvSpPr txBox="1"/>
          <p:nvPr/>
        </p:nvSpPr>
        <p:spPr>
          <a:xfrm>
            <a:off x="4966453" y="4610567"/>
            <a:ext cx="103990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/>
              <a:t>grain</a:t>
            </a:r>
            <a:endParaRPr lang="kk-KZ" sz="2000" b="1" dirty="0"/>
          </a:p>
          <a:p>
            <a:r>
              <a:rPr lang="en-US" sz="2000" b="1" dirty="0"/>
              <a:t>crops</a:t>
            </a:r>
            <a:endParaRPr lang="ru-RU" sz="2000" b="1" dirty="0"/>
          </a:p>
        </p:txBody>
      </p:sp>
      <p:sp>
        <p:nvSpPr>
          <p:cNvPr id="1048628" name="TextBox 9"/>
          <p:cNvSpPr txBox="1"/>
          <p:nvPr/>
        </p:nvSpPr>
        <p:spPr>
          <a:xfrm>
            <a:off x="6163777" y="4643181"/>
            <a:ext cx="913405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kk-KZ" sz="2200" b="1" dirty="0"/>
              <a:t>р</a:t>
            </a:r>
            <a:r>
              <a:rPr lang="en-US" sz="2200" b="1" dirty="0" err="1"/>
              <a:t>ota</a:t>
            </a:r>
            <a:r>
              <a:rPr lang="kk-KZ" sz="2200" b="1" dirty="0"/>
              <a:t>-</a:t>
            </a:r>
          </a:p>
          <a:p>
            <a:pPr algn="ctr"/>
            <a:r>
              <a:rPr lang="en-US" sz="2200" b="1" dirty="0"/>
              <a:t>toes</a:t>
            </a:r>
            <a:endParaRPr lang="ru-RU" sz="2200" b="1" dirty="0"/>
          </a:p>
        </p:txBody>
      </p:sp>
      <p:sp>
        <p:nvSpPr>
          <p:cNvPr id="1048629" name="TextBox 10"/>
          <p:cNvSpPr txBox="1"/>
          <p:nvPr/>
        </p:nvSpPr>
        <p:spPr>
          <a:xfrm>
            <a:off x="7234606" y="4849661"/>
            <a:ext cx="1275079" cy="43434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300" b="1" dirty="0"/>
              <a:t>oilseeds</a:t>
            </a:r>
            <a:endParaRPr lang="ru-RU" sz="23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Прямоугольник 4"/>
          <p:cNvSpPr/>
          <p:nvPr/>
        </p:nvSpPr>
        <p:spPr>
          <a:xfrm>
            <a:off x="2845518" y="285728"/>
            <a:ext cx="3583870" cy="39061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ENTERPRISE PASSPORT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419430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7701"/>
              </p:ext>
            </p:extLst>
          </p:nvPr>
        </p:nvGraphicFramePr>
        <p:xfrm>
          <a:off x="246839" y="962998"/>
          <a:ext cx="8601863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7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8832"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 of creation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1933 - 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Kyzyl-</a:t>
                      </a:r>
                      <a:r>
                        <a:rPr lang="en-US" sz="14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Orda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rice experimental field;</a:t>
                      </a:r>
                      <a:endParaRPr lang="kk-KZ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1972 - 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Kazakh Rice Research Institute;</a:t>
                      </a:r>
                      <a:endParaRPr lang="kk-KZ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1991 - 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Kyzyl-</a:t>
                      </a:r>
                      <a:r>
                        <a:rPr lang="en-US" sz="14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Orda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Research Institute of Agriculture;</a:t>
                      </a:r>
                      <a:endParaRPr lang="kk-KZ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1999 - 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Aral Research Institute of </a:t>
                      </a:r>
                      <a:r>
                        <a:rPr lang="en-US" sz="14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Agroecology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and Agriculture;</a:t>
                      </a:r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endParaRPr lang="en-US" sz="14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2015 – 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kk-KZ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Zhakhaev Kazakh research institute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of rice growing.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510"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Specialization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Ensuring the effective development of the agro-industrial complex by increasing the effectiveness of scientific activities, integrating scientific and technical developments into production.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0032">
                <a:tc>
                  <a:txBody>
                    <a:bodyPr/>
                    <a:lstStyle/>
                    <a:p>
                      <a:pPr marL="0" indent="0" algn="ctr"/>
                      <a:r>
                        <a:rPr lang="en-US" sz="14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Scientific support of rice growing in Kazakhstan and agro-industrial complex of Kyzylorda region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Research and replenishment of the bank of rice genetic resources.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Selection of starting material for creating a wide range of rice varieties and rice crop rotation, with high yield potential and resistant to adverse environmental factors.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Improvement of the system of rice seed production and development of methods for combating red-grain forms of rice.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Development of intensive energy- and water-resource-saving technologies for the cultivation of rice and rice crop rotation with the integrated use of fertilizers, biologically active substances, ameliorants and plant protection products.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Development of an ecologically and economically sound irrigation regime for rice and rice crop rotation in conditions of a shortage of water resources.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Development and implementation of accelerated methods of seed multiplication in primary and elite links of seed production.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Formation of highly adaptive rice agricultural landscapes and improving the efficiency of land use in rice farms in Kazakhstan, development of organic farming systems for rice crop rotations.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097163" name="Рисунок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795" y="193797"/>
            <a:ext cx="1230809" cy="591997"/>
          </a:xfrm>
          <a:prstGeom prst="rect">
            <a:avLst/>
          </a:prstGeom>
        </p:spPr>
      </p:pic>
      <p:pic>
        <p:nvPicPr>
          <p:cNvPr id="209716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3" y="193797"/>
            <a:ext cx="792088" cy="591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8" name="Таблица 2"/>
          <p:cNvGraphicFramePr>
            <a:graphicFrameLocks noGrp="1"/>
          </p:cNvGraphicFramePr>
          <p:nvPr/>
        </p:nvGraphicFramePr>
        <p:xfrm>
          <a:off x="4860032" y="928426"/>
          <a:ext cx="4104456" cy="5377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2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63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40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3226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LAND RESOURCES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3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The name of indicators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35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Total land area, ha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4994,3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4994,3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4994,3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4994,3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170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including arable land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1493,2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128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pastures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1741,3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63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hayfields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381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Land plots for real estate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63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Other lands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973,9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6335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Sown area - total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1292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48636" name="Rectangle 11"/>
          <p:cNvSpPr>
            <a:spLocks noChangeArrowheads="1"/>
          </p:cNvSpPr>
          <p:nvPr/>
        </p:nvSpPr>
        <p:spPr bwMode="auto">
          <a:xfrm>
            <a:off x="2123728" y="221208"/>
            <a:ext cx="5400600" cy="543496"/>
          </a:xfrm>
          <a:prstGeom prst="rect">
            <a:avLst/>
          </a:prstGeom>
          <a:solidFill>
            <a:srgbClr val="00B0F0"/>
          </a:solidFill>
          <a:ln w="38100">
            <a:noFill/>
            <a:miter lim="800000"/>
            <a:headEnd/>
            <a:tailEnd/>
          </a:ln>
          <a:effectLst/>
        </p:spPr>
        <p:txBody>
          <a:bodyPr lIns="91395" tIns="45697" rIns="91395" bIns="45697" anchor="ctr"/>
          <a:lstStyle/>
          <a:p>
            <a:pPr algn="ctr" eaLnBrk="0" hangingPunct="0">
              <a:spcBef>
                <a:spcPct val="20000"/>
              </a:spcBef>
            </a:pPr>
            <a:r>
              <a:rPr lang="en-US" b="1" dirty="0">
                <a:solidFill>
                  <a:schemeClr val="bg1"/>
                </a:solidFill>
                <a:cs typeface="Arial" pitchFamily="34" charset="0"/>
              </a:rPr>
              <a:t>The state of the infrastructure and measures to improve the efficiency of its use</a:t>
            </a:r>
            <a:endParaRPr lang="kk-KZ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2097165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855" y="133267"/>
            <a:ext cx="1230809" cy="591997"/>
          </a:xfrm>
          <a:prstGeom prst="rect">
            <a:avLst/>
          </a:prstGeom>
        </p:spPr>
      </p:pic>
      <p:pic>
        <p:nvPicPr>
          <p:cNvPr id="209716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133267"/>
            <a:ext cx="792088" cy="591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67" name="Picture 2" descr="C:\Users\Дулат\Desktop\фотошоп Алиби\Куриш институты\прогр\карта ру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928670"/>
            <a:ext cx="4429156" cy="58297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Picture 2" descr="D:\Downloads\122121\1ш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648" y="-370"/>
            <a:ext cx="9144000" cy="6858370"/>
          </a:xfrm>
          <a:prstGeom prst="rect">
            <a:avLst/>
          </a:prstGeom>
          <a:noFill/>
        </p:spPr>
      </p:pic>
      <p:pic>
        <p:nvPicPr>
          <p:cNvPr id="2097169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937" y="138505"/>
            <a:ext cx="1092696" cy="498116"/>
          </a:xfrm>
          <a:prstGeom prst="rect">
            <a:avLst/>
          </a:prstGeom>
        </p:spPr>
      </p:pic>
      <p:pic>
        <p:nvPicPr>
          <p:cNvPr id="209717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3" y="44624"/>
            <a:ext cx="757888" cy="591997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37" name="TextBox 1"/>
          <p:cNvSpPr txBox="1"/>
          <p:nvPr/>
        </p:nvSpPr>
        <p:spPr>
          <a:xfrm>
            <a:off x="1625610" y="340622"/>
            <a:ext cx="6812280" cy="1424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>
                <a:solidFill>
                  <a:schemeClr val="accent5">
                    <a:lumMod val="75000"/>
                  </a:schemeClr>
                </a:solidFill>
              </a:rPr>
              <a:t>PROGRAM: IMPROVING EFFICIENCY</a:t>
            </a:r>
          </a:p>
          <a:p>
            <a:pPr algn="ctr"/>
            <a:r>
              <a:rPr lang="en-US" sz="3000" b="1" dirty="0">
                <a:solidFill>
                  <a:schemeClr val="accent5">
                    <a:lumMod val="75000"/>
                  </a:schemeClr>
                </a:solidFill>
              </a:rPr>
              <a:t>AGRICULTURAL PRODUCTION</a:t>
            </a:r>
          </a:p>
          <a:p>
            <a:pPr algn="ctr"/>
            <a:r>
              <a:rPr lang="en-US" sz="3000" b="1" dirty="0">
                <a:solidFill>
                  <a:schemeClr val="accent5">
                    <a:lumMod val="75000"/>
                  </a:schemeClr>
                </a:solidFill>
              </a:rPr>
              <a:t>KYZYLORDINA REGION FOR 2021-2025</a:t>
            </a:r>
            <a:endParaRPr lang="ru-RU" sz="3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48638" name="TextBox 5"/>
          <p:cNvSpPr txBox="1"/>
          <p:nvPr/>
        </p:nvSpPr>
        <p:spPr>
          <a:xfrm>
            <a:off x="3300784" y="2566667"/>
            <a:ext cx="4424680" cy="1310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</a:rPr>
              <a:t>CREATE A REGIONAL AGROPARK</a:t>
            </a:r>
          </a:p>
          <a:p>
            <a:pPr algn="ctr"/>
            <a:r>
              <a:rPr lang="en-US" sz="2100" b="1" dirty="0">
                <a:solidFill>
                  <a:schemeClr val="bg1"/>
                </a:solidFill>
              </a:rPr>
              <a:t>AND A CENTER FOR DISTRIBUTION </a:t>
            </a:r>
            <a:endParaRPr lang="kk-KZ" sz="2100" b="1" dirty="0">
              <a:solidFill>
                <a:schemeClr val="bg1"/>
              </a:solidFill>
            </a:endParaRPr>
          </a:p>
          <a:p>
            <a:pPr algn="ctr"/>
            <a:r>
              <a:rPr lang="en-US" sz="2100" b="1" dirty="0">
                <a:solidFill>
                  <a:schemeClr val="bg1"/>
                </a:solidFill>
              </a:rPr>
              <a:t>OF KNOWLEDGE</a:t>
            </a:r>
          </a:p>
          <a:p>
            <a:pPr algn="ctr"/>
            <a:r>
              <a:rPr lang="en-US" sz="2100" b="1" dirty="0">
                <a:solidFill>
                  <a:schemeClr val="bg1"/>
                </a:solidFill>
              </a:rPr>
              <a:t>  "KYZYLORDA"</a:t>
            </a:r>
            <a:endParaRPr lang="ru-RU" sz="2100" b="1" dirty="0">
              <a:solidFill>
                <a:schemeClr val="bg1"/>
              </a:solidFill>
            </a:endParaRPr>
          </a:p>
        </p:txBody>
      </p:sp>
      <p:sp>
        <p:nvSpPr>
          <p:cNvPr id="1048639" name="TextBox 6"/>
          <p:cNvSpPr txBox="1"/>
          <p:nvPr/>
        </p:nvSpPr>
        <p:spPr>
          <a:xfrm>
            <a:off x="2898319" y="3604433"/>
            <a:ext cx="45899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IMPLEMENT A COMPLEX OF MODERN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AGROTECHNOLOGY, SELECT THE MOST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PERSPECTIVE, PROFITABLE AND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APPLIED TECHNOLOGIES FOR MASS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IMPLEMENTATION IN THE CONDITIONS OF THE KYZYLORDA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AREAS TO PROVE THEIR EFFICIENCY ON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A REAL DEMONSTRATION FIELD AND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PROVIDE MASS DISTRIBUTION OF SUCH</a:t>
            </a:r>
          </a:p>
          <a:p>
            <a:pPr algn="ctr"/>
            <a:r>
              <a:rPr lang="en-US" sz="1400" b="1" dirty="0">
                <a:solidFill>
                  <a:schemeClr val="accent6">
                    <a:lumMod val="75000"/>
                  </a:schemeClr>
                </a:solidFill>
              </a:rPr>
              <a:t>TECHNOLOGIES AMONG AGRICULTURAL PRODUCERS</a:t>
            </a:r>
            <a:endParaRPr lang="kk-KZ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48640" name="Прямоугольник 7"/>
          <p:cNvSpPr/>
          <p:nvPr/>
        </p:nvSpPr>
        <p:spPr>
          <a:xfrm rot="16200000">
            <a:off x="510074" y="3683995"/>
            <a:ext cx="2392679" cy="59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00" b="1" dirty="0">
                <a:solidFill>
                  <a:schemeClr val="bg1"/>
                </a:solidFill>
              </a:rPr>
              <a:t>OBJECTIVE</a:t>
            </a:r>
            <a:endParaRPr lang="ru-RU" sz="3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858" y="35858"/>
            <a:ext cx="9144000" cy="6816852"/>
          </a:xfrm>
          <a:prstGeom prst="rect">
            <a:avLst/>
          </a:prstGeom>
        </p:spPr>
      </p:pic>
      <p:sp>
        <p:nvSpPr>
          <p:cNvPr id="1048641" name="TextBox 1"/>
          <p:cNvSpPr txBox="1"/>
          <p:nvPr/>
        </p:nvSpPr>
        <p:spPr>
          <a:xfrm>
            <a:off x="376504" y="3130504"/>
            <a:ext cx="2015967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8F8F8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x-none" b="1" dirty="0"/>
              <a:t>Extension center</a:t>
            </a:r>
            <a:r>
              <a:rPr lang="en-US" b="1" dirty="0"/>
              <a:t>"Kyzylorda"</a:t>
            </a:r>
            <a:endParaRPr lang="ru-RU" b="1" dirty="0"/>
          </a:p>
        </p:txBody>
      </p:sp>
      <p:sp>
        <p:nvSpPr>
          <p:cNvPr id="1048642" name="TextBox 2"/>
          <p:cNvSpPr txBox="1"/>
          <p:nvPr/>
        </p:nvSpPr>
        <p:spPr>
          <a:xfrm rot="2625820">
            <a:off x="2859765" y="1788494"/>
            <a:ext cx="870205" cy="650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AGRI</a:t>
            </a:r>
            <a:endParaRPr lang="kk-KZ" sz="1000" b="1" dirty="0"/>
          </a:p>
          <a:p>
            <a:pPr algn="ctr"/>
            <a:r>
              <a:rPr lang="en-US" sz="1000" b="1" dirty="0"/>
              <a:t>CULTURAL </a:t>
            </a:r>
            <a:endParaRPr lang="kk-KZ" sz="1000" b="1" dirty="0"/>
          </a:p>
          <a:p>
            <a:pPr algn="ctr"/>
            <a:r>
              <a:rPr lang="en-US" sz="1000" b="1" dirty="0"/>
              <a:t>PRODU</a:t>
            </a:r>
            <a:endParaRPr lang="kk-KZ" sz="1000" b="1" dirty="0"/>
          </a:p>
          <a:p>
            <a:pPr algn="ctr"/>
            <a:r>
              <a:rPr lang="en-US" sz="1000" b="1" dirty="0"/>
              <a:t>CERS</a:t>
            </a:r>
            <a:endParaRPr lang="ru-RU" sz="1000" b="1" dirty="0"/>
          </a:p>
        </p:txBody>
      </p:sp>
      <p:sp>
        <p:nvSpPr>
          <p:cNvPr id="1048643" name="TextBox 5"/>
          <p:cNvSpPr txBox="1"/>
          <p:nvPr/>
        </p:nvSpPr>
        <p:spPr>
          <a:xfrm rot="18227578">
            <a:off x="5709116" y="1704582"/>
            <a:ext cx="635654" cy="662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/>
              <a:t>AGRI</a:t>
            </a:r>
            <a:endParaRPr lang="kk-KZ" sz="800" b="1" dirty="0"/>
          </a:p>
          <a:p>
            <a:pPr algn="ctr"/>
            <a:r>
              <a:rPr lang="en-US" sz="800" b="1" dirty="0"/>
              <a:t>CULTURAL </a:t>
            </a:r>
            <a:endParaRPr lang="kk-KZ" sz="800" b="1" dirty="0"/>
          </a:p>
          <a:p>
            <a:pPr algn="ctr"/>
            <a:r>
              <a:rPr lang="en-US" sz="800" b="1" dirty="0"/>
              <a:t>PRODU</a:t>
            </a:r>
            <a:endParaRPr lang="kk-KZ" sz="800" b="1" dirty="0"/>
          </a:p>
          <a:p>
            <a:pPr algn="ctr"/>
            <a:r>
              <a:rPr lang="en-US" sz="800" b="1" dirty="0"/>
              <a:t>CERS</a:t>
            </a:r>
            <a:endParaRPr lang="ru-RU" sz="800" b="1" dirty="0"/>
          </a:p>
        </p:txBody>
      </p:sp>
      <p:sp>
        <p:nvSpPr>
          <p:cNvPr id="1048644" name="Прямоугольник 3"/>
          <p:cNvSpPr/>
          <p:nvPr/>
        </p:nvSpPr>
        <p:spPr>
          <a:xfrm>
            <a:off x="41105" y="5890834"/>
            <a:ext cx="3562706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.Zhakhaev Kazakh research</a:t>
            </a:r>
          </a:p>
          <a:p>
            <a:pPr algn="ctr"/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institute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rice growing</a:t>
            </a:r>
            <a:endParaRPr lang="ru-RU" sz="2000" dirty="0"/>
          </a:p>
        </p:txBody>
      </p:sp>
      <p:sp>
        <p:nvSpPr>
          <p:cNvPr id="1048645" name="Прямоугольник 6"/>
          <p:cNvSpPr/>
          <p:nvPr/>
        </p:nvSpPr>
        <p:spPr>
          <a:xfrm>
            <a:off x="4790450" y="5688239"/>
            <a:ext cx="2354579" cy="67564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1900" b="1" dirty="0" err="1"/>
              <a:t>Universities</a:t>
            </a:r>
            <a:r>
              <a:rPr lang="ru-RU" sz="1900" b="1" dirty="0"/>
              <a:t> </a:t>
            </a:r>
            <a:r>
              <a:rPr lang="ru-RU" sz="1900" b="1" dirty="0" err="1"/>
              <a:t>and</a:t>
            </a:r>
            <a:r>
              <a:rPr lang="ru-RU" sz="1900" b="1" dirty="0"/>
              <a:t> </a:t>
            </a:r>
          </a:p>
          <a:p>
            <a:pPr algn="ctr"/>
            <a:r>
              <a:rPr lang="ru-RU" sz="1900" b="1" dirty="0" err="1"/>
              <a:t>agricultural</a:t>
            </a:r>
            <a:r>
              <a:rPr lang="ru-RU" sz="1900" b="1" dirty="0"/>
              <a:t> </a:t>
            </a:r>
            <a:r>
              <a:rPr lang="ru-RU" sz="1900" b="1" dirty="0" err="1"/>
              <a:t>colleges</a:t>
            </a:r>
            <a:endParaRPr lang="ru-RU" sz="1900" b="1" dirty="0"/>
          </a:p>
        </p:txBody>
      </p:sp>
      <p:sp>
        <p:nvSpPr>
          <p:cNvPr id="1048646" name="Прямоугольник 7"/>
          <p:cNvSpPr/>
          <p:nvPr/>
        </p:nvSpPr>
        <p:spPr>
          <a:xfrm rot="1944737">
            <a:off x="4020886" y="2631469"/>
            <a:ext cx="2735579" cy="44704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380" dirty="0" err="1"/>
              <a:t>Agropark</a:t>
            </a:r>
            <a:r>
              <a:rPr lang="ru-RU" sz="2380" dirty="0"/>
              <a:t> </a:t>
            </a:r>
            <a:r>
              <a:rPr lang="ru-RU" sz="2380" dirty="0" err="1"/>
              <a:t>Kyzylorda</a:t>
            </a:r>
            <a:endParaRPr lang="ru-RU" sz="238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9" name="Схема 4"/>
          <p:cNvGraphicFramePr>
            <a:graphicFrameLocks/>
          </p:cNvGraphicFramePr>
          <p:nvPr/>
        </p:nvGraphicFramePr>
        <p:xfrm>
          <a:off x="312630" y="17674"/>
          <a:ext cx="8460432" cy="5613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48647" name="Скругленный прямоугольник 6"/>
          <p:cNvSpPr/>
          <p:nvPr/>
        </p:nvSpPr>
        <p:spPr>
          <a:xfrm>
            <a:off x="6913458" y="6021288"/>
            <a:ext cx="198022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 9,6 </a:t>
            </a:r>
            <a:r>
              <a:rPr lang="en-US" sz="2800" b="1" dirty="0">
                <a:solidFill>
                  <a:schemeClr val="tx1"/>
                </a:solidFill>
              </a:rPr>
              <a:t>c/ha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48648" name="Скругленный прямоугольник 8"/>
          <p:cNvSpPr/>
          <p:nvPr/>
        </p:nvSpPr>
        <p:spPr>
          <a:xfrm>
            <a:off x="2486432" y="6021288"/>
            <a:ext cx="198022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ru-RU" sz="2000" b="1" dirty="0">
                <a:solidFill>
                  <a:schemeClr val="tx1"/>
                </a:solidFill>
              </a:rPr>
              <a:t>  37,4 </a:t>
            </a:r>
            <a:r>
              <a:rPr lang="en-US" sz="2000" b="1" dirty="0">
                <a:solidFill>
                  <a:schemeClr val="tx1"/>
                </a:solidFill>
              </a:rPr>
              <a:t>c/ha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8649" name="TextBox 10"/>
          <p:cNvSpPr txBox="1"/>
          <p:nvPr/>
        </p:nvSpPr>
        <p:spPr>
          <a:xfrm>
            <a:off x="6800121" y="5563161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Safflower</a:t>
            </a:r>
            <a:endParaRPr lang="ru-RU" sz="2000" b="1" dirty="0"/>
          </a:p>
        </p:txBody>
      </p:sp>
      <p:sp>
        <p:nvSpPr>
          <p:cNvPr id="1048650" name="TextBox 11"/>
          <p:cNvSpPr txBox="1"/>
          <p:nvPr/>
        </p:nvSpPr>
        <p:spPr>
          <a:xfrm>
            <a:off x="2411760" y="5301208"/>
            <a:ext cx="2098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000" b="1" dirty="0"/>
          </a:p>
          <a:p>
            <a:pPr algn="ctr"/>
            <a:r>
              <a:rPr lang="en-US" sz="2000" b="1" dirty="0"/>
              <a:t>Corn for grain</a:t>
            </a:r>
            <a:endParaRPr lang="ru-RU" sz="2000" b="1" dirty="0"/>
          </a:p>
        </p:txBody>
      </p:sp>
      <p:sp>
        <p:nvSpPr>
          <p:cNvPr id="1048651" name="Скругленный прямоугольник 12"/>
          <p:cNvSpPr/>
          <p:nvPr/>
        </p:nvSpPr>
        <p:spPr>
          <a:xfrm>
            <a:off x="4718680" y="6021288"/>
            <a:ext cx="198022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12 </a:t>
            </a:r>
            <a:r>
              <a:rPr lang="en-US" sz="2800" b="1" dirty="0">
                <a:solidFill>
                  <a:schemeClr val="tx1"/>
                </a:solidFill>
              </a:rPr>
              <a:t>c/ha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48652" name="TextBox 14"/>
          <p:cNvSpPr txBox="1"/>
          <p:nvPr/>
        </p:nvSpPr>
        <p:spPr>
          <a:xfrm>
            <a:off x="4644008" y="5604028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Wheat</a:t>
            </a:r>
            <a:endParaRPr lang="ru-RU" sz="2000" b="1" dirty="0"/>
          </a:p>
        </p:txBody>
      </p:sp>
      <p:sp>
        <p:nvSpPr>
          <p:cNvPr id="1048653" name="Скругленный прямоугольник 18"/>
          <p:cNvSpPr/>
          <p:nvPr/>
        </p:nvSpPr>
        <p:spPr>
          <a:xfrm>
            <a:off x="278191" y="6019019"/>
            <a:ext cx="1980220" cy="50405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 54,6 </a:t>
            </a:r>
            <a:r>
              <a:rPr lang="en-US" sz="2800" b="1" dirty="0">
                <a:solidFill>
                  <a:schemeClr val="tx1"/>
                </a:solidFill>
              </a:rPr>
              <a:t>c/ha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48654" name="TextBox 20"/>
          <p:cNvSpPr txBox="1"/>
          <p:nvPr/>
        </p:nvSpPr>
        <p:spPr>
          <a:xfrm>
            <a:off x="139311" y="5604028"/>
            <a:ext cx="209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Rice</a:t>
            </a:r>
            <a:endParaRPr lang="ru-RU" sz="2000" b="1" dirty="0"/>
          </a:p>
        </p:txBody>
      </p:sp>
      <p:sp>
        <p:nvSpPr>
          <p:cNvPr id="1048655" name="Стрелка вправо 22"/>
          <p:cNvSpPr/>
          <p:nvPr/>
        </p:nvSpPr>
        <p:spPr>
          <a:xfrm rot="5400000">
            <a:off x="305512" y="6123851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56" name="Стрелка вправо 23"/>
          <p:cNvSpPr/>
          <p:nvPr/>
        </p:nvSpPr>
        <p:spPr>
          <a:xfrm rot="5400000">
            <a:off x="2548658" y="6123851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57" name="Стрелка вправо 24"/>
          <p:cNvSpPr/>
          <p:nvPr/>
        </p:nvSpPr>
        <p:spPr>
          <a:xfrm rot="5400000">
            <a:off x="4780906" y="6123851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8658" name="Стрелка вправо 25"/>
          <p:cNvSpPr/>
          <p:nvPr/>
        </p:nvSpPr>
        <p:spPr>
          <a:xfrm rot="5400000">
            <a:off x="7013154" y="6123851"/>
            <a:ext cx="313165" cy="298929"/>
          </a:xfrm>
          <a:prstGeom prst="rightArrow">
            <a:avLst>
              <a:gd name="adj1" fmla="val 62958"/>
              <a:gd name="adj2" fmla="val 5262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97172" name="Рисунок 1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7732" y="188012"/>
            <a:ext cx="896798" cy="431344"/>
          </a:xfrm>
          <a:prstGeom prst="rect">
            <a:avLst/>
          </a:prstGeom>
        </p:spPr>
      </p:pic>
      <p:pic>
        <p:nvPicPr>
          <p:cNvPr id="209717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43900" y="203858"/>
            <a:ext cx="582116" cy="415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1651</Words>
  <Application>Microsoft Office PowerPoint</Application>
  <PresentationFormat>Экран (4:3)</PresentationFormat>
  <Paragraphs>455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Asyl_Prototype</dc:creator>
  <cp:lastModifiedBy>WW</cp:lastModifiedBy>
  <cp:revision>8</cp:revision>
  <dcterms:created xsi:type="dcterms:W3CDTF">2020-10-21T03:32:24Z</dcterms:created>
  <dcterms:modified xsi:type="dcterms:W3CDTF">2020-10-21T06:11:40Z</dcterms:modified>
</cp:coreProperties>
</file>