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0" r:id="rId3"/>
    <p:sldId id="256" r:id="rId4"/>
    <p:sldId id="257" r:id="rId5"/>
    <p:sldId id="258" r:id="rId6"/>
    <p:sldId id="259" r:id="rId7"/>
    <p:sldId id="262" r:id="rId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14FFB6-34BA-4E8E-8E9E-D7A61B3C6358}"/>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CBE9CB44-533F-4CE0-97F5-03171CFBF38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26E59809-5D92-4099-8D19-E3CF6F2E665C}"/>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5" name="Нижний колонтитул 4">
            <a:extLst>
              <a:ext uri="{FF2B5EF4-FFF2-40B4-BE49-F238E27FC236}">
                <a16:creationId xmlns:a16="http://schemas.microsoft.com/office/drawing/2014/main" id="{2CCC7DB0-F09D-4863-BE84-D0898AC4A0C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54CADE3-A2F5-4360-BA86-BAB49DC234F2}"/>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3938970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9D65367-5E8B-4688-A6E2-1C8C5170A446}"/>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62A26305-A2E5-4E69-BFFA-7FFB229C9051}"/>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CC6C20A1-3967-4D27-B570-3FC10D30FD74}"/>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5" name="Нижний колонтитул 4">
            <a:extLst>
              <a:ext uri="{FF2B5EF4-FFF2-40B4-BE49-F238E27FC236}">
                <a16:creationId xmlns:a16="http://schemas.microsoft.com/office/drawing/2014/main" id="{E7E18497-763D-4EB7-8EF0-C56C09C8454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6BC3E174-4F5A-48B8-BDF0-BC5073760387}"/>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2457313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C907F62F-6E77-4E50-84F5-E2FB9CC3BE6F}"/>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9952D2F0-EA4F-4703-8054-01217A2E093B}"/>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9EB53BFB-6BD6-438F-8A8F-87B7A8CB5F6B}"/>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5" name="Нижний колонтитул 4">
            <a:extLst>
              <a:ext uri="{FF2B5EF4-FFF2-40B4-BE49-F238E27FC236}">
                <a16:creationId xmlns:a16="http://schemas.microsoft.com/office/drawing/2014/main" id="{BB704CF4-E3E8-4147-A14D-5F8FF5A0871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89F02480-1E8A-4110-8068-C5713934A04A}"/>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2601814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FB94A1B-6BF3-40C2-875B-87230C73E63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5197A98-D5C7-46E0-9377-26077B742F79}"/>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9A29B03-FA9E-440A-A66E-0129B2D208A1}"/>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5" name="Нижний колонтитул 4">
            <a:extLst>
              <a:ext uri="{FF2B5EF4-FFF2-40B4-BE49-F238E27FC236}">
                <a16:creationId xmlns:a16="http://schemas.microsoft.com/office/drawing/2014/main" id="{68D0E8F5-14BC-4A90-9C89-EE01CC5AA5A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E8724B2E-4E78-43D9-8852-A9277EADA8D9}"/>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3469582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9D6093-4492-47C5-898D-71AC3F6B1BC2}"/>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7453D6BA-C831-4868-949B-6ABFB5199C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A834136-26F0-4C51-BAB3-A05651571C58}"/>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5" name="Нижний колонтитул 4">
            <a:extLst>
              <a:ext uri="{FF2B5EF4-FFF2-40B4-BE49-F238E27FC236}">
                <a16:creationId xmlns:a16="http://schemas.microsoft.com/office/drawing/2014/main" id="{9B027687-6C62-4C71-B252-0D1EE97AF45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C80C4F1-786F-4E3B-A948-0C129CB1A3AE}"/>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2839024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1E2BC8-7F54-4652-92A4-051ACD3D3E6F}"/>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89E31F8A-1211-4776-B0E2-C5F739C40EA0}"/>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43D84727-9676-4D2C-9CBC-467B59884A3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214BC6B6-A873-4249-9BE6-69F3941260AB}"/>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6" name="Нижний колонтитул 5">
            <a:extLst>
              <a:ext uri="{FF2B5EF4-FFF2-40B4-BE49-F238E27FC236}">
                <a16:creationId xmlns:a16="http://schemas.microsoft.com/office/drawing/2014/main" id="{507FD99C-3BC0-4368-B04D-9F544A4C3F4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A086801-D58D-4CBE-8C2B-19123307354A}"/>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133157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26AF4B-9445-4B0A-A930-7FFA13AFBDE7}"/>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788659D3-53BB-4B09-AE43-7A1D0F5C85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F6AA6909-AC2B-4313-9F48-280A01DFE4C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E77F9003-5EDD-41C0-B4CF-F9C529DFEEA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6E257550-86F6-4826-BB41-C2D3846E61C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E153A53B-2F67-4692-B883-E28BFD08021D}"/>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8" name="Нижний колонтитул 7">
            <a:extLst>
              <a:ext uri="{FF2B5EF4-FFF2-40B4-BE49-F238E27FC236}">
                <a16:creationId xmlns:a16="http://schemas.microsoft.com/office/drawing/2014/main" id="{5CB14FEC-FFFF-462F-981A-7573CB12D62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7EBA9FD5-007D-4E9F-B46E-A16A123163FC}"/>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3270621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9978AD2-0B09-4788-BD12-92FF1649931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F215B4B9-56F8-4C0F-AA0F-9F71FCE53A1D}"/>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4" name="Нижний колонтитул 3">
            <a:extLst>
              <a:ext uri="{FF2B5EF4-FFF2-40B4-BE49-F238E27FC236}">
                <a16:creationId xmlns:a16="http://schemas.microsoft.com/office/drawing/2014/main" id="{C82C9F93-66D3-4538-840F-893162291D05}"/>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9F7CDE8A-7C08-48DF-90DF-8AF25676A640}"/>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1250658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7012A666-EE40-4922-AC36-0EC1B6BD158A}"/>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3" name="Нижний колонтитул 2">
            <a:extLst>
              <a:ext uri="{FF2B5EF4-FFF2-40B4-BE49-F238E27FC236}">
                <a16:creationId xmlns:a16="http://schemas.microsoft.com/office/drawing/2014/main" id="{563F17AB-6AC1-4563-B2CD-42539E3B51E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D028749E-4020-46F9-B3CF-5E628ED471D6}"/>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3413842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97E910-C691-4C29-9841-653E2ED034C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46C453B1-CEC4-4BC6-9729-588B6B7E94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6EEB1D31-5567-482D-8214-F9F838D068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231FF973-A5AB-4CDD-90EC-571C25078956}"/>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6" name="Нижний колонтитул 5">
            <a:extLst>
              <a:ext uri="{FF2B5EF4-FFF2-40B4-BE49-F238E27FC236}">
                <a16:creationId xmlns:a16="http://schemas.microsoft.com/office/drawing/2014/main" id="{989B0577-F39D-43D9-8F78-51C16C426B3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63EC797E-F0A0-4166-9C2C-AFC901160A04}"/>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195703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07F56D9-5A4E-480D-92E0-B3494BE3CE8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DBC9D648-551C-45B1-A3A7-C9F91EDB65C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19659E5A-43BD-4A78-B128-7BFE8D2482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6EFAF8FA-8532-479C-9B24-1FC7EC964DAA}"/>
              </a:ext>
            </a:extLst>
          </p:cNvPr>
          <p:cNvSpPr>
            <a:spLocks noGrp="1"/>
          </p:cNvSpPr>
          <p:nvPr>
            <p:ph type="dt" sz="half" idx="10"/>
          </p:nvPr>
        </p:nvSpPr>
        <p:spPr/>
        <p:txBody>
          <a:bodyPr/>
          <a:lstStyle/>
          <a:p>
            <a:fld id="{528F6B9E-B4E7-4379-AEDD-A1E68185B5AA}" type="datetimeFigureOut">
              <a:rPr lang="ru-RU" smtClean="0"/>
              <a:t>21.10.2020</a:t>
            </a:fld>
            <a:endParaRPr lang="ru-RU"/>
          </a:p>
        </p:txBody>
      </p:sp>
      <p:sp>
        <p:nvSpPr>
          <p:cNvPr id="6" name="Нижний колонтитул 5">
            <a:extLst>
              <a:ext uri="{FF2B5EF4-FFF2-40B4-BE49-F238E27FC236}">
                <a16:creationId xmlns:a16="http://schemas.microsoft.com/office/drawing/2014/main" id="{F7CE66A9-9A65-4E95-81F2-996A92C6CB5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851F27E-A03E-48CF-B03F-B4469266D617}"/>
              </a:ext>
            </a:extLst>
          </p:cNvPr>
          <p:cNvSpPr>
            <a:spLocks noGrp="1"/>
          </p:cNvSpPr>
          <p:nvPr>
            <p:ph type="sldNum" sz="quarter" idx="12"/>
          </p:nvPr>
        </p:nvSpPr>
        <p:spPr/>
        <p:txBody>
          <a:bodyPr/>
          <a:lstStyle/>
          <a:p>
            <a:fld id="{F7AE442F-1E49-427B-AFC1-A820C3F9ADE4}" type="slidenum">
              <a:rPr lang="ru-RU" smtClean="0"/>
              <a:t>‹#›</a:t>
            </a:fld>
            <a:endParaRPr lang="ru-RU"/>
          </a:p>
        </p:txBody>
      </p:sp>
    </p:spTree>
    <p:extLst>
      <p:ext uri="{BB962C8B-B14F-4D97-AF65-F5344CB8AC3E}">
        <p14:creationId xmlns:p14="http://schemas.microsoft.com/office/powerpoint/2010/main" val="2386361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45C0F4-6DF3-4849-8E62-E0B8634057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DD406B8C-C751-4B30-90A8-558A08204D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E41EC6E4-B572-46A3-80CA-9DF0AE16DB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8F6B9E-B4E7-4379-AEDD-A1E68185B5AA}" type="datetimeFigureOut">
              <a:rPr lang="ru-RU" smtClean="0"/>
              <a:t>21.10.2020</a:t>
            </a:fld>
            <a:endParaRPr lang="ru-RU"/>
          </a:p>
        </p:txBody>
      </p:sp>
      <p:sp>
        <p:nvSpPr>
          <p:cNvPr id="5" name="Нижний колонтитул 4">
            <a:extLst>
              <a:ext uri="{FF2B5EF4-FFF2-40B4-BE49-F238E27FC236}">
                <a16:creationId xmlns:a16="http://schemas.microsoft.com/office/drawing/2014/main" id="{5821CF13-CC9C-4028-A809-709B022D3F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29ED77F9-7649-4B65-B5CB-05B4D55568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AE442F-1E49-427B-AFC1-A820C3F9ADE4}" type="slidenum">
              <a:rPr lang="ru-RU" smtClean="0"/>
              <a:t>‹#›</a:t>
            </a:fld>
            <a:endParaRPr lang="ru-RU"/>
          </a:p>
        </p:txBody>
      </p:sp>
    </p:spTree>
    <p:extLst>
      <p:ext uri="{BB962C8B-B14F-4D97-AF65-F5344CB8AC3E}">
        <p14:creationId xmlns:p14="http://schemas.microsoft.com/office/powerpoint/2010/main" val="32450792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F2B29FC-FE9D-49BB-AB11-CD02E1958ADD}"/>
              </a:ext>
            </a:extLst>
          </p:cNvPr>
          <p:cNvSpPr>
            <a:spLocks noGrp="1"/>
          </p:cNvSpPr>
          <p:nvPr>
            <p:ph idx="1"/>
          </p:nvPr>
        </p:nvSpPr>
        <p:spPr>
          <a:xfrm>
            <a:off x="838200" y="1123260"/>
            <a:ext cx="10515600" cy="4351338"/>
          </a:xfrm>
        </p:spPr>
        <p:txBody>
          <a:bodyPr>
            <a:normAutofit fontScale="92500" lnSpcReduction="10000"/>
          </a:bodyPr>
          <a:lstStyle/>
          <a:p>
            <a:pPr marL="0" indent="0" algn="ctr">
              <a:lnSpc>
                <a:spcPct val="107000"/>
              </a:lnSpc>
              <a:spcAft>
                <a:spcPts val="800"/>
              </a:spcAft>
              <a:buNone/>
            </a:pPr>
            <a:r>
              <a:rPr lang="en-GB" sz="3600" b="1" dirty="0">
                <a:effectLst/>
                <a:latin typeface="Arial Black" panose="020B0A04020102020204" pitchFamily="34" charset="0"/>
                <a:ea typeface="Calibri" panose="020F0502020204030204" pitchFamily="34" charset="0"/>
                <a:cs typeface="Times New Roman" panose="02020603050405020304" pitchFamily="18" charset="0"/>
              </a:rPr>
              <a:t>Private Sector Engagement </a:t>
            </a:r>
          </a:p>
          <a:p>
            <a:pPr marL="0" indent="0" algn="ctr">
              <a:lnSpc>
                <a:spcPct val="107000"/>
              </a:lnSpc>
              <a:spcAft>
                <a:spcPts val="800"/>
              </a:spcAft>
              <a:buNone/>
            </a:pPr>
            <a:r>
              <a:rPr lang="en-GB" sz="3600" b="1" dirty="0">
                <a:effectLst/>
                <a:latin typeface="Arial Black" panose="020B0A04020102020204" pitchFamily="34" charset="0"/>
                <a:ea typeface="Calibri" panose="020F0502020204030204" pitchFamily="34" charset="0"/>
                <a:cs typeface="Times New Roman" panose="02020603050405020304" pitchFamily="18" charset="0"/>
              </a:rPr>
              <a:t>Unlocks markets for Smallholder Farmers: </a:t>
            </a:r>
            <a:endParaRPr lang="ru-RU" sz="3600" dirty="0">
              <a:effectLst/>
              <a:latin typeface="Arial Black" panose="020B0A04020102020204" pitchFamily="34" charset="0"/>
              <a:ea typeface="Calibri" panose="020F0502020204030204" pitchFamily="34" charset="0"/>
              <a:cs typeface="Arial" panose="020B0604020202020204" pitchFamily="34" charset="0"/>
            </a:endParaRPr>
          </a:p>
          <a:p>
            <a:pPr marL="0" indent="0" algn="ctr">
              <a:lnSpc>
                <a:spcPct val="107000"/>
              </a:lnSpc>
              <a:spcAft>
                <a:spcPts val="800"/>
              </a:spcAft>
              <a:buNone/>
            </a:pPr>
            <a:r>
              <a:rPr lang="en-GB" sz="3600" b="1" dirty="0">
                <a:effectLst/>
                <a:latin typeface="Arial Black" panose="020B0A04020102020204" pitchFamily="34" charset="0"/>
                <a:ea typeface="Calibri" panose="020F0502020204030204" pitchFamily="34" charset="0"/>
                <a:cs typeface="Times New Roman" panose="02020603050405020304" pitchFamily="18" charset="0"/>
              </a:rPr>
              <a:t>Insights from Uganda Rice Scheme</a:t>
            </a:r>
          </a:p>
          <a:p>
            <a:pPr algn="ctr">
              <a:lnSpc>
                <a:spcPct val="107000"/>
              </a:lnSpc>
              <a:spcAft>
                <a:spcPts val="800"/>
              </a:spcAft>
            </a:pPr>
            <a:endParaRPr lang="en-GB" sz="1800" b="1" dirty="0">
              <a:latin typeface="Roboto"/>
              <a:ea typeface="Calibri" panose="020F0502020204030204" pitchFamily="34" charset="0"/>
              <a:cs typeface="Times New Roman" panose="02020603050405020304" pitchFamily="18" charset="0"/>
            </a:endParaRPr>
          </a:p>
          <a:p>
            <a:pPr algn="ctr">
              <a:lnSpc>
                <a:spcPct val="107000"/>
              </a:lnSpc>
              <a:spcAft>
                <a:spcPts val="800"/>
              </a:spcAft>
            </a:pPr>
            <a:endParaRPr lang="en-GB" sz="1800" b="1" dirty="0">
              <a:effectLst/>
              <a:latin typeface="Roboto"/>
              <a:ea typeface="Calibri" panose="020F0502020204030204" pitchFamily="34" charset="0"/>
              <a:cs typeface="Times New Roman" panose="02020603050405020304" pitchFamily="18" charset="0"/>
            </a:endParaRPr>
          </a:p>
          <a:p>
            <a:pPr algn="ctr">
              <a:lnSpc>
                <a:spcPct val="107000"/>
              </a:lnSpc>
              <a:spcAft>
                <a:spcPts val="800"/>
              </a:spcAft>
            </a:pPr>
            <a:endParaRPr lang="en-GB" sz="1800" b="1" dirty="0">
              <a:latin typeface="Roboto"/>
              <a:ea typeface="Calibri" panose="020F0502020204030204" pitchFamily="34" charset="0"/>
              <a:cs typeface="Times New Roman" panose="02020603050405020304" pitchFamily="18" charset="0"/>
            </a:endParaRPr>
          </a:p>
          <a:p>
            <a:pPr marL="0" indent="0" algn="ctr">
              <a:lnSpc>
                <a:spcPct val="107000"/>
              </a:lnSpc>
              <a:spcAft>
                <a:spcPts val="800"/>
              </a:spcAft>
              <a:buNone/>
            </a:pPr>
            <a:r>
              <a:rPr lang="en-GB" sz="2400" b="1" dirty="0">
                <a:effectLst/>
                <a:latin typeface="Roboto"/>
                <a:ea typeface="Calibri" panose="020F0502020204030204" pitchFamily="34" charset="0"/>
                <a:cs typeface="Times New Roman" panose="02020603050405020304" pitchFamily="18" charset="0"/>
              </a:rPr>
              <a:t>Islamic Development Bank</a:t>
            </a:r>
            <a:endParaRPr lang="ru-RU" sz="2400" dirty="0">
              <a:effectLst/>
              <a:latin typeface="Calibri" panose="020F0502020204030204" pitchFamily="34" charset="0"/>
              <a:ea typeface="Calibri" panose="020F0502020204030204" pitchFamily="34" charset="0"/>
              <a:cs typeface="Arial" panose="020B0604020202020204" pitchFamily="34" charset="0"/>
            </a:endParaRPr>
          </a:p>
          <a:p>
            <a:pPr marL="0" indent="0">
              <a:buNone/>
            </a:pPr>
            <a:endParaRPr lang="ru-RU" dirty="0"/>
          </a:p>
        </p:txBody>
      </p:sp>
    </p:spTree>
    <p:extLst>
      <p:ext uri="{BB962C8B-B14F-4D97-AF65-F5344CB8AC3E}">
        <p14:creationId xmlns:p14="http://schemas.microsoft.com/office/powerpoint/2010/main" val="864654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0390EDD-6458-47B6-992D-0D7AA8BB34D7}"/>
              </a:ext>
            </a:extLst>
          </p:cNvPr>
          <p:cNvSpPr>
            <a:spLocks noGrp="1"/>
          </p:cNvSpPr>
          <p:nvPr>
            <p:ph idx="1"/>
          </p:nvPr>
        </p:nvSpPr>
        <p:spPr>
          <a:xfrm>
            <a:off x="838200" y="831712"/>
            <a:ext cx="10515600" cy="5145018"/>
          </a:xfrm>
        </p:spPr>
        <p:txBody>
          <a:bodyPr>
            <a:normAutofit lnSpcReduction="10000"/>
          </a:bodyPr>
          <a:lstStyle/>
          <a:p>
            <a:pPr marL="0" indent="0" algn="just">
              <a:buNone/>
            </a:pPr>
            <a:r>
              <a:rPr lang="en-GB" sz="3000" b="1" dirty="0">
                <a:solidFill>
                  <a:srgbClr val="222222"/>
                </a:solidFill>
                <a:latin typeface="Roboto"/>
                <a:ea typeface="Times New Roman" panose="02020603050405020304" pitchFamily="18" charset="0"/>
                <a:cs typeface="Arial" panose="020B0604020202020204" pitchFamily="34" charset="0"/>
              </a:rPr>
              <a:t>I</a:t>
            </a:r>
            <a:r>
              <a:rPr lang="en-GB" b="1" dirty="0">
                <a:solidFill>
                  <a:srgbClr val="222222"/>
                </a:solidFill>
                <a:effectLst/>
                <a:latin typeface="Roboto"/>
                <a:ea typeface="Times New Roman" panose="02020603050405020304" pitchFamily="18" charset="0"/>
                <a:cs typeface="Arial" panose="020B0604020202020204" pitchFamily="34" charset="0"/>
              </a:rPr>
              <a:t>ntroduction </a:t>
            </a:r>
            <a:endParaRPr lang="ru-RU" dirty="0">
              <a:effectLst/>
              <a:latin typeface="Times New Roman" panose="02020603050405020304" pitchFamily="18" charset="0"/>
              <a:ea typeface="Times New Roman" panose="02020603050405020304" pitchFamily="18" charset="0"/>
            </a:endParaRPr>
          </a:p>
          <a:p>
            <a:pPr marL="0" indent="0" algn="just">
              <a:buNone/>
            </a:pPr>
            <a:r>
              <a:rPr lang="en-GB" dirty="0">
                <a:solidFill>
                  <a:srgbClr val="222222"/>
                </a:solidFill>
                <a:effectLst/>
                <a:latin typeface="Roboto"/>
                <a:ea typeface="Times New Roman" panose="02020603050405020304" pitchFamily="18" charset="0"/>
                <a:cs typeface="Arial" panose="020B0604020202020204" pitchFamily="34" charset="0"/>
              </a:rPr>
              <a:t>The COVID-19 pandemic has affected all sectors of economies globally. In Sub-Saharan Africa, the crisis has drastically impacted food security. Partnership with the private sector can, however, complement public efforts in minimizing the impacts of the pandemic.  This is evident in Uganda where the government with funding from the Islamic Development developed a partnership with a local rice company </a:t>
            </a:r>
            <a:r>
              <a:rPr lang="en-GB" dirty="0">
                <a:solidFill>
                  <a:srgbClr val="000000"/>
                </a:solidFill>
                <a:effectLst/>
                <a:latin typeface="Roboto"/>
                <a:ea typeface="Times New Roman" panose="02020603050405020304" pitchFamily="18" charset="0"/>
              </a:rPr>
              <a:t>that developed strong contract farming (CF) arrangements with farmers in eastern Uganda through their associations.  This has served well farmers by farmers targeted by the Enhancing National Food Security through increased Rice Production Project (ENRP) at this time of the COVID-19 pandemic.</a:t>
            </a:r>
            <a:endParaRPr lang="ru-RU" dirty="0">
              <a:effectLst/>
              <a:latin typeface="Times New Roman" panose="02020603050405020304" pitchFamily="18" charset="0"/>
              <a:ea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35992624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a:extLst>
              <a:ext uri="{FF2B5EF4-FFF2-40B4-BE49-F238E27FC236}">
                <a16:creationId xmlns:a16="http://schemas.microsoft.com/office/drawing/2014/main" id="{3A7A564A-37A9-4CEE-A0AB-CF25667D5C74}"/>
              </a:ext>
            </a:extLst>
          </p:cNvPr>
          <p:cNvSpPr>
            <a:spLocks noGrp="1"/>
          </p:cNvSpPr>
          <p:nvPr>
            <p:ph type="subTitle" idx="1"/>
          </p:nvPr>
        </p:nvSpPr>
        <p:spPr>
          <a:xfrm>
            <a:off x="583097" y="5192299"/>
            <a:ext cx="11251092" cy="1022971"/>
          </a:xfrm>
        </p:spPr>
        <p:txBody>
          <a:bodyPr/>
          <a:lstStyle/>
          <a:p>
            <a:pPr lvl="0" algn="just" eaLnBrk="0" fontAlgn="base" hangingPunct="0">
              <a:lnSpc>
                <a:spcPct val="100000"/>
              </a:lnSpc>
              <a:spcBef>
                <a:spcPct val="0"/>
              </a:spcBef>
              <a:spcAft>
                <a:spcPct val="0"/>
              </a:spcAft>
            </a:pPr>
            <a:r>
              <a:rPr lang="en-GB" altLang="ru-RU" sz="1800" b="1" dirty="0">
                <a:solidFill>
                  <a:srgbClr val="000000"/>
                </a:solidFill>
                <a:latin typeface="Roboto" charset="0"/>
                <a:ea typeface="Times New Roman" panose="02020603050405020304" pitchFamily="18" charset="0"/>
              </a:rPr>
              <a:t>Table-1.</a:t>
            </a:r>
            <a:r>
              <a:rPr lang="en-GB" altLang="ru-RU" sz="1800" dirty="0">
                <a:solidFill>
                  <a:srgbClr val="000000"/>
                </a:solidFill>
                <a:latin typeface="Roboto" charset="0"/>
                <a:ea typeface="Times New Roman" panose="02020603050405020304" pitchFamily="18" charset="0"/>
              </a:rPr>
              <a:t> Gender segregated data of the smallholder rice out-grower under PURL contract farming scheme in various locations (parishes) across 5 districts in eastern Uganda</a:t>
            </a:r>
            <a:r>
              <a:rPr lang="en-GB" altLang="ru-RU" sz="1800" b="1" dirty="0">
                <a:solidFill>
                  <a:srgbClr val="000000"/>
                </a:solidFill>
                <a:latin typeface="Roboto" charset="0"/>
                <a:ea typeface="Times New Roman" panose="02020603050405020304" pitchFamily="18" charset="0"/>
              </a:rPr>
              <a:t> </a:t>
            </a:r>
            <a:endParaRPr kumimoji="0" lang="ru-RU" altLang="ru-RU" sz="1800" b="0" i="0" u="none" strike="noStrike" cap="none" normalizeH="0" baseline="0" dirty="0">
              <a:ln>
                <a:noFill/>
              </a:ln>
              <a:solidFill>
                <a:schemeClr val="tx1"/>
              </a:solidFill>
              <a:effectLst/>
            </a:endParaRPr>
          </a:p>
          <a:p>
            <a:pPr lvl="0" algn="just" eaLnBrk="0" fontAlgn="base" hangingPunct="0">
              <a:lnSpc>
                <a:spcPct val="100000"/>
              </a:lnSpc>
              <a:spcBef>
                <a:spcPct val="0"/>
              </a:spcBef>
              <a:spcAft>
                <a:spcPct val="0"/>
              </a:spcAft>
            </a:pPr>
            <a:r>
              <a:rPr lang="en-GB" altLang="ru-RU" sz="1800" b="1" dirty="0">
                <a:solidFill>
                  <a:srgbClr val="222222"/>
                </a:solidFill>
                <a:latin typeface="Roboto" charset="0"/>
                <a:ea typeface="Times New Roman" panose="02020603050405020304" pitchFamily="18" charset="0"/>
                <a:cs typeface="Arial" panose="020B0604020202020204" pitchFamily="34" charset="0"/>
              </a:rPr>
              <a:t>Source</a:t>
            </a:r>
            <a:r>
              <a:rPr lang="en-GB" altLang="ru-RU" sz="1800" dirty="0">
                <a:solidFill>
                  <a:srgbClr val="222222"/>
                </a:solidFill>
                <a:latin typeface="Roboto" charset="0"/>
                <a:ea typeface="Times New Roman" panose="02020603050405020304" pitchFamily="18" charset="0"/>
                <a:cs typeface="Arial" panose="020B0604020202020204" pitchFamily="34" charset="0"/>
              </a:rPr>
              <a:t>:  </a:t>
            </a:r>
            <a:r>
              <a:rPr lang="en-GB" altLang="ru-RU" sz="1800" dirty="0">
                <a:solidFill>
                  <a:srgbClr val="000000"/>
                </a:solidFill>
                <a:latin typeface="Roboto" charset="0"/>
                <a:ea typeface="Times New Roman" panose="02020603050405020304" pitchFamily="18" charset="0"/>
              </a:rPr>
              <a:t>ENRP (2020)</a:t>
            </a:r>
            <a:endParaRPr kumimoji="0" lang="en-GB" altLang="ru-RU" sz="1800" b="0" i="0" u="none" strike="noStrike" cap="none" normalizeH="0" baseline="0" dirty="0">
              <a:ln>
                <a:noFill/>
              </a:ln>
              <a:solidFill>
                <a:schemeClr val="tx1"/>
              </a:solidFill>
              <a:effectLst/>
              <a:latin typeface="Arial" panose="020B0604020202020204" pitchFamily="34" charset="0"/>
            </a:endParaRPr>
          </a:p>
          <a:p>
            <a:endParaRPr lang="ru-RU" dirty="0"/>
          </a:p>
        </p:txBody>
      </p:sp>
      <p:graphicFrame>
        <p:nvGraphicFramePr>
          <p:cNvPr id="6" name="Таблица 5">
            <a:extLst>
              <a:ext uri="{FF2B5EF4-FFF2-40B4-BE49-F238E27FC236}">
                <a16:creationId xmlns:a16="http://schemas.microsoft.com/office/drawing/2014/main" id="{FD4D6361-3AD7-4210-81ED-A5626D70B190}"/>
              </a:ext>
            </a:extLst>
          </p:cNvPr>
          <p:cNvGraphicFramePr>
            <a:graphicFrameLocks noGrp="1"/>
          </p:cNvGraphicFramePr>
          <p:nvPr>
            <p:extLst>
              <p:ext uri="{D42A27DB-BD31-4B8C-83A1-F6EECF244321}">
                <p14:modId xmlns:p14="http://schemas.microsoft.com/office/powerpoint/2010/main" val="973959173"/>
              </p:ext>
            </p:extLst>
          </p:nvPr>
        </p:nvGraphicFramePr>
        <p:xfrm>
          <a:off x="583097" y="397565"/>
          <a:ext cx="11251093" cy="4571996"/>
        </p:xfrm>
        <a:graphic>
          <a:graphicData uri="http://schemas.openxmlformats.org/drawingml/2006/table">
            <a:tbl>
              <a:tblPr firstRow="1" firstCol="1" bandRow="1">
                <a:tableStyleId>{5C22544A-7EE6-4342-B048-85BDC9FD1C3A}</a:tableStyleId>
              </a:tblPr>
              <a:tblGrid>
                <a:gridCol w="3863288">
                  <a:extLst>
                    <a:ext uri="{9D8B030D-6E8A-4147-A177-3AD203B41FA5}">
                      <a16:colId xmlns:a16="http://schemas.microsoft.com/office/drawing/2014/main" val="2955503453"/>
                    </a:ext>
                  </a:extLst>
                </a:gridCol>
                <a:gridCol w="4000099">
                  <a:extLst>
                    <a:ext uri="{9D8B030D-6E8A-4147-A177-3AD203B41FA5}">
                      <a16:colId xmlns:a16="http://schemas.microsoft.com/office/drawing/2014/main" val="770100854"/>
                    </a:ext>
                  </a:extLst>
                </a:gridCol>
                <a:gridCol w="1628705">
                  <a:extLst>
                    <a:ext uri="{9D8B030D-6E8A-4147-A177-3AD203B41FA5}">
                      <a16:colId xmlns:a16="http://schemas.microsoft.com/office/drawing/2014/main" val="1539736587"/>
                    </a:ext>
                  </a:extLst>
                </a:gridCol>
                <a:gridCol w="1759001">
                  <a:extLst>
                    <a:ext uri="{9D8B030D-6E8A-4147-A177-3AD203B41FA5}">
                      <a16:colId xmlns:a16="http://schemas.microsoft.com/office/drawing/2014/main" val="2757879864"/>
                    </a:ext>
                  </a:extLst>
                </a:gridCol>
              </a:tblGrid>
              <a:tr h="415636">
                <a:tc gridSpan="2">
                  <a:txBody>
                    <a:bodyPr/>
                    <a:lstStyle/>
                    <a:p>
                      <a:pPr>
                        <a:lnSpc>
                          <a:spcPct val="107000"/>
                        </a:lnSpc>
                        <a:spcAft>
                          <a:spcPts val="800"/>
                        </a:spcAft>
                      </a:pPr>
                      <a:r>
                        <a:rPr lang="en-US" sz="2000" dirty="0">
                          <a:effectLst/>
                        </a:rPr>
                        <a:t>Out-growers groups under PURL limited </a:t>
                      </a:r>
                      <a:endParaRPr lang="ru-RU"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hMerge="1">
                  <a:txBody>
                    <a:bodyPr/>
                    <a:lstStyle/>
                    <a:p>
                      <a:endParaRPr lang="ru-RU"/>
                    </a:p>
                  </a:txBody>
                  <a:tcPr/>
                </a:tc>
                <a:tc gridSpan="2">
                  <a:txBody>
                    <a:bodyPr/>
                    <a:lstStyle/>
                    <a:p>
                      <a:pPr algn="ctr">
                        <a:lnSpc>
                          <a:spcPct val="107000"/>
                        </a:lnSpc>
                        <a:spcAft>
                          <a:spcPts val="800"/>
                        </a:spcAft>
                      </a:pPr>
                      <a:r>
                        <a:rPr lang="en-US" sz="2000">
                          <a:effectLst/>
                        </a:rPr>
                        <a:t>Sex</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hMerge="1">
                  <a:txBody>
                    <a:bodyPr/>
                    <a:lstStyle/>
                    <a:p>
                      <a:endParaRPr lang="ru-RU"/>
                    </a:p>
                  </a:txBody>
                  <a:tcPr/>
                </a:tc>
                <a:extLst>
                  <a:ext uri="{0D108BD9-81ED-4DB2-BD59-A6C34878D82A}">
                    <a16:rowId xmlns:a16="http://schemas.microsoft.com/office/drawing/2014/main" val="3359928284"/>
                  </a:ext>
                </a:extLst>
              </a:tr>
              <a:tr h="415636">
                <a:tc>
                  <a:txBody>
                    <a:bodyPr/>
                    <a:lstStyle/>
                    <a:p>
                      <a:pPr>
                        <a:lnSpc>
                          <a:spcPct val="107000"/>
                        </a:lnSpc>
                        <a:spcAft>
                          <a:spcPts val="800"/>
                        </a:spcAft>
                      </a:pPr>
                      <a:r>
                        <a:rPr lang="en-US" sz="2000" dirty="0">
                          <a:effectLst/>
                        </a:rPr>
                        <a:t>Location</a:t>
                      </a:r>
                      <a:endParaRPr lang="ru-RU"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Number of out-growers</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M</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F</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623075687"/>
                  </a:ext>
                </a:extLst>
              </a:tr>
              <a:tr h="415636">
                <a:tc>
                  <a:txBody>
                    <a:bodyPr/>
                    <a:lstStyle/>
                    <a:p>
                      <a:pPr>
                        <a:lnSpc>
                          <a:spcPct val="107000"/>
                        </a:lnSpc>
                        <a:spcAft>
                          <a:spcPts val="800"/>
                        </a:spcAft>
                      </a:pPr>
                      <a:r>
                        <a:rPr lang="en-US" sz="2000" dirty="0" err="1">
                          <a:effectLst/>
                        </a:rPr>
                        <a:t>Kalalu</a:t>
                      </a:r>
                      <a:endParaRPr lang="ru-RU"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dirty="0">
                          <a:effectLst/>
                        </a:rPr>
                        <a:t>175</a:t>
                      </a:r>
                      <a:endParaRPr lang="ru-RU"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135</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40</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433140105"/>
                  </a:ext>
                </a:extLst>
              </a:tr>
              <a:tr h="415636">
                <a:tc>
                  <a:txBody>
                    <a:bodyPr/>
                    <a:lstStyle/>
                    <a:p>
                      <a:pPr>
                        <a:lnSpc>
                          <a:spcPct val="107000"/>
                        </a:lnSpc>
                        <a:spcAft>
                          <a:spcPts val="800"/>
                        </a:spcAft>
                      </a:pPr>
                      <a:r>
                        <a:rPr lang="en-US" sz="2000">
                          <a:effectLst/>
                        </a:rPr>
                        <a:t>Nsozi Bir</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66</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52</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14</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2239359906"/>
                  </a:ext>
                </a:extLst>
              </a:tr>
              <a:tr h="415636">
                <a:tc>
                  <a:txBody>
                    <a:bodyPr/>
                    <a:lstStyle/>
                    <a:p>
                      <a:pPr>
                        <a:lnSpc>
                          <a:spcPct val="107000"/>
                        </a:lnSpc>
                        <a:spcAft>
                          <a:spcPts val="800"/>
                        </a:spcAft>
                      </a:pPr>
                      <a:r>
                        <a:rPr lang="en-US" sz="2000">
                          <a:effectLst/>
                        </a:rPr>
                        <a:t>Butyabule</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dirty="0">
                          <a:effectLst/>
                        </a:rPr>
                        <a:t>77</a:t>
                      </a:r>
                      <a:endParaRPr lang="ru-RU"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49</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28</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959635002"/>
                  </a:ext>
                </a:extLst>
              </a:tr>
              <a:tr h="415636">
                <a:tc>
                  <a:txBody>
                    <a:bodyPr/>
                    <a:lstStyle/>
                    <a:p>
                      <a:pPr>
                        <a:lnSpc>
                          <a:spcPct val="107000"/>
                        </a:lnSpc>
                        <a:spcAft>
                          <a:spcPts val="800"/>
                        </a:spcAft>
                      </a:pPr>
                      <a:r>
                        <a:rPr lang="en-US" sz="2000">
                          <a:effectLst/>
                        </a:rPr>
                        <a:t>Bupala A</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44</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24</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20</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677708298"/>
                  </a:ext>
                </a:extLst>
              </a:tr>
              <a:tr h="415636">
                <a:tc>
                  <a:txBody>
                    <a:bodyPr/>
                    <a:lstStyle/>
                    <a:p>
                      <a:pPr>
                        <a:lnSpc>
                          <a:spcPct val="107000"/>
                        </a:lnSpc>
                        <a:spcAft>
                          <a:spcPts val="800"/>
                        </a:spcAft>
                      </a:pPr>
                      <a:r>
                        <a:rPr lang="en-US" sz="2000">
                          <a:effectLst/>
                        </a:rPr>
                        <a:t>Bupala B</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21</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15</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6</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366038419"/>
                  </a:ext>
                </a:extLst>
              </a:tr>
              <a:tr h="415636">
                <a:tc>
                  <a:txBody>
                    <a:bodyPr/>
                    <a:lstStyle/>
                    <a:p>
                      <a:pPr>
                        <a:lnSpc>
                          <a:spcPct val="107000"/>
                        </a:lnSpc>
                        <a:spcAft>
                          <a:spcPts val="800"/>
                        </a:spcAft>
                      </a:pPr>
                      <a:r>
                        <a:rPr lang="en-US" sz="2000">
                          <a:effectLst/>
                        </a:rPr>
                        <a:t>Namasanga</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375</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281</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94</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4215838568"/>
                  </a:ext>
                </a:extLst>
              </a:tr>
              <a:tr h="415636">
                <a:tc>
                  <a:txBody>
                    <a:bodyPr/>
                    <a:lstStyle/>
                    <a:p>
                      <a:pPr>
                        <a:lnSpc>
                          <a:spcPct val="107000"/>
                        </a:lnSpc>
                        <a:spcAft>
                          <a:spcPts val="800"/>
                        </a:spcAft>
                      </a:pPr>
                      <a:r>
                        <a:rPr lang="en-US" sz="2000">
                          <a:effectLst/>
                        </a:rPr>
                        <a:t>Bubonyi</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dirty="0">
                          <a:effectLst/>
                        </a:rPr>
                        <a:t>151</a:t>
                      </a:r>
                      <a:endParaRPr lang="ru-RU"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97</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54</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620316409"/>
                  </a:ext>
                </a:extLst>
              </a:tr>
              <a:tr h="415636">
                <a:tc>
                  <a:txBody>
                    <a:bodyPr/>
                    <a:lstStyle/>
                    <a:p>
                      <a:pPr>
                        <a:lnSpc>
                          <a:spcPct val="107000"/>
                        </a:lnSpc>
                        <a:spcAft>
                          <a:spcPts val="800"/>
                        </a:spcAft>
                      </a:pPr>
                      <a:r>
                        <a:rPr lang="en-US" sz="2000">
                          <a:effectLst/>
                        </a:rPr>
                        <a:t>TOTAL </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909</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653</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tc>
                  <a:txBody>
                    <a:bodyPr/>
                    <a:lstStyle/>
                    <a:p>
                      <a:pPr algn="ctr">
                        <a:lnSpc>
                          <a:spcPct val="107000"/>
                        </a:lnSpc>
                        <a:spcAft>
                          <a:spcPts val="800"/>
                        </a:spcAft>
                      </a:pPr>
                      <a:r>
                        <a:rPr lang="en-US" sz="2000">
                          <a:effectLst/>
                        </a:rPr>
                        <a:t>256</a:t>
                      </a:r>
                      <a:endParaRPr lang="ru-RU"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tc>
                <a:extLst>
                  <a:ext uri="{0D108BD9-81ED-4DB2-BD59-A6C34878D82A}">
                    <a16:rowId xmlns:a16="http://schemas.microsoft.com/office/drawing/2014/main" val="1568997783"/>
                  </a:ext>
                </a:extLst>
              </a:tr>
              <a:tr h="415636">
                <a:tc>
                  <a:txBody>
                    <a:bodyPr/>
                    <a:lstStyle/>
                    <a:p>
                      <a:pPr algn="ctr">
                        <a:lnSpc>
                          <a:spcPct val="107000"/>
                        </a:lnSpc>
                        <a:spcAft>
                          <a:spcPts val="800"/>
                        </a:spcAft>
                      </a:pPr>
                      <a:r>
                        <a:rPr lang="en-US" sz="2000" dirty="0">
                          <a:solidFill>
                            <a:schemeClr val="tx1"/>
                          </a:solidFill>
                          <a:effectLst/>
                        </a:rPr>
                        <a:t>M- Male; F - Female</a:t>
                      </a:r>
                      <a:endParaRPr lang="ru-RU" sz="20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b">
                    <a:noFill/>
                  </a:tcPr>
                </a:tc>
                <a:tc>
                  <a:txBody>
                    <a:bodyPr/>
                    <a:lstStyle/>
                    <a:p>
                      <a:pPr>
                        <a:lnSpc>
                          <a:spcPct val="107000"/>
                        </a:lnSpc>
                      </a:pPr>
                      <a:endParaRPr lang="ru-RU" sz="2000">
                        <a:solidFill>
                          <a:schemeClr val="tx1"/>
                        </a:solidFill>
                        <a:effectLst/>
                        <a:latin typeface="Calibri" panose="020F0502020204030204" pitchFamily="34" charset="0"/>
                        <a:cs typeface="Arial" panose="020B0604020202020204" pitchFamily="34" charset="0"/>
                      </a:endParaRPr>
                    </a:p>
                  </a:txBody>
                  <a:tcPr marL="68580" marR="68580" marT="0" marB="0" anchor="b">
                    <a:noFill/>
                  </a:tcPr>
                </a:tc>
                <a:tc>
                  <a:txBody>
                    <a:bodyPr/>
                    <a:lstStyle/>
                    <a:p>
                      <a:pPr>
                        <a:lnSpc>
                          <a:spcPct val="107000"/>
                        </a:lnSpc>
                      </a:pPr>
                      <a:endParaRPr lang="ru-RU" sz="2000">
                        <a:solidFill>
                          <a:schemeClr val="tx1"/>
                        </a:solidFill>
                        <a:effectLst/>
                        <a:latin typeface="Calibri" panose="020F0502020204030204" pitchFamily="34" charset="0"/>
                        <a:cs typeface="Arial" panose="020B0604020202020204" pitchFamily="34" charset="0"/>
                      </a:endParaRPr>
                    </a:p>
                  </a:txBody>
                  <a:tcPr marL="68580" marR="68580" marT="0" marB="0" anchor="b">
                    <a:noFill/>
                  </a:tcPr>
                </a:tc>
                <a:tc>
                  <a:txBody>
                    <a:bodyPr/>
                    <a:lstStyle/>
                    <a:p>
                      <a:pPr>
                        <a:lnSpc>
                          <a:spcPct val="107000"/>
                        </a:lnSpc>
                      </a:pPr>
                      <a:endParaRPr lang="ru-RU" sz="2000" dirty="0">
                        <a:solidFill>
                          <a:schemeClr val="tx1"/>
                        </a:solidFill>
                        <a:effectLst/>
                        <a:latin typeface="Calibri" panose="020F0502020204030204" pitchFamily="34" charset="0"/>
                        <a:cs typeface="Arial" panose="020B0604020202020204" pitchFamily="34" charset="0"/>
                      </a:endParaRPr>
                    </a:p>
                  </a:txBody>
                  <a:tcPr marL="68580" marR="68580" marT="0" marB="0" anchor="b">
                    <a:noFill/>
                  </a:tcPr>
                </a:tc>
                <a:extLst>
                  <a:ext uri="{0D108BD9-81ED-4DB2-BD59-A6C34878D82A}">
                    <a16:rowId xmlns:a16="http://schemas.microsoft.com/office/drawing/2014/main" val="617279637"/>
                  </a:ext>
                </a:extLst>
              </a:tr>
            </a:tbl>
          </a:graphicData>
        </a:graphic>
      </p:graphicFrame>
      <p:sp>
        <p:nvSpPr>
          <p:cNvPr id="7" name="Rectangle 2">
            <a:extLst>
              <a:ext uri="{FF2B5EF4-FFF2-40B4-BE49-F238E27FC236}">
                <a16:creationId xmlns:a16="http://schemas.microsoft.com/office/drawing/2014/main" id="{8011FEDA-DE4F-4937-BDE3-43980CD76950}"/>
              </a:ext>
            </a:extLst>
          </p:cNvPr>
          <p:cNvSpPr>
            <a:spLocks noGrp="1" noChangeArrowheads="1"/>
          </p:cNvSpPr>
          <p:nvPr>
            <p:ph type="ctrTitle"/>
          </p:nvPr>
        </p:nvSpPr>
        <p:spPr bwMode="auto">
          <a:xfrm>
            <a:off x="6003634" y="21314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en-GB" altLang="ru-RU"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34154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FFE5EF3-1449-4535-A512-0288F274961F}"/>
              </a:ext>
            </a:extLst>
          </p:cNvPr>
          <p:cNvSpPr>
            <a:spLocks noGrp="1"/>
          </p:cNvSpPr>
          <p:nvPr>
            <p:ph idx="1"/>
          </p:nvPr>
        </p:nvSpPr>
        <p:spPr>
          <a:xfrm>
            <a:off x="838200" y="5595868"/>
            <a:ext cx="10515600" cy="823085"/>
          </a:xfrm>
        </p:spPr>
        <p:txBody>
          <a:bodyPr/>
          <a:lstStyle/>
          <a:p>
            <a:pPr marL="0" indent="0">
              <a:buNone/>
            </a:pPr>
            <a:r>
              <a:rPr lang="en-GB" sz="1800" b="1" dirty="0">
                <a:solidFill>
                  <a:srgbClr val="000000"/>
                </a:solidFill>
                <a:effectLst/>
                <a:latin typeface="Roboto"/>
                <a:ea typeface="Times New Roman" panose="02020603050405020304" pitchFamily="18" charset="0"/>
              </a:rPr>
              <a:t>Figure-1</a:t>
            </a:r>
            <a:r>
              <a:rPr lang="en-GB" sz="1800" dirty="0">
                <a:solidFill>
                  <a:srgbClr val="000000"/>
                </a:solidFill>
                <a:effectLst/>
                <a:latin typeface="Roboto"/>
                <a:ea typeface="Times New Roman" panose="02020603050405020304" pitchFamily="18" charset="0"/>
              </a:rPr>
              <a:t>.  Mechanization demonstration in soil padding at </a:t>
            </a:r>
            <a:r>
              <a:rPr lang="en-GB" sz="1800" dirty="0" err="1">
                <a:solidFill>
                  <a:srgbClr val="000000"/>
                </a:solidFill>
                <a:effectLst/>
                <a:latin typeface="Roboto"/>
                <a:ea typeface="Times New Roman" panose="02020603050405020304" pitchFamily="18" charset="0"/>
              </a:rPr>
              <a:t>Busowa</a:t>
            </a:r>
            <a:r>
              <a:rPr lang="en-GB" sz="1800" dirty="0">
                <a:solidFill>
                  <a:srgbClr val="000000"/>
                </a:solidFill>
                <a:effectLst/>
                <a:latin typeface="Roboto"/>
                <a:ea typeface="Times New Roman" panose="02020603050405020304" pitchFamily="18" charset="0"/>
              </a:rPr>
              <a:t> Cooperative rice technology demonstration site, eastern Uganda</a:t>
            </a:r>
            <a:endParaRPr lang="ru-RU" sz="1800" dirty="0">
              <a:effectLst/>
              <a:latin typeface="Times New Roman" panose="02020603050405020304" pitchFamily="18" charset="0"/>
              <a:ea typeface="Times New Roman" panose="02020603050405020304" pitchFamily="18" charset="0"/>
            </a:endParaRPr>
          </a:p>
        </p:txBody>
      </p:sp>
      <p:pic>
        <p:nvPicPr>
          <p:cNvPr id="4" name="Picture 8">
            <a:extLst>
              <a:ext uri="{FF2B5EF4-FFF2-40B4-BE49-F238E27FC236}">
                <a16:creationId xmlns:a16="http://schemas.microsoft.com/office/drawing/2014/main" id="{44BC93DE-F9CC-4474-AE95-8F47863387C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40835" y="439047"/>
            <a:ext cx="7940757" cy="5020849"/>
          </a:xfrm>
          <a:prstGeom prst="rect">
            <a:avLst/>
          </a:prstGeom>
          <a:noFill/>
          <a:ln>
            <a:noFill/>
          </a:ln>
        </p:spPr>
      </p:pic>
    </p:spTree>
    <p:extLst>
      <p:ext uri="{BB962C8B-B14F-4D97-AF65-F5344CB8AC3E}">
        <p14:creationId xmlns:p14="http://schemas.microsoft.com/office/powerpoint/2010/main" val="57477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84C198A-D8EE-46F8-9B34-18315E04EA99}"/>
              </a:ext>
            </a:extLst>
          </p:cNvPr>
          <p:cNvSpPr>
            <a:spLocks noGrp="1"/>
          </p:cNvSpPr>
          <p:nvPr>
            <p:ph idx="1"/>
          </p:nvPr>
        </p:nvSpPr>
        <p:spPr>
          <a:xfrm>
            <a:off x="838200" y="5539409"/>
            <a:ext cx="10515600" cy="743572"/>
          </a:xfrm>
        </p:spPr>
        <p:txBody>
          <a:bodyPr/>
          <a:lstStyle/>
          <a:p>
            <a:pPr marL="0" indent="0" algn="ctr">
              <a:buNone/>
            </a:pPr>
            <a:r>
              <a:rPr lang="en-GB" sz="1800" b="1" dirty="0">
                <a:solidFill>
                  <a:srgbClr val="000000"/>
                </a:solidFill>
                <a:effectLst/>
                <a:latin typeface="Roboto"/>
                <a:ea typeface="Calibri" panose="020F0502020204030204" pitchFamily="34" charset="0"/>
              </a:rPr>
              <a:t>Fig. 2</a:t>
            </a:r>
            <a:r>
              <a:rPr lang="en-GB" sz="1800" i="1" dirty="0">
                <a:solidFill>
                  <a:srgbClr val="000000"/>
                </a:solidFill>
                <a:effectLst/>
                <a:latin typeface="Roboto"/>
                <a:ea typeface="Calibri" panose="020F0502020204030204" pitchFamily="34" charset="0"/>
              </a:rPr>
              <a:t>. </a:t>
            </a:r>
            <a:r>
              <a:rPr lang="en-GB" sz="1800" dirty="0">
                <a:solidFill>
                  <a:srgbClr val="000000"/>
                </a:solidFill>
                <a:effectLst/>
                <a:latin typeface="Roboto"/>
                <a:ea typeface="Times New Roman" panose="02020603050405020304" pitchFamily="18" charset="0"/>
                <a:cs typeface="Times New Roman" panose="02020603050405020304" pitchFamily="18" charset="0"/>
              </a:rPr>
              <a:t>Project extension staff making a presentation at a farmers mobilization workshop in </a:t>
            </a:r>
            <a:r>
              <a:rPr lang="en-GB" sz="1800" dirty="0" err="1">
                <a:solidFill>
                  <a:srgbClr val="000000"/>
                </a:solidFill>
                <a:effectLst/>
                <a:latin typeface="Roboto"/>
                <a:ea typeface="Times New Roman" panose="02020603050405020304" pitchFamily="18" charset="0"/>
                <a:cs typeface="Times New Roman" panose="02020603050405020304" pitchFamily="18" charset="0"/>
              </a:rPr>
              <a:t>Bugiri</a:t>
            </a:r>
            <a:r>
              <a:rPr lang="en-GB" sz="1800" dirty="0">
                <a:solidFill>
                  <a:srgbClr val="000000"/>
                </a:solidFill>
                <a:effectLst/>
                <a:latin typeface="Roboto"/>
                <a:ea typeface="Times New Roman" panose="02020603050405020304" pitchFamily="18" charset="0"/>
                <a:cs typeface="Times New Roman" panose="02020603050405020304" pitchFamily="18" charset="0"/>
              </a:rPr>
              <a:t> District, eastern Uganda</a:t>
            </a:r>
            <a:endParaRPr lang="ru-RU" sz="1800" dirty="0">
              <a:solidFill>
                <a:srgbClr val="000000"/>
              </a:solidFill>
              <a:effectLst/>
              <a:latin typeface="Calibri" panose="020F0502020204030204" pitchFamily="34" charset="0"/>
              <a:ea typeface="Calibri" panose="020F0502020204030204" pitchFamily="34" charset="0"/>
            </a:endParaRPr>
          </a:p>
        </p:txBody>
      </p:sp>
      <p:pic>
        <p:nvPicPr>
          <p:cNvPr id="4" name="Picture 9">
            <a:extLst>
              <a:ext uri="{FF2B5EF4-FFF2-40B4-BE49-F238E27FC236}">
                <a16:creationId xmlns:a16="http://schemas.microsoft.com/office/drawing/2014/main" id="{468F7770-9C04-45F9-9258-D3D41F39831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78157" y="469790"/>
            <a:ext cx="7553739" cy="4870836"/>
          </a:xfrm>
          <a:prstGeom prst="rect">
            <a:avLst/>
          </a:prstGeom>
          <a:noFill/>
          <a:ln>
            <a:noFill/>
          </a:ln>
        </p:spPr>
      </p:pic>
    </p:spTree>
    <p:extLst>
      <p:ext uri="{BB962C8B-B14F-4D97-AF65-F5344CB8AC3E}">
        <p14:creationId xmlns:p14="http://schemas.microsoft.com/office/powerpoint/2010/main" val="709195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6598A657-89A4-4FAB-A27C-7DCB2DBA7F69}"/>
              </a:ext>
            </a:extLst>
          </p:cNvPr>
          <p:cNvSpPr>
            <a:spLocks noGrp="1"/>
          </p:cNvSpPr>
          <p:nvPr>
            <p:ph idx="1"/>
          </p:nvPr>
        </p:nvSpPr>
        <p:spPr>
          <a:xfrm>
            <a:off x="838200" y="5897217"/>
            <a:ext cx="10515600" cy="584546"/>
          </a:xfrm>
        </p:spPr>
        <p:txBody>
          <a:bodyPr/>
          <a:lstStyle/>
          <a:p>
            <a:pPr marL="0" indent="0" algn="ctr">
              <a:buNone/>
            </a:pPr>
            <a:r>
              <a:rPr lang="en-GB" sz="1800" b="1" dirty="0">
                <a:solidFill>
                  <a:srgbClr val="222222"/>
                </a:solidFill>
                <a:effectLst/>
                <a:latin typeface="Roboto"/>
                <a:ea typeface="Calibri" panose="020F0502020204030204" pitchFamily="34" charset="0"/>
                <a:cs typeface="Arial" panose="020B0604020202020204" pitchFamily="34" charset="0"/>
              </a:rPr>
              <a:t>Fig. 3</a:t>
            </a:r>
            <a:r>
              <a:rPr lang="en-GB" sz="1800" dirty="0">
                <a:solidFill>
                  <a:srgbClr val="222222"/>
                </a:solidFill>
                <a:effectLst/>
                <a:latin typeface="Roboto"/>
                <a:ea typeface="Calibri" panose="020F0502020204030204" pitchFamily="34" charset="0"/>
                <a:cs typeface="Arial" panose="020B0604020202020204" pitchFamily="34" charset="0"/>
              </a:rPr>
              <a:t>. PURL rice milling facility in eastern Uganda</a:t>
            </a:r>
            <a:endParaRPr lang="ru-RU" dirty="0"/>
          </a:p>
        </p:txBody>
      </p:sp>
      <p:pic>
        <p:nvPicPr>
          <p:cNvPr id="4" name="Picture 10">
            <a:extLst>
              <a:ext uri="{FF2B5EF4-FFF2-40B4-BE49-F238E27FC236}">
                <a16:creationId xmlns:a16="http://schemas.microsoft.com/office/drawing/2014/main" id="{4A1C04B7-844A-4F13-95CC-3289F68453A6}"/>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6609" y="569690"/>
            <a:ext cx="7479657" cy="5195005"/>
          </a:xfrm>
          <a:prstGeom prst="rect">
            <a:avLst/>
          </a:prstGeom>
          <a:noFill/>
          <a:ln>
            <a:noFill/>
          </a:ln>
        </p:spPr>
      </p:pic>
    </p:spTree>
    <p:extLst>
      <p:ext uri="{BB962C8B-B14F-4D97-AF65-F5344CB8AC3E}">
        <p14:creationId xmlns:p14="http://schemas.microsoft.com/office/powerpoint/2010/main" val="3206987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F9455B4-4B5B-4C63-9BD0-63841C2924FB}"/>
              </a:ext>
            </a:extLst>
          </p:cNvPr>
          <p:cNvSpPr>
            <a:spLocks noGrp="1"/>
          </p:cNvSpPr>
          <p:nvPr>
            <p:ph type="title"/>
          </p:nvPr>
        </p:nvSpPr>
        <p:spPr/>
        <p:txBody>
          <a:bodyPr>
            <a:noAutofit/>
          </a:bodyPr>
          <a:lstStyle/>
          <a:p>
            <a:pPr algn="ctr"/>
            <a:r>
              <a:rPr lang="en-GB" sz="3000" b="1" u="sng" dirty="0">
                <a:latin typeface="Roboto"/>
                <a:ea typeface="Calibri" panose="020F0502020204030204" pitchFamily="34" charset="0"/>
                <a:cs typeface="Arial" panose="020B0604020202020204" pitchFamily="34" charset="0"/>
              </a:rPr>
              <a:t>Farmers testimonials under the CF scheme with PURL</a:t>
            </a:r>
            <a:br>
              <a:rPr lang="ru-RU" sz="3000" dirty="0">
                <a:latin typeface="Calibri" panose="020F0502020204030204" pitchFamily="34" charset="0"/>
                <a:ea typeface="Calibri" panose="020F0502020204030204" pitchFamily="34" charset="0"/>
                <a:cs typeface="Arial" panose="020B0604020202020204" pitchFamily="34" charset="0"/>
              </a:rPr>
            </a:br>
            <a:endParaRPr lang="ru-RU" sz="3000" dirty="0"/>
          </a:p>
        </p:txBody>
      </p:sp>
      <p:sp>
        <p:nvSpPr>
          <p:cNvPr id="3" name="Объект 2">
            <a:extLst>
              <a:ext uri="{FF2B5EF4-FFF2-40B4-BE49-F238E27FC236}">
                <a16:creationId xmlns:a16="http://schemas.microsoft.com/office/drawing/2014/main" id="{763AE541-ED48-40E1-906A-C207DF894733}"/>
              </a:ext>
            </a:extLst>
          </p:cNvPr>
          <p:cNvSpPr>
            <a:spLocks noGrp="1"/>
          </p:cNvSpPr>
          <p:nvPr>
            <p:ph idx="1"/>
          </p:nvPr>
        </p:nvSpPr>
        <p:spPr>
          <a:xfrm>
            <a:off x="838200" y="1253331"/>
            <a:ext cx="10515600" cy="4351338"/>
          </a:xfrm>
        </p:spPr>
        <p:txBody>
          <a:bodyPr>
            <a:noAutofit/>
          </a:bodyPr>
          <a:lstStyle/>
          <a:p>
            <a:pPr marL="0" indent="0" algn="just">
              <a:buNone/>
            </a:pPr>
            <a:r>
              <a:rPr lang="en-GB" sz="1600" b="1" dirty="0">
                <a:solidFill>
                  <a:srgbClr val="000000"/>
                </a:solidFill>
                <a:effectLst/>
                <a:latin typeface="Roboto"/>
                <a:ea typeface="Times New Roman" panose="02020603050405020304" pitchFamily="18" charset="0"/>
              </a:rPr>
              <a:t>NAITEBE MARIAM – </a:t>
            </a:r>
            <a:r>
              <a:rPr lang="en-GB" sz="1600" dirty="0">
                <a:solidFill>
                  <a:srgbClr val="000000"/>
                </a:solidFill>
                <a:effectLst/>
                <a:latin typeface="Roboto"/>
                <a:ea typeface="Times New Roman" panose="02020603050405020304" pitchFamily="18" charset="0"/>
              </a:rPr>
              <a:t>the project support has helped me increase my income from farming activities. The project is good because it has given us free land where we can plant rice, the project ploughs for us using tractor, and the project gave us seeds to plant. In this way, the project solved chronic problem of market because after harvesting our rice the company comes to buy at a good price…. the money we get after selling our rice has helped us to educate our children which has improved our livelihood. In her own words, ‘before company, we were very poor to even afford a square meal in a day was very difficult but now they eat three times a day.</a:t>
            </a:r>
            <a:endParaRPr lang="ru-RU" sz="1600" dirty="0">
              <a:effectLst/>
              <a:latin typeface="Times New Roman" panose="02020603050405020304" pitchFamily="18" charset="0"/>
              <a:ea typeface="Times New Roman" panose="02020603050405020304" pitchFamily="18" charset="0"/>
            </a:endParaRPr>
          </a:p>
          <a:p>
            <a:pPr marL="0" indent="0" algn="just">
              <a:buNone/>
            </a:pPr>
            <a:r>
              <a:rPr lang="en-GB" sz="1600" dirty="0">
                <a:effectLst/>
                <a:latin typeface="Roboto"/>
                <a:ea typeface="Times New Roman" panose="02020603050405020304" pitchFamily="18" charset="0"/>
              </a:rPr>
              <a:t> </a:t>
            </a:r>
            <a:endParaRPr lang="ru-RU" sz="1600" dirty="0">
              <a:effectLst/>
              <a:latin typeface="Times New Roman" panose="02020603050405020304" pitchFamily="18" charset="0"/>
              <a:ea typeface="Times New Roman" panose="02020603050405020304" pitchFamily="18" charset="0"/>
            </a:endParaRPr>
          </a:p>
          <a:p>
            <a:pPr marL="0" indent="0" algn="just">
              <a:buNone/>
            </a:pPr>
            <a:r>
              <a:rPr lang="en-GB" sz="1600" i="1" dirty="0">
                <a:solidFill>
                  <a:srgbClr val="000000"/>
                </a:solidFill>
                <a:effectLst/>
                <a:latin typeface="Roboto"/>
                <a:ea typeface="Times New Roman" panose="02020603050405020304" pitchFamily="18" charset="0"/>
              </a:rPr>
              <a:t>Ms. NAIGAGA JAMIRA</a:t>
            </a:r>
            <a:r>
              <a:rPr lang="en-GB" sz="1600" dirty="0">
                <a:solidFill>
                  <a:srgbClr val="000000"/>
                </a:solidFill>
                <a:effectLst/>
                <a:latin typeface="Roboto"/>
                <a:ea typeface="Times New Roman" panose="02020603050405020304" pitchFamily="18" charset="0"/>
              </a:rPr>
              <a:t> – farmer under the out-grower scheme:</a:t>
            </a:r>
            <a:endParaRPr lang="ru-RU" sz="1600" dirty="0">
              <a:effectLst/>
              <a:latin typeface="Times New Roman" panose="02020603050405020304" pitchFamily="18" charset="0"/>
              <a:ea typeface="Times New Roman" panose="02020603050405020304" pitchFamily="18" charset="0"/>
            </a:endParaRPr>
          </a:p>
          <a:p>
            <a:pPr marL="0" indent="0" algn="just">
              <a:buNone/>
            </a:pPr>
            <a:r>
              <a:rPr lang="en-GB" sz="1600" dirty="0">
                <a:solidFill>
                  <a:srgbClr val="000000"/>
                </a:solidFill>
                <a:effectLst/>
                <a:latin typeface="Roboto"/>
                <a:ea typeface="Times New Roman" panose="02020603050405020304" pitchFamily="18" charset="0"/>
              </a:rPr>
              <a:t>She is happy because project has supported them through giving them free land to farm rice, it ploughs for them, and it has given them seeds which they plant, provided them market because after they harvest their rice the company comes to buy from them. She said she happened to be one of the best farmers who sold too much rice to the company and she was given a prize of a bicycle she said the bicycle has helped her solve the problem of transport in her family she appreciates the company so much.  </a:t>
            </a:r>
            <a:endParaRPr lang="ru-RU" sz="1600" dirty="0">
              <a:effectLst/>
              <a:latin typeface="Times New Roman" panose="02020603050405020304" pitchFamily="18" charset="0"/>
              <a:ea typeface="Times New Roman" panose="02020603050405020304" pitchFamily="18" charset="0"/>
            </a:endParaRPr>
          </a:p>
          <a:p>
            <a:pPr marL="0" indent="0" algn="just">
              <a:buNone/>
            </a:pPr>
            <a:r>
              <a:rPr lang="en-GB" sz="1600" dirty="0">
                <a:effectLst/>
                <a:latin typeface="Roboto"/>
                <a:ea typeface="Calibri" panose="020F0502020204030204" pitchFamily="34" charset="0"/>
                <a:cs typeface="Arial" panose="020B0604020202020204" pitchFamily="34" charset="0"/>
              </a:rPr>
              <a:t> </a:t>
            </a:r>
            <a:endParaRPr lang="ru-RU" sz="1600" dirty="0">
              <a:effectLst/>
              <a:latin typeface="Times New Roman" panose="02020603050405020304" pitchFamily="18" charset="0"/>
              <a:ea typeface="Times New Roman" panose="02020603050405020304" pitchFamily="18" charset="0"/>
            </a:endParaRPr>
          </a:p>
          <a:p>
            <a:pPr marL="0" indent="0">
              <a:buNone/>
            </a:pPr>
            <a:r>
              <a:rPr lang="en-GB" sz="1600" i="1" dirty="0">
                <a:effectLst/>
                <a:latin typeface="Roboto"/>
                <a:ea typeface="Calibri" panose="020F0502020204030204" pitchFamily="34" charset="0"/>
                <a:cs typeface="Arial" panose="020B0604020202020204" pitchFamily="34" charset="0"/>
              </a:rPr>
              <a:t>Mr. MUTESI JALIRA – the </a:t>
            </a:r>
            <a:r>
              <a:rPr lang="en-GB" sz="1600" dirty="0">
                <a:effectLst/>
                <a:latin typeface="Roboto"/>
                <a:ea typeface="Calibri" panose="020F0502020204030204" pitchFamily="34" charset="0"/>
                <a:cs typeface="Arial" panose="020B0604020202020204" pitchFamily="34" charset="0"/>
              </a:rPr>
              <a:t>project support has changed my life - harvesting rice from project helped me to get money for educating my children, buying food, buying clothes, treatment when they get sick. By giving us free land, the project helped me to buy a cow and that cow calved and it gave me milk which has improved my health standard and living condition. We appreciate Pearl Uganda Rice Limited for the support it has given to me and my family</a:t>
            </a:r>
            <a:endParaRPr lang="ru-RU" sz="1600" dirty="0"/>
          </a:p>
        </p:txBody>
      </p:sp>
    </p:spTree>
    <p:extLst>
      <p:ext uri="{BB962C8B-B14F-4D97-AF65-F5344CB8AC3E}">
        <p14:creationId xmlns:p14="http://schemas.microsoft.com/office/powerpoint/2010/main" val="359840239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TotalTime>
  <Words>607</Words>
  <Application>Microsoft Office PowerPoint</Application>
  <PresentationFormat>Широкоэкранный</PresentationFormat>
  <Paragraphs>60</Paragraphs>
  <Slides>7</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7</vt:i4>
      </vt:variant>
    </vt:vector>
  </HeadingPairs>
  <TitlesOfParts>
    <vt:vector size="14" baseType="lpstr">
      <vt:lpstr>Arial</vt:lpstr>
      <vt:lpstr>Arial Black</vt:lpstr>
      <vt:lpstr>Calibri</vt:lpstr>
      <vt:lpstr>Calibri Light</vt:lpstr>
      <vt:lpstr>Roboto</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Farmers testimonials under the CF scheme with PURL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maral@iofs.org.kz</dc:creator>
  <cp:lastModifiedBy>WW</cp:lastModifiedBy>
  <cp:revision>3</cp:revision>
  <dcterms:created xsi:type="dcterms:W3CDTF">2020-10-21T05:47:08Z</dcterms:created>
  <dcterms:modified xsi:type="dcterms:W3CDTF">2020-10-21T06:36:59Z</dcterms:modified>
</cp:coreProperties>
</file>