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74" r:id="rId4"/>
    <p:sldMasterId id="2147483688" r:id="rId5"/>
    <p:sldMasterId id="2147483748" r:id="rId6"/>
    <p:sldMasterId id="2147483798" r:id="rId7"/>
  </p:sldMasterIdLst>
  <p:notesMasterIdLst>
    <p:notesMasterId r:id="rId24"/>
  </p:notesMasterIdLst>
  <p:handoutMasterIdLst>
    <p:handoutMasterId r:id="rId25"/>
  </p:handoutMasterIdLst>
  <p:sldIdLst>
    <p:sldId id="1040" r:id="rId8"/>
    <p:sldId id="1078" r:id="rId9"/>
    <p:sldId id="1079" r:id="rId10"/>
    <p:sldId id="1080" r:id="rId11"/>
    <p:sldId id="1095" r:id="rId12"/>
    <p:sldId id="1083" r:id="rId13"/>
    <p:sldId id="1098" r:id="rId14"/>
    <p:sldId id="1093" r:id="rId15"/>
    <p:sldId id="1100" r:id="rId16"/>
    <p:sldId id="1084" r:id="rId17"/>
    <p:sldId id="1087" r:id="rId18"/>
    <p:sldId id="1032" r:id="rId19"/>
    <p:sldId id="558" r:id="rId20"/>
    <p:sldId id="514" r:id="rId21"/>
    <p:sldId id="1077" r:id="rId22"/>
    <p:sldId id="517" r:id="rId23"/>
  </p:sldIdLst>
  <p:sldSz cx="9144000" cy="6858000" type="screen4x3"/>
  <p:notesSz cx="6858000" cy="9144000"/>
  <p:defaultTextStyle>
    <a:defPPr>
      <a:defRPr lang="en-GB"/>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azbek, Mariana (ICARDA)" initials="YM(" lastIdx="11" clrIdx="0">
    <p:extLst>
      <p:ext uri="{19B8F6BF-5375-455C-9EA6-DF929625EA0E}">
        <p15:presenceInfo xmlns:p15="http://schemas.microsoft.com/office/powerpoint/2012/main" userId="S-1-12-1-1071305036-1122389059-189152169-1475721604" providerId="AD"/>
      </p:ext>
    </p:extLst>
  </p:cmAuthor>
  <p:cmAuthor id="2" name="Yazbek, Mariana (ICARDA)" initials="YM( [2]" lastIdx="0" clrIdx="1">
    <p:extLst>
      <p:ext uri="{19B8F6BF-5375-455C-9EA6-DF929625EA0E}">
        <p15:presenceInfo xmlns:p15="http://schemas.microsoft.com/office/powerpoint/2012/main" userId="S::M.Yazbek@cgiar.org::3fdad14c-4c43-42e6-a93b-460b84b9f55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A42"/>
    <a:srgbClr val="E6BC39"/>
    <a:srgbClr val="D77D2A"/>
    <a:srgbClr val="CECE3E"/>
    <a:srgbClr val="808000"/>
    <a:srgbClr val="1FA0C9"/>
    <a:srgbClr val="7FBB42"/>
    <a:srgbClr val="9CCA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082" autoAdjust="0"/>
    <p:restoredTop sz="82000" autoAdjust="0"/>
  </p:normalViewPr>
  <p:slideViewPr>
    <p:cSldViewPr snapToGrid="0">
      <p:cViewPr varScale="1">
        <p:scale>
          <a:sx n="59" d="100"/>
          <a:sy n="59" d="100"/>
        </p:scale>
        <p:origin x="1050"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embeddings/oleObject1.bin"/><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528569837520169"/>
          <c:y val="3.1633874920971923E-2"/>
          <c:w val="0.7555873114499585"/>
          <c:h val="0.87094782969426776"/>
        </c:manualLayout>
      </c:layout>
      <c:barChart>
        <c:barDir val="col"/>
        <c:grouping val="percentStacked"/>
        <c:varyColors val="0"/>
        <c:ser>
          <c:idx val="0"/>
          <c:order val="0"/>
          <c:tx>
            <c:strRef>
              <c:f>'ICARDA collection'!$P$2</c:f>
              <c:strCache>
                <c:ptCount val="1"/>
                <c:pt idx="0">
                  <c:v>LA</c:v>
                </c:pt>
              </c:strCache>
            </c:strRef>
          </c:tx>
          <c:spPr>
            <a:solidFill>
              <a:schemeClr val="accent1"/>
            </a:solidFill>
            <a:ln>
              <a:noFill/>
            </a:ln>
            <a:effectLst/>
          </c:spPr>
          <c:invertIfNegative val="0"/>
          <c:dLbls>
            <c:dLbl>
              <c:idx val="0"/>
              <c:tx>
                <c:rich>
                  <a:bodyPr/>
                  <a:lstStyle/>
                  <a:p>
                    <a:fld id="{504E3282-5E37-49E1-AC4C-A0F681B0CE4C}" type="CELLRANGE">
                      <a:rPr lang="en-US"/>
                      <a:pPr/>
                      <a:t>[ДИАПАЗОН ЯЧЕЕК]</a:t>
                    </a:fld>
                    <a:endParaRPr lang="en-US" baseline="0"/>
                  </a:p>
                  <a:p>
                    <a:fld id="{42476D02-D24D-48BA-94E5-3DA90108B843}" type="VALUE">
                      <a:rPr lang="en-US"/>
                      <a:pPr/>
                      <a:t>[ЗНАЧЕНИЕ]</a:t>
                    </a:fld>
                    <a:endParaRPr lang="ru-RU"/>
                  </a:p>
                </c:rich>
              </c:tx>
              <c:dLblPos val="ctr"/>
              <c:showLegendKey val="0"/>
              <c:showVal val="1"/>
              <c:showCatName val="0"/>
              <c:showSerName val="0"/>
              <c:showPercent val="0"/>
              <c:showBubbleSize val="0"/>
              <c:separator>
</c:separator>
              <c:extLst>
                <c:ext xmlns:c15="http://schemas.microsoft.com/office/drawing/2012/chart" uri="{CE6537A1-D6FC-4f65-9D91-7224C49458BB}">
                  <c15:dlblFieldTable/>
                  <c15:showDataLabelsRange val="1"/>
                </c:ext>
                <c:ext xmlns:c16="http://schemas.microsoft.com/office/drawing/2014/chart" uri="{C3380CC4-5D6E-409C-BE32-E72D297353CC}">
                  <c16:uniqueId val="{00000000-3983-480B-AF7A-FD72D83F5C93}"/>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ru-RU"/>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strRef>
              <c:f>'ICARDA collection'!$Q$1</c:f>
              <c:strCache>
                <c:ptCount val="1"/>
                <c:pt idx="0">
                  <c:v>Number</c:v>
                </c:pt>
              </c:strCache>
            </c:strRef>
          </c:cat>
          <c:val>
            <c:numRef>
              <c:f>'ICARDA collection'!$Q$2</c:f>
              <c:numCache>
                <c:formatCode>General</c:formatCode>
                <c:ptCount val="1"/>
                <c:pt idx="0">
                  <c:v>57565</c:v>
                </c:pt>
              </c:numCache>
            </c:numRef>
          </c:val>
          <c:extLst>
            <c:ext xmlns:c15="http://schemas.microsoft.com/office/drawing/2012/chart" uri="{02D57815-91ED-43cb-92C2-25804820EDAC}">
              <c15:datalabelsRange>
                <c15:f>'ICARDA collection'!$T$2</c15:f>
                <c15:dlblRangeCache>
                  <c:ptCount val="1"/>
                  <c:pt idx="0">
                    <c:v>36.68%</c:v>
                  </c:pt>
                </c15:dlblRangeCache>
              </c15:datalabelsRange>
            </c:ext>
            <c:ext xmlns:c16="http://schemas.microsoft.com/office/drawing/2014/chart" uri="{C3380CC4-5D6E-409C-BE32-E72D297353CC}">
              <c16:uniqueId val="{00000001-3983-480B-AF7A-FD72D83F5C93}"/>
            </c:ext>
          </c:extLst>
        </c:ser>
        <c:ser>
          <c:idx val="1"/>
          <c:order val="1"/>
          <c:tx>
            <c:strRef>
              <c:f>'ICARDA collection'!$P$3</c:f>
              <c:strCache>
                <c:ptCount val="1"/>
                <c:pt idx="0">
                  <c:v>WI</c:v>
                </c:pt>
              </c:strCache>
            </c:strRef>
          </c:tx>
          <c:spPr>
            <a:solidFill>
              <a:schemeClr val="accent2"/>
            </a:solidFill>
            <a:ln>
              <a:noFill/>
            </a:ln>
            <a:effectLst/>
          </c:spPr>
          <c:invertIfNegative val="0"/>
          <c:dLbls>
            <c:dLbl>
              <c:idx val="0"/>
              <c:tx>
                <c:rich>
                  <a:bodyPr/>
                  <a:lstStyle/>
                  <a:p>
                    <a:fld id="{4E2EFD82-0DAC-486A-A898-C1828A57797E}" type="CELLRANGE">
                      <a:rPr lang="en-US"/>
                      <a:pPr/>
                      <a:t>[ДИАПАЗОН ЯЧЕЕК]</a:t>
                    </a:fld>
                    <a:endParaRPr lang="en-US" baseline="0"/>
                  </a:p>
                  <a:p>
                    <a:fld id="{3EF0AEB9-3654-4EAE-8F98-5FC0EB1B29F2}" type="VALUE">
                      <a:rPr lang="en-US"/>
                      <a:pPr/>
                      <a:t>[ЗНАЧЕНИЕ]</a:t>
                    </a:fld>
                    <a:endParaRPr lang="ru-RU"/>
                  </a:p>
                </c:rich>
              </c:tx>
              <c:dLblPos val="ctr"/>
              <c:showLegendKey val="0"/>
              <c:showVal val="1"/>
              <c:showCatName val="0"/>
              <c:showSerName val="0"/>
              <c:showPercent val="0"/>
              <c:showBubbleSize val="0"/>
              <c:separator>
</c:separator>
              <c:extLst>
                <c:ext xmlns:c15="http://schemas.microsoft.com/office/drawing/2012/chart" uri="{CE6537A1-D6FC-4f65-9D91-7224C49458BB}">
                  <c15:dlblFieldTable/>
                  <c15:showDataLabelsRange val="1"/>
                </c:ext>
                <c:ext xmlns:c16="http://schemas.microsoft.com/office/drawing/2014/chart" uri="{C3380CC4-5D6E-409C-BE32-E72D297353CC}">
                  <c16:uniqueId val="{00000002-3983-480B-AF7A-FD72D83F5C93}"/>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ru-RU"/>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strRef>
              <c:f>'ICARDA collection'!$Q$1</c:f>
              <c:strCache>
                <c:ptCount val="1"/>
                <c:pt idx="0">
                  <c:v>Number</c:v>
                </c:pt>
              </c:strCache>
            </c:strRef>
          </c:cat>
          <c:val>
            <c:numRef>
              <c:f>'ICARDA collection'!$Q$3</c:f>
              <c:numCache>
                <c:formatCode>General</c:formatCode>
                <c:ptCount val="1"/>
                <c:pt idx="0">
                  <c:v>33431</c:v>
                </c:pt>
              </c:numCache>
            </c:numRef>
          </c:val>
          <c:extLst>
            <c:ext xmlns:c15="http://schemas.microsoft.com/office/drawing/2012/chart" uri="{02D57815-91ED-43cb-92C2-25804820EDAC}">
              <c15:datalabelsRange>
                <c15:f>'ICARDA collection'!$T$3</c15:f>
                <c15:dlblRangeCache>
                  <c:ptCount val="1"/>
                  <c:pt idx="0">
                    <c:v>21.3%</c:v>
                  </c:pt>
                </c15:dlblRangeCache>
              </c15:datalabelsRange>
            </c:ext>
            <c:ext xmlns:c16="http://schemas.microsoft.com/office/drawing/2014/chart" uri="{C3380CC4-5D6E-409C-BE32-E72D297353CC}">
              <c16:uniqueId val="{00000003-3983-480B-AF7A-FD72D83F5C93}"/>
            </c:ext>
          </c:extLst>
        </c:ser>
        <c:ser>
          <c:idx val="2"/>
          <c:order val="2"/>
          <c:tx>
            <c:strRef>
              <c:f>'ICARDA collection'!$P$4</c:f>
              <c:strCache>
                <c:ptCount val="1"/>
                <c:pt idx="0">
                  <c:v>NS</c:v>
                </c:pt>
              </c:strCache>
            </c:strRef>
          </c:tx>
          <c:spPr>
            <a:solidFill>
              <a:schemeClr val="accent3"/>
            </a:solidFill>
            <a:ln>
              <a:noFill/>
            </a:ln>
            <a:effectLst/>
          </c:spPr>
          <c:invertIfNegative val="0"/>
          <c:dLbls>
            <c:dLbl>
              <c:idx val="0"/>
              <c:tx>
                <c:rich>
                  <a:bodyPr/>
                  <a:lstStyle/>
                  <a:p>
                    <a:fld id="{D6E90C4A-9DFA-4326-B240-F2FDBB7B5F5A}" type="CELLRANGE">
                      <a:rPr lang="en-US"/>
                      <a:pPr/>
                      <a:t>[ДИАПАЗОН ЯЧЕЕК]</a:t>
                    </a:fld>
                    <a:endParaRPr lang="en-US" baseline="0"/>
                  </a:p>
                  <a:p>
                    <a:fld id="{B1651FD0-B8BB-4588-9AF9-D2D0871CB102}" type="VALUE">
                      <a:rPr lang="en-US"/>
                      <a:pPr/>
                      <a:t>[ЗНАЧЕНИЕ]</a:t>
                    </a:fld>
                    <a:endParaRPr lang="ru-RU"/>
                  </a:p>
                </c:rich>
              </c:tx>
              <c:dLblPos val="ctr"/>
              <c:showLegendKey val="0"/>
              <c:showVal val="1"/>
              <c:showCatName val="0"/>
              <c:showSerName val="0"/>
              <c:showPercent val="0"/>
              <c:showBubbleSize val="0"/>
              <c:separator>
</c:separator>
              <c:extLst>
                <c:ext xmlns:c15="http://schemas.microsoft.com/office/drawing/2012/chart" uri="{CE6537A1-D6FC-4f65-9D91-7224C49458BB}">
                  <c15:dlblFieldTable/>
                  <c15:showDataLabelsRange val="1"/>
                </c:ext>
                <c:ext xmlns:c16="http://schemas.microsoft.com/office/drawing/2014/chart" uri="{C3380CC4-5D6E-409C-BE32-E72D297353CC}">
                  <c16:uniqueId val="{00000004-3983-480B-AF7A-FD72D83F5C93}"/>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ru-RU"/>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strRef>
              <c:f>'ICARDA collection'!$Q$1</c:f>
              <c:strCache>
                <c:ptCount val="1"/>
                <c:pt idx="0">
                  <c:v>Number</c:v>
                </c:pt>
              </c:strCache>
            </c:strRef>
          </c:cat>
          <c:val>
            <c:numRef>
              <c:f>'ICARDA collection'!$Q$4</c:f>
              <c:numCache>
                <c:formatCode>General</c:formatCode>
                <c:ptCount val="1"/>
                <c:pt idx="0">
                  <c:v>29719</c:v>
                </c:pt>
              </c:numCache>
            </c:numRef>
          </c:val>
          <c:extLst>
            <c:ext xmlns:c15="http://schemas.microsoft.com/office/drawing/2012/chart" uri="{02D57815-91ED-43cb-92C2-25804820EDAC}">
              <c15:datalabelsRange>
                <c15:f>'ICARDA collection'!$T$4</c15:f>
                <c15:dlblRangeCache>
                  <c:ptCount val="1"/>
                  <c:pt idx="0">
                    <c:v>18.94%</c:v>
                  </c:pt>
                </c15:dlblRangeCache>
              </c15:datalabelsRange>
            </c:ext>
            <c:ext xmlns:c16="http://schemas.microsoft.com/office/drawing/2014/chart" uri="{C3380CC4-5D6E-409C-BE32-E72D297353CC}">
              <c16:uniqueId val="{00000005-3983-480B-AF7A-FD72D83F5C93}"/>
            </c:ext>
          </c:extLst>
        </c:ser>
        <c:ser>
          <c:idx val="3"/>
          <c:order val="3"/>
          <c:tx>
            <c:strRef>
              <c:f>'ICARDA collection'!$P$5</c:f>
              <c:strCache>
                <c:ptCount val="1"/>
                <c:pt idx="0">
                  <c:v>UM</c:v>
                </c:pt>
              </c:strCache>
            </c:strRef>
          </c:tx>
          <c:spPr>
            <a:solidFill>
              <a:schemeClr val="accent4"/>
            </a:solidFill>
            <a:ln>
              <a:noFill/>
            </a:ln>
            <a:effectLst/>
          </c:spPr>
          <c:invertIfNegative val="0"/>
          <c:dLbls>
            <c:dLbl>
              <c:idx val="0"/>
              <c:tx>
                <c:rich>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fld id="{93AE3067-9A35-4BE7-B3A3-130C24ABCDAA}" type="CELLRANGE">
                      <a:rPr lang="en-US" sz="600"/>
                      <a:pPr>
                        <a:defRPr sz="600"/>
                      </a:pPr>
                      <a:t>[ДИАПАЗОН ЯЧЕЕК]</a:t>
                    </a:fld>
                    <a:endParaRPr lang="en-US" sz="600" baseline="0"/>
                  </a:p>
                  <a:p>
                    <a:pPr>
                      <a:defRPr sz="600"/>
                    </a:pPr>
                    <a:fld id="{7668B29A-CBB8-4159-9847-F15667D1B325}" type="VALUE">
                      <a:rPr lang="en-US" sz="600"/>
                      <a:pPr>
                        <a:defRPr sz="600"/>
                      </a:pPr>
                      <a:t>[ЗНАЧЕНИЕ]</a:t>
                    </a:fld>
                    <a:endParaRPr lang="ru-RU"/>
                  </a:p>
                </c:rich>
              </c:tx>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ru-RU"/>
                </a:p>
              </c:txPr>
              <c:dLblPos val="ctr"/>
              <c:showLegendKey val="0"/>
              <c:showVal val="1"/>
              <c:showCatName val="0"/>
              <c:showSerName val="0"/>
              <c:showPercent val="0"/>
              <c:showBubbleSize val="0"/>
              <c:separator>
</c:separator>
              <c:extLst>
                <c:ext xmlns:c15="http://schemas.microsoft.com/office/drawing/2012/chart" uri="{CE6537A1-D6FC-4f65-9D91-7224C49458BB}">
                  <c15:dlblFieldTable/>
                  <c15:showDataLabelsRange val="1"/>
                </c:ext>
                <c:ext xmlns:c16="http://schemas.microsoft.com/office/drawing/2014/chart" uri="{C3380CC4-5D6E-409C-BE32-E72D297353CC}">
                  <c16:uniqueId val="{00000006-3983-480B-AF7A-FD72D83F5C93}"/>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mn-lt"/>
                    <a:ea typeface="+mn-ea"/>
                    <a:cs typeface="+mn-cs"/>
                  </a:defRPr>
                </a:pPr>
                <a:endParaRPr lang="ru-RU"/>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strRef>
              <c:f>'ICARDA collection'!$Q$1</c:f>
              <c:strCache>
                <c:ptCount val="1"/>
                <c:pt idx="0">
                  <c:v>Number</c:v>
                </c:pt>
              </c:strCache>
            </c:strRef>
          </c:cat>
          <c:val>
            <c:numRef>
              <c:f>'ICARDA collection'!$Q$5</c:f>
              <c:numCache>
                <c:formatCode>General</c:formatCode>
                <c:ptCount val="1"/>
                <c:pt idx="0">
                  <c:v>23114</c:v>
                </c:pt>
              </c:numCache>
            </c:numRef>
          </c:val>
          <c:extLst>
            <c:ext xmlns:c15="http://schemas.microsoft.com/office/drawing/2012/chart" uri="{02D57815-91ED-43cb-92C2-25804820EDAC}">
              <c15:datalabelsRange>
                <c15:f>'ICARDA collection'!$T$5</c15:f>
                <c15:dlblRangeCache>
                  <c:ptCount val="1"/>
                  <c:pt idx="0">
                    <c:v>14.73%</c:v>
                  </c:pt>
                </c15:dlblRangeCache>
              </c15:datalabelsRange>
            </c:ext>
            <c:ext xmlns:c16="http://schemas.microsoft.com/office/drawing/2014/chart" uri="{C3380CC4-5D6E-409C-BE32-E72D297353CC}">
              <c16:uniqueId val="{00000007-3983-480B-AF7A-FD72D83F5C93}"/>
            </c:ext>
          </c:extLst>
        </c:ser>
        <c:ser>
          <c:idx val="4"/>
          <c:order val="4"/>
          <c:tx>
            <c:strRef>
              <c:f>'ICARDA collection'!$P$6</c:f>
              <c:strCache>
                <c:ptCount val="1"/>
                <c:pt idx="0">
                  <c:v>CV</c:v>
                </c:pt>
              </c:strCache>
            </c:strRef>
          </c:tx>
          <c:spPr>
            <a:solidFill>
              <a:schemeClr val="accent5"/>
            </a:solidFill>
            <a:ln>
              <a:noFill/>
            </a:ln>
            <a:effectLst/>
          </c:spPr>
          <c:invertIfNegative val="0"/>
          <c:dLbls>
            <c:dLbl>
              <c:idx val="0"/>
              <c:tx>
                <c:rich>
                  <a:bodyPr/>
                  <a:lstStyle/>
                  <a:p>
                    <a:fld id="{8EB62A18-3697-4BA2-AED1-41C80A01D428}" type="CELLRANGE">
                      <a:rPr lang="en-US" baseline="0"/>
                      <a:pPr/>
                      <a:t>[ДИАПАЗОН ЯЧЕЕК]</a:t>
                    </a:fld>
                    <a:r>
                      <a:rPr lang="en-US" baseline="0"/>
                      <a:t>, </a:t>
                    </a:r>
                    <a:fld id="{3312C32C-3B45-4FD7-8D64-D799D44C7A14}" type="VALUE">
                      <a:rPr lang="en-US" baseline="0"/>
                      <a:pPr/>
                      <a:t>[ЗНАЧЕНИЕ]</a:t>
                    </a:fld>
                    <a:endParaRPr lang="en-US" baseline="0"/>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8-3983-480B-AF7A-FD72D83F5C93}"/>
                </c:ext>
              </c:extLst>
            </c:dLbl>
            <c:spPr>
              <a:noFill/>
              <a:ln>
                <a:noFill/>
              </a:ln>
              <a:effectLst/>
            </c:spPr>
            <c:txPr>
              <a:bodyPr rot="0" spcFirstLastPara="1" vertOverflow="ellipsis" vert="horz" wrap="square" anchor="ctr" anchorCtr="1"/>
              <a:lstStyle/>
              <a:p>
                <a:pPr>
                  <a:defRPr sz="700" b="0" i="0" u="none" strike="noStrike" kern="1200" baseline="0">
                    <a:solidFill>
                      <a:schemeClr val="tx1">
                        <a:lumMod val="75000"/>
                        <a:lumOff val="25000"/>
                      </a:schemeClr>
                    </a:solidFill>
                    <a:latin typeface="+mn-lt"/>
                    <a:ea typeface="+mn-ea"/>
                    <a:cs typeface="+mn-cs"/>
                  </a:defRPr>
                </a:pPr>
                <a:endParaRPr lang="ru-RU"/>
              </a:p>
            </c:txPr>
            <c:dLblPos val="ctr"/>
            <c:showLegendKey val="0"/>
            <c:showVal val="1"/>
            <c:showCatName val="0"/>
            <c:showSerName val="0"/>
            <c:showPercent val="0"/>
            <c:showBubbleSize val="0"/>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strRef>
              <c:f>'ICARDA collection'!$Q$1</c:f>
              <c:strCache>
                <c:ptCount val="1"/>
                <c:pt idx="0">
                  <c:v>Number</c:v>
                </c:pt>
              </c:strCache>
            </c:strRef>
          </c:cat>
          <c:val>
            <c:numRef>
              <c:f>'ICARDA collection'!$Q$6</c:f>
              <c:numCache>
                <c:formatCode>General</c:formatCode>
                <c:ptCount val="1"/>
                <c:pt idx="0">
                  <c:v>6312</c:v>
                </c:pt>
              </c:numCache>
            </c:numRef>
          </c:val>
          <c:extLst>
            <c:ext xmlns:c15="http://schemas.microsoft.com/office/drawing/2012/chart" uri="{02D57815-91ED-43cb-92C2-25804820EDAC}">
              <c15:datalabelsRange>
                <c15:f>'ICARDA collection'!$T$6</c15:f>
                <c15:dlblRangeCache>
                  <c:ptCount val="1"/>
                  <c:pt idx="0">
                    <c:v>4.02%</c:v>
                  </c:pt>
                </c15:dlblRangeCache>
              </c15:datalabelsRange>
            </c:ext>
            <c:ext xmlns:c16="http://schemas.microsoft.com/office/drawing/2014/chart" uri="{C3380CC4-5D6E-409C-BE32-E72D297353CC}">
              <c16:uniqueId val="{00000009-3983-480B-AF7A-FD72D83F5C93}"/>
            </c:ext>
          </c:extLst>
        </c:ser>
        <c:ser>
          <c:idx val="5"/>
          <c:order val="5"/>
          <c:tx>
            <c:strRef>
              <c:f>'ICARDA collection'!$P$7</c:f>
              <c:strCache>
                <c:ptCount val="1"/>
                <c:pt idx="0">
                  <c:v>GS</c:v>
                </c:pt>
              </c:strCache>
            </c:strRef>
          </c:tx>
          <c:spPr>
            <a:solidFill>
              <a:schemeClr val="accent6"/>
            </a:solidFill>
            <a:ln>
              <a:noFill/>
            </a:ln>
            <a:effectLst/>
          </c:spPr>
          <c:invertIfNegative val="0"/>
          <c:dLbls>
            <c:dLbl>
              <c:idx val="0"/>
              <c:tx>
                <c:rich>
                  <a:bodyPr/>
                  <a:lstStyle/>
                  <a:p>
                    <a:fld id="{D16E5D8A-4382-40A2-8D82-2604EB6CEA84}" type="CELLRANGE">
                      <a:rPr lang="en-US"/>
                      <a:pPr/>
                      <a:t>[ДИАПАЗОН ЯЧЕЕК]</a:t>
                    </a:fld>
                    <a:r>
                      <a:rPr lang="en-US" baseline="0"/>
                      <a:t>, </a:t>
                    </a:r>
                    <a:fld id="{2D077685-C504-4DCE-861F-8CDA9878FDC7}" type="VALUE">
                      <a:rPr lang="en-US" baseline="0"/>
                      <a:pPr/>
                      <a:t>[ЗНАЧЕНИЕ]</a:t>
                    </a:fld>
                    <a:endParaRPr lang="en-US" baseline="0"/>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1"/>
                </c:ext>
                <c:ext xmlns:c16="http://schemas.microsoft.com/office/drawing/2014/chart" uri="{C3380CC4-5D6E-409C-BE32-E72D297353CC}">
                  <c16:uniqueId val="{0000000A-3983-480B-AF7A-FD72D83F5C93}"/>
                </c:ext>
              </c:extLst>
            </c:dLbl>
            <c:spPr>
              <a:noFill/>
              <a:ln>
                <a:noFill/>
              </a:ln>
              <a:effectLst/>
            </c:spPr>
            <c:txPr>
              <a:bodyPr rot="0" spcFirstLastPara="1" vertOverflow="ellipsis" vert="horz" wrap="square" anchor="ctr" anchorCtr="1"/>
              <a:lstStyle/>
              <a:p>
                <a:pPr>
                  <a:defRPr sz="600" b="0" i="0" u="none" strike="noStrike" kern="1200" baseline="0">
                    <a:solidFill>
                      <a:schemeClr val="tx1">
                        <a:lumMod val="75000"/>
                        <a:lumOff val="25000"/>
                      </a:schemeClr>
                    </a:solidFill>
                    <a:latin typeface="+mn-lt"/>
                    <a:ea typeface="+mn-ea"/>
                    <a:cs typeface="+mn-cs"/>
                  </a:defRPr>
                </a:pPr>
                <a:endParaRPr lang="ru-RU"/>
              </a:p>
            </c:txPr>
            <c:dLblPos val="ctr"/>
            <c:showLegendKey val="0"/>
            <c:showVal val="1"/>
            <c:showCatName val="0"/>
            <c:showSerName val="0"/>
            <c:showPercent val="0"/>
            <c:showBubbleSize val="0"/>
            <c:showLeaderLines val="0"/>
            <c:extLst>
              <c:ext xmlns:c15="http://schemas.microsoft.com/office/drawing/2012/chart" uri="{CE6537A1-D6FC-4f65-9D91-7224C49458BB}">
                <c15:showDataLabelsRange val="1"/>
                <c15:showLeaderLines val="1"/>
                <c15:leaderLines>
                  <c:spPr>
                    <a:ln w="9525" cap="flat" cmpd="sng" algn="ctr">
                      <a:solidFill>
                        <a:schemeClr val="tx1">
                          <a:lumMod val="35000"/>
                          <a:lumOff val="65000"/>
                        </a:schemeClr>
                      </a:solidFill>
                      <a:round/>
                    </a:ln>
                    <a:effectLst/>
                  </c:spPr>
                </c15:leaderLines>
              </c:ext>
            </c:extLst>
          </c:dLbls>
          <c:cat>
            <c:strRef>
              <c:f>'ICARDA collection'!$Q$1</c:f>
              <c:strCache>
                <c:ptCount val="1"/>
                <c:pt idx="0">
                  <c:v>Number</c:v>
                </c:pt>
              </c:strCache>
            </c:strRef>
          </c:cat>
          <c:val>
            <c:numRef>
              <c:f>'ICARDA collection'!$Q$7</c:f>
              <c:numCache>
                <c:formatCode>General</c:formatCode>
                <c:ptCount val="1"/>
                <c:pt idx="0">
                  <c:v>5319</c:v>
                </c:pt>
              </c:numCache>
            </c:numRef>
          </c:val>
          <c:extLst>
            <c:ext xmlns:c15="http://schemas.microsoft.com/office/drawing/2012/chart" uri="{02D57815-91ED-43cb-92C2-25804820EDAC}">
              <c15:datalabelsRange>
                <c15:f>'ICARDA collection'!$T$7</c15:f>
                <c15:dlblRangeCache>
                  <c:ptCount val="1"/>
                  <c:pt idx="0">
                    <c:v>3.39%</c:v>
                  </c:pt>
                </c15:dlblRangeCache>
              </c15:datalabelsRange>
            </c:ext>
            <c:ext xmlns:c16="http://schemas.microsoft.com/office/drawing/2014/chart" uri="{C3380CC4-5D6E-409C-BE32-E72D297353CC}">
              <c16:uniqueId val="{0000000B-3983-480B-AF7A-FD72D83F5C93}"/>
            </c:ext>
          </c:extLst>
        </c:ser>
        <c:dLbls>
          <c:showLegendKey val="0"/>
          <c:showVal val="0"/>
          <c:showCatName val="0"/>
          <c:showSerName val="0"/>
          <c:showPercent val="0"/>
          <c:showBubbleSize val="0"/>
        </c:dLbls>
        <c:gapWidth val="150"/>
        <c:overlap val="100"/>
        <c:axId val="62443279"/>
        <c:axId val="62444111"/>
      </c:barChart>
      <c:catAx>
        <c:axId val="62443279"/>
        <c:scaling>
          <c:orientation val="minMax"/>
        </c:scaling>
        <c:delete val="1"/>
        <c:axPos val="b"/>
        <c:numFmt formatCode="General" sourceLinked="1"/>
        <c:majorTickMark val="none"/>
        <c:minorTickMark val="none"/>
        <c:tickLblPos val="nextTo"/>
        <c:crossAx val="62444111"/>
        <c:crosses val="autoZero"/>
        <c:auto val="1"/>
        <c:lblAlgn val="ctr"/>
        <c:lblOffset val="100"/>
        <c:noMultiLvlLbl val="0"/>
      </c:catAx>
      <c:valAx>
        <c:axId val="62444111"/>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crossAx val="62443279"/>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ru-RU"/>
        </a:p>
      </c:txPr>
    </c:legend>
    <c:plotVisOnly val="1"/>
    <c:dispBlanksAs val="gap"/>
    <c:showDLblsOverMax val="0"/>
  </c:chart>
  <c:spPr>
    <a:noFill/>
    <a:ln>
      <a:noFill/>
    </a:ln>
    <a:effectLst/>
  </c:spPr>
  <c:txPr>
    <a:bodyPr/>
    <a:lstStyle/>
    <a:p>
      <a:pPr>
        <a:defRPr sz="900"/>
      </a:pPr>
      <a:endParaRPr lang="ru-RU"/>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29.emf"/></Relationships>
</file>

<file path=ppt/drawings/drawing1.xml><?xml version="1.0" encoding="utf-8"?>
<c:userShapes xmlns:c="http://schemas.openxmlformats.org/drawingml/2006/chart">
  <cdr:relSizeAnchor xmlns:cdr="http://schemas.openxmlformats.org/drawingml/2006/chartDrawing">
    <cdr:from>
      <cdr:x>0.73313</cdr:x>
      <cdr:y>0.55315</cdr:y>
    </cdr:from>
    <cdr:to>
      <cdr:x>1</cdr:x>
      <cdr:y>0.76434</cdr:y>
    </cdr:to>
    <cdr:sp macro="" textlink="">
      <cdr:nvSpPr>
        <cdr:cNvPr id="2" name="TextBox 1"/>
        <cdr:cNvSpPr txBox="1"/>
      </cdr:nvSpPr>
      <cdr:spPr>
        <a:xfrm xmlns:a="http://schemas.openxmlformats.org/drawingml/2006/main">
          <a:off x="1750976" y="2442794"/>
          <a:ext cx="637382" cy="93264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800" dirty="0"/>
            <a:t>≈58% landraces</a:t>
          </a:r>
          <a:r>
            <a:rPr lang="en-US" sz="700" dirty="0"/>
            <a:t> </a:t>
          </a:r>
          <a:r>
            <a:rPr lang="en-US" sz="800" dirty="0"/>
            <a:t>and wild relatives</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7EF0B59-9B54-394B-A6F7-4D0347CA44A4}" type="datetimeFigureOut">
              <a:rPr lang="en-US" smtClean="0"/>
              <a:pPr/>
              <a:t>7/6/2020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A57D5B7-E7F4-E946-91A4-A38F77DCB0A0}" type="slidenum">
              <a:rPr lang="en-US" smtClean="0"/>
              <a:pPr/>
              <a:t>‹#›</a:t>
            </a:fld>
            <a:endParaRPr lang="en-US"/>
          </a:p>
        </p:txBody>
      </p:sp>
    </p:spTree>
    <p:extLst>
      <p:ext uri="{BB962C8B-B14F-4D97-AF65-F5344CB8AC3E}">
        <p14:creationId xmlns:p14="http://schemas.microsoft.com/office/powerpoint/2010/main" val="1356412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424159DA-4C77-444E-81E0-56428FB7AD85}" type="datetimeFigureOut">
              <a:rPr lang="en-GB"/>
              <a:pPr>
                <a:defRPr/>
              </a:pPr>
              <a:t>06/07/2020</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E2B583C5-F6E6-4BBF-8467-0DA1D85F5A6B}" type="slidenum">
              <a:rPr lang="en-GB"/>
              <a:pPr>
                <a:defRPr/>
              </a:pPr>
              <a:t>‹#›</a:t>
            </a:fld>
            <a:endParaRPr lang="en-GB"/>
          </a:p>
        </p:txBody>
      </p:sp>
    </p:spTree>
    <p:extLst>
      <p:ext uri="{BB962C8B-B14F-4D97-AF65-F5344CB8AC3E}">
        <p14:creationId xmlns:p14="http://schemas.microsoft.com/office/powerpoint/2010/main" val="404625320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2B583C5-F6E6-4BBF-8467-0DA1D85F5A6B}" type="slidenum">
              <a:rPr lang="en-GB" smtClean="0"/>
              <a:pPr>
                <a:defRPr/>
              </a:pPr>
              <a:t>4</a:t>
            </a:fld>
            <a:endParaRPr lang="en-GB"/>
          </a:p>
        </p:txBody>
      </p:sp>
    </p:spTree>
    <p:extLst>
      <p:ext uri="{BB962C8B-B14F-4D97-AF65-F5344CB8AC3E}">
        <p14:creationId xmlns:p14="http://schemas.microsoft.com/office/powerpoint/2010/main" val="2510046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latin typeface="Comic Sans MS" pitchFamily="66" charset="0"/>
              </a:rPr>
              <a:t>Its </a:t>
            </a:r>
            <a:r>
              <a:rPr lang="en-GB" dirty="0" err="1">
                <a:latin typeface="Comic Sans MS" pitchFamily="66" charset="0"/>
              </a:rPr>
              <a:t>genebank</a:t>
            </a:r>
            <a:r>
              <a:rPr lang="en-GB" dirty="0">
                <a:latin typeface="Comic Sans MS" pitchFamily="66" charset="0"/>
              </a:rPr>
              <a:t> in Syria holds in-trust an</a:t>
            </a:r>
            <a:r>
              <a:rPr lang="en-GB" baseline="0" dirty="0">
                <a:latin typeface="Comic Sans MS" pitchFamily="66" charset="0"/>
              </a:rPr>
              <a:t> active collection of 141,052 accessions which is still operational. Since 2012, ICARDA was constrained to relocate its genetic resources activities to Lebanon and Morocco where arrangements were made to have adequate facilities for reconstruction of active and base collections.. As of September 2016, the total number of accessions held by ICARDA is 154,251.</a:t>
            </a:r>
            <a:endParaRPr lang="el-GR" dirty="0">
              <a:latin typeface="Comic Sans MS" pitchFamily="66" charset="0"/>
            </a:endParaRPr>
          </a:p>
        </p:txBody>
      </p:sp>
      <p:sp>
        <p:nvSpPr>
          <p:cNvPr id="4" name="Slide Number Placeholder 3"/>
          <p:cNvSpPr>
            <a:spLocks noGrp="1"/>
          </p:cNvSpPr>
          <p:nvPr>
            <p:ph type="sldNum" sz="quarter" idx="10"/>
          </p:nvPr>
        </p:nvSpPr>
        <p:spPr/>
        <p:txBody>
          <a:bodyPr/>
          <a:lstStyle/>
          <a:p>
            <a:fld id="{CD916D45-896F-4255-AC00-BEB17D953005}" type="slidenum">
              <a:rPr lang="el-GR" smtClean="0"/>
              <a:pPr/>
              <a:t>5</a:t>
            </a:fld>
            <a:endParaRPr lang="el-GR"/>
          </a:p>
        </p:txBody>
      </p:sp>
    </p:spTree>
    <p:extLst>
      <p:ext uri="{BB962C8B-B14F-4D97-AF65-F5344CB8AC3E}">
        <p14:creationId xmlns:p14="http://schemas.microsoft.com/office/powerpoint/2010/main" val="2053662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D916D45-896F-4255-AC00-BEB17D953005}" type="slidenum">
              <a:rPr lang="el-GR" smtClean="0"/>
              <a:pPr/>
              <a:t>9</a:t>
            </a:fld>
            <a:endParaRPr lang="el-GR"/>
          </a:p>
        </p:txBody>
      </p:sp>
    </p:spTree>
    <p:extLst>
      <p:ext uri="{BB962C8B-B14F-4D97-AF65-F5344CB8AC3E}">
        <p14:creationId xmlns:p14="http://schemas.microsoft.com/office/powerpoint/2010/main" val="972084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txBox="1">
            <a:spLocks noGrp="1" noChangeArrowheads="1"/>
          </p:cNvSpPr>
          <p:nvPr/>
        </p:nvSpPr>
        <p:spPr bwMode="auto">
          <a:xfrm>
            <a:off x="0" y="0"/>
            <a:ext cx="3040063"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87" tIns="46644" rIns="93287" bIns="46644"/>
          <a:lstStyle>
            <a:lvl1pPr defTabSz="933450" eaLnBrk="0" hangingPunct="0">
              <a:defRPr sz="2400">
                <a:solidFill>
                  <a:schemeClr val="tx1"/>
                </a:solidFill>
                <a:latin typeface="Arial" panose="020B0604020202020204" pitchFamily="34" charset="0"/>
                <a:cs typeface="Arial" panose="020B0604020202020204" pitchFamily="34" charset="0"/>
              </a:defRPr>
            </a:lvl1pPr>
            <a:lvl2pPr marL="742950" indent="-285750" defTabSz="933450" eaLnBrk="0" hangingPunct="0">
              <a:defRPr sz="2400">
                <a:solidFill>
                  <a:schemeClr val="tx1"/>
                </a:solidFill>
                <a:latin typeface="Arial" panose="020B0604020202020204" pitchFamily="34" charset="0"/>
                <a:cs typeface="Arial" panose="020B0604020202020204" pitchFamily="34" charset="0"/>
              </a:defRPr>
            </a:lvl2pPr>
            <a:lvl3pPr marL="1143000" indent="-228600" defTabSz="933450" eaLnBrk="0" hangingPunct="0">
              <a:defRPr sz="2400">
                <a:solidFill>
                  <a:schemeClr val="tx1"/>
                </a:solidFill>
                <a:latin typeface="Arial" panose="020B0604020202020204" pitchFamily="34" charset="0"/>
                <a:cs typeface="Arial" panose="020B0604020202020204" pitchFamily="34" charset="0"/>
              </a:defRPr>
            </a:lvl3pPr>
            <a:lvl4pPr marL="1600200" indent="-228600" defTabSz="933450" eaLnBrk="0" hangingPunct="0">
              <a:defRPr sz="2400">
                <a:solidFill>
                  <a:schemeClr val="tx1"/>
                </a:solidFill>
                <a:latin typeface="Arial" panose="020B0604020202020204" pitchFamily="34" charset="0"/>
                <a:cs typeface="Arial" panose="020B0604020202020204" pitchFamily="34" charset="0"/>
              </a:defRPr>
            </a:lvl4pPr>
            <a:lvl5pPr marL="2057400" indent="-228600" defTabSz="933450" eaLnBrk="0" hangingPunct="0">
              <a:defRPr sz="2400">
                <a:solidFill>
                  <a:schemeClr val="tx1"/>
                </a:solidFill>
                <a:latin typeface="Arial" panose="020B0604020202020204" pitchFamily="34" charset="0"/>
                <a:cs typeface="Arial" panose="020B0604020202020204" pitchFamily="34" charset="0"/>
              </a:defRPr>
            </a:lvl5pPr>
            <a:lvl6pPr marL="2514600" indent="-228600" defTabSz="93345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defTabSz="93345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defTabSz="93345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defTabSz="93345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eaLnBrk="1" hangingPunct="1"/>
            <a:r>
              <a:rPr lang="en-US" altLang="en-US" sz="1200"/>
              <a:t>Dr M.B. Solh, DG of ICARDA</a:t>
            </a:r>
          </a:p>
        </p:txBody>
      </p:sp>
      <p:sp>
        <p:nvSpPr>
          <p:cNvPr id="43011" name="Rectangle 3"/>
          <p:cNvSpPr txBox="1">
            <a:spLocks noGrp="1" noChangeArrowheads="1"/>
          </p:cNvSpPr>
          <p:nvPr/>
        </p:nvSpPr>
        <p:spPr bwMode="auto">
          <a:xfrm>
            <a:off x="3975100" y="0"/>
            <a:ext cx="3040063"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87" tIns="46644" rIns="93287" bIns="46644"/>
          <a:lstStyle>
            <a:lvl1pPr defTabSz="933450" eaLnBrk="0" hangingPunct="0">
              <a:defRPr sz="2400">
                <a:solidFill>
                  <a:schemeClr val="tx1"/>
                </a:solidFill>
                <a:latin typeface="Arial" panose="020B0604020202020204" pitchFamily="34" charset="0"/>
                <a:cs typeface="Arial" panose="020B0604020202020204" pitchFamily="34" charset="0"/>
              </a:defRPr>
            </a:lvl1pPr>
            <a:lvl2pPr marL="742950" indent="-285750" defTabSz="933450" eaLnBrk="0" hangingPunct="0">
              <a:defRPr sz="2400">
                <a:solidFill>
                  <a:schemeClr val="tx1"/>
                </a:solidFill>
                <a:latin typeface="Arial" panose="020B0604020202020204" pitchFamily="34" charset="0"/>
                <a:cs typeface="Arial" panose="020B0604020202020204" pitchFamily="34" charset="0"/>
              </a:defRPr>
            </a:lvl2pPr>
            <a:lvl3pPr marL="1143000" indent="-228600" defTabSz="933450" eaLnBrk="0" hangingPunct="0">
              <a:defRPr sz="2400">
                <a:solidFill>
                  <a:schemeClr val="tx1"/>
                </a:solidFill>
                <a:latin typeface="Arial" panose="020B0604020202020204" pitchFamily="34" charset="0"/>
                <a:cs typeface="Arial" panose="020B0604020202020204" pitchFamily="34" charset="0"/>
              </a:defRPr>
            </a:lvl3pPr>
            <a:lvl4pPr marL="1600200" indent="-228600" defTabSz="933450" eaLnBrk="0" hangingPunct="0">
              <a:defRPr sz="2400">
                <a:solidFill>
                  <a:schemeClr val="tx1"/>
                </a:solidFill>
                <a:latin typeface="Arial" panose="020B0604020202020204" pitchFamily="34" charset="0"/>
                <a:cs typeface="Arial" panose="020B0604020202020204" pitchFamily="34" charset="0"/>
              </a:defRPr>
            </a:lvl4pPr>
            <a:lvl5pPr marL="2057400" indent="-228600" defTabSz="933450" eaLnBrk="0" hangingPunct="0">
              <a:defRPr sz="2400">
                <a:solidFill>
                  <a:schemeClr val="tx1"/>
                </a:solidFill>
                <a:latin typeface="Arial" panose="020B0604020202020204" pitchFamily="34" charset="0"/>
                <a:cs typeface="Arial" panose="020B0604020202020204" pitchFamily="34" charset="0"/>
              </a:defRPr>
            </a:lvl5pPr>
            <a:lvl6pPr marL="2514600" indent="-228600" defTabSz="93345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defTabSz="93345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defTabSz="93345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defTabSz="93345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r" eaLnBrk="1" hangingPunct="1"/>
            <a:fld id="{CC83739A-90DE-4B3A-892F-7B2C47B437CB}" type="datetime2">
              <a:rPr lang="en-US" altLang="en-US" sz="1200"/>
              <a:pPr algn="r" eaLnBrk="1" hangingPunct="1"/>
              <a:t>Monday, July 6, 2020</a:t>
            </a:fld>
            <a:endParaRPr lang="en-US" altLang="en-US" sz="1200"/>
          </a:p>
        </p:txBody>
      </p:sp>
      <p:sp>
        <p:nvSpPr>
          <p:cNvPr id="43012" name="Rectangle 6"/>
          <p:cNvSpPr txBox="1">
            <a:spLocks noGrp="1" noChangeArrowheads="1"/>
          </p:cNvSpPr>
          <p:nvPr/>
        </p:nvSpPr>
        <p:spPr bwMode="auto">
          <a:xfrm>
            <a:off x="0" y="8842375"/>
            <a:ext cx="3040063"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87" tIns="46644" rIns="93287" bIns="46644" anchor="b"/>
          <a:lstStyle>
            <a:lvl1pPr defTabSz="933450" eaLnBrk="0" hangingPunct="0">
              <a:defRPr sz="2400">
                <a:solidFill>
                  <a:schemeClr val="tx1"/>
                </a:solidFill>
                <a:latin typeface="Arial" panose="020B0604020202020204" pitchFamily="34" charset="0"/>
                <a:cs typeface="Arial" panose="020B0604020202020204" pitchFamily="34" charset="0"/>
              </a:defRPr>
            </a:lvl1pPr>
            <a:lvl2pPr marL="742950" indent="-285750" defTabSz="933450" eaLnBrk="0" hangingPunct="0">
              <a:defRPr sz="2400">
                <a:solidFill>
                  <a:schemeClr val="tx1"/>
                </a:solidFill>
                <a:latin typeface="Arial" panose="020B0604020202020204" pitchFamily="34" charset="0"/>
                <a:cs typeface="Arial" panose="020B0604020202020204" pitchFamily="34" charset="0"/>
              </a:defRPr>
            </a:lvl2pPr>
            <a:lvl3pPr marL="1143000" indent="-228600" defTabSz="933450" eaLnBrk="0" hangingPunct="0">
              <a:defRPr sz="2400">
                <a:solidFill>
                  <a:schemeClr val="tx1"/>
                </a:solidFill>
                <a:latin typeface="Arial" panose="020B0604020202020204" pitchFamily="34" charset="0"/>
                <a:cs typeface="Arial" panose="020B0604020202020204" pitchFamily="34" charset="0"/>
              </a:defRPr>
            </a:lvl3pPr>
            <a:lvl4pPr marL="1600200" indent="-228600" defTabSz="933450" eaLnBrk="0" hangingPunct="0">
              <a:defRPr sz="2400">
                <a:solidFill>
                  <a:schemeClr val="tx1"/>
                </a:solidFill>
                <a:latin typeface="Arial" panose="020B0604020202020204" pitchFamily="34" charset="0"/>
                <a:cs typeface="Arial" panose="020B0604020202020204" pitchFamily="34" charset="0"/>
              </a:defRPr>
            </a:lvl4pPr>
            <a:lvl5pPr marL="2057400" indent="-228600" defTabSz="933450" eaLnBrk="0" hangingPunct="0">
              <a:defRPr sz="2400">
                <a:solidFill>
                  <a:schemeClr val="tx1"/>
                </a:solidFill>
                <a:latin typeface="Arial" panose="020B0604020202020204" pitchFamily="34" charset="0"/>
                <a:cs typeface="Arial" panose="020B0604020202020204" pitchFamily="34" charset="0"/>
              </a:defRPr>
            </a:lvl5pPr>
            <a:lvl6pPr marL="2514600" indent="-228600" defTabSz="93345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defTabSz="93345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defTabSz="93345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defTabSz="93345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eaLnBrk="1" hangingPunct="1"/>
            <a:r>
              <a:rPr lang="en-US" altLang="en-US" sz="1200"/>
              <a:t>Presentation Day 2009</a:t>
            </a:r>
          </a:p>
        </p:txBody>
      </p:sp>
      <p:sp>
        <p:nvSpPr>
          <p:cNvPr id="43013" name="Rectangle 7"/>
          <p:cNvSpPr txBox="1">
            <a:spLocks noGrp="1" noChangeArrowheads="1"/>
          </p:cNvSpPr>
          <p:nvPr/>
        </p:nvSpPr>
        <p:spPr bwMode="auto">
          <a:xfrm>
            <a:off x="3975100" y="8842375"/>
            <a:ext cx="3040063"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3287" tIns="46644" rIns="93287" bIns="46644" anchor="b"/>
          <a:lstStyle>
            <a:lvl1pPr defTabSz="933450" eaLnBrk="0" hangingPunct="0">
              <a:defRPr sz="2400">
                <a:solidFill>
                  <a:schemeClr val="tx1"/>
                </a:solidFill>
                <a:latin typeface="Arial" panose="020B0604020202020204" pitchFamily="34" charset="0"/>
                <a:cs typeface="Arial" panose="020B0604020202020204" pitchFamily="34" charset="0"/>
              </a:defRPr>
            </a:lvl1pPr>
            <a:lvl2pPr marL="742950" indent="-285750" defTabSz="933450" eaLnBrk="0" hangingPunct="0">
              <a:defRPr sz="2400">
                <a:solidFill>
                  <a:schemeClr val="tx1"/>
                </a:solidFill>
                <a:latin typeface="Arial" panose="020B0604020202020204" pitchFamily="34" charset="0"/>
                <a:cs typeface="Arial" panose="020B0604020202020204" pitchFamily="34" charset="0"/>
              </a:defRPr>
            </a:lvl2pPr>
            <a:lvl3pPr marL="1143000" indent="-228600" defTabSz="933450" eaLnBrk="0" hangingPunct="0">
              <a:defRPr sz="2400">
                <a:solidFill>
                  <a:schemeClr val="tx1"/>
                </a:solidFill>
                <a:latin typeface="Arial" panose="020B0604020202020204" pitchFamily="34" charset="0"/>
                <a:cs typeface="Arial" panose="020B0604020202020204" pitchFamily="34" charset="0"/>
              </a:defRPr>
            </a:lvl3pPr>
            <a:lvl4pPr marL="1600200" indent="-228600" defTabSz="933450" eaLnBrk="0" hangingPunct="0">
              <a:defRPr sz="2400">
                <a:solidFill>
                  <a:schemeClr val="tx1"/>
                </a:solidFill>
                <a:latin typeface="Arial" panose="020B0604020202020204" pitchFamily="34" charset="0"/>
                <a:cs typeface="Arial" panose="020B0604020202020204" pitchFamily="34" charset="0"/>
              </a:defRPr>
            </a:lvl4pPr>
            <a:lvl5pPr marL="2057400" indent="-228600" defTabSz="933450" eaLnBrk="0" hangingPunct="0">
              <a:defRPr sz="2400">
                <a:solidFill>
                  <a:schemeClr val="tx1"/>
                </a:solidFill>
                <a:latin typeface="Arial" panose="020B0604020202020204" pitchFamily="34" charset="0"/>
                <a:cs typeface="Arial" panose="020B0604020202020204" pitchFamily="34" charset="0"/>
              </a:defRPr>
            </a:lvl5pPr>
            <a:lvl6pPr marL="2514600" indent="-228600" defTabSz="93345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defTabSz="93345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defTabSz="93345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defTabSz="93345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r" eaLnBrk="1" hangingPunct="1"/>
            <a:fld id="{DD3B68F1-00B3-4D4A-8F30-C2D7E1687A69}" type="slidenum">
              <a:rPr lang="en-US" altLang="en-US" sz="1200"/>
              <a:pPr algn="r" eaLnBrk="1" hangingPunct="1"/>
              <a:t>12</a:t>
            </a:fld>
            <a:endParaRPr lang="en-US" altLang="en-US" sz="1200"/>
          </a:p>
        </p:txBody>
      </p:sp>
      <p:sp>
        <p:nvSpPr>
          <p:cNvPr id="43014" name="Rectangle 2"/>
          <p:cNvSpPr>
            <a:spLocks noGrp="1" noRot="1" noChangeAspect="1" noChangeArrowheads="1" noTextEdit="1"/>
          </p:cNvSpPr>
          <p:nvPr>
            <p:ph type="sldImg"/>
          </p:nvPr>
        </p:nvSpPr>
        <p:spPr>
          <a:ln/>
        </p:spPr>
      </p:sp>
      <p:sp>
        <p:nvSpPr>
          <p:cNvPr id="43015" name="Rectangle 3"/>
          <p:cNvSpPr>
            <a:spLocks noGrp="1" noChangeArrowheads="1"/>
          </p:cNvSpPr>
          <p:nvPr>
            <p:ph type="body" idx="1"/>
          </p:nvPr>
        </p:nvSpPr>
        <p:spPr>
          <a:noFill/>
        </p:spPr>
        <p:txBody>
          <a:bodyPr/>
          <a:lstStyle/>
          <a:p>
            <a:pPr eaLnBrk="1" hangingPunct="1"/>
            <a:r>
              <a:rPr lang="en-US" altLang="en-US" sz="1400" b="1" u="sng">
                <a:latin typeface="Arial" panose="020B0604020202020204" pitchFamily="34" charset="0"/>
                <a:cs typeface="Arial" panose="020B0604020202020204" pitchFamily="34" charset="0"/>
              </a:rPr>
              <a:t>37. Genetic Resources Distribution:</a:t>
            </a:r>
          </a:p>
          <a:p>
            <a:pPr eaLnBrk="1" hangingPunct="1"/>
            <a:endParaRPr lang="en-US" altLang="en-US" sz="1400" b="1" u="sng">
              <a:latin typeface="Arial" panose="020B0604020202020204" pitchFamily="34" charset="0"/>
              <a:cs typeface="Arial" panose="020B0604020202020204" pitchFamily="34" charset="0"/>
            </a:endParaRPr>
          </a:p>
          <a:p>
            <a:pPr eaLnBrk="1" hangingPunct="1"/>
            <a:r>
              <a:rPr lang="en-US" altLang="en-US" sz="1400" b="1">
                <a:latin typeface="Arial" panose="020B0604020202020204" pitchFamily="34" charset="0"/>
                <a:cs typeface="Arial" panose="020B0604020202020204" pitchFamily="34" charset="0"/>
              </a:rPr>
              <a:t>Partners from both developing and developed countries are receiving the accessions from ICARDA-genebank. More than 65 partners (NARS, Universities, international and CGIAR centers and even private sector and NGOs are getting the genetic resources every year. ICARDA continues to provide needed expertise for the establishment of operational genebanks and the training needed by NARS on both ex situ and in situ conservation approaches.</a:t>
            </a:r>
          </a:p>
        </p:txBody>
      </p:sp>
    </p:spTree>
    <p:extLst>
      <p:ext uri="{BB962C8B-B14F-4D97-AF65-F5344CB8AC3E}">
        <p14:creationId xmlns:p14="http://schemas.microsoft.com/office/powerpoint/2010/main" val="2237717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l-GR" dirty="0">
              <a:latin typeface="Comic Sans MS" pitchFamily="66" charset="0"/>
            </a:endParaRPr>
          </a:p>
        </p:txBody>
      </p:sp>
      <p:sp>
        <p:nvSpPr>
          <p:cNvPr id="4" name="Slide Number Placeholder 3"/>
          <p:cNvSpPr>
            <a:spLocks noGrp="1"/>
          </p:cNvSpPr>
          <p:nvPr>
            <p:ph type="sldNum" sz="quarter" idx="10"/>
          </p:nvPr>
        </p:nvSpPr>
        <p:spPr/>
        <p:txBody>
          <a:bodyPr/>
          <a:lstStyle/>
          <a:p>
            <a:fld id="{CD916D45-896F-4255-AC00-BEB17D953005}" type="slidenum">
              <a:rPr lang="el-GR" smtClean="0"/>
              <a:pPr/>
              <a:t>13</a:t>
            </a:fld>
            <a:endParaRPr lang="el-GR"/>
          </a:p>
        </p:txBody>
      </p:sp>
    </p:spTree>
    <p:extLst>
      <p:ext uri="{BB962C8B-B14F-4D97-AF65-F5344CB8AC3E}">
        <p14:creationId xmlns:p14="http://schemas.microsoft.com/office/powerpoint/2010/main" val="1013993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year 2019 was particularly exhausting and rewarding at the same time. The Genebank review, auditing years of work, was successfully completed. Below some of the excerpts from the review submitted to ICARDA management</a:t>
            </a:r>
          </a:p>
          <a:p>
            <a:r>
              <a:rPr lang="en-US" dirty="0"/>
              <a:t> </a:t>
            </a:r>
          </a:p>
          <a:p>
            <a:endParaRPr lang="en-US" dirty="0"/>
          </a:p>
        </p:txBody>
      </p:sp>
      <p:sp>
        <p:nvSpPr>
          <p:cNvPr id="4" name="Slide Number Placeholder 3"/>
          <p:cNvSpPr>
            <a:spLocks noGrp="1"/>
          </p:cNvSpPr>
          <p:nvPr>
            <p:ph type="sldNum" sz="quarter" idx="5"/>
          </p:nvPr>
        </p:nvSpPr>
        <p:spPr/>
        <p:txBody>
          <a:bodyPr/>
          <a:lstStyle/>
          <a:p>
            <a:pPr>
              <a:defRPr/>
            </a:pPr>
            <a:fld id="{E2B583C5-F6E6-4BBF-8467-0DA1D85F5A6B}" type="slidenum">
              <a:rPr lang="en-GB" smtClean="0"/>
              <a:pPr>
                <a:defRPr/>
              </a:pPr>
              <a:t>14</a:t>
            </a:fld>
            <a:endParaRPr lang="en-GB"/>
          </a:p>
        </p:txBody>
      </p:sp>
    </p:spTree>
    <p:extLst>
      <p:ext uri="{BB962C8B-B14F-4D97-AF65-F5344CB8AC3E}">
        <p14:creationId xmlns:p14="http://schemas.microsoft.com/office/powerpoint/2010/main" val="21971124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487362"/>
          </a:xfrm>
        </p:spPr>
        <p:txBody>
          <a:bodyPr>
            <a:normAutofit/>
          </a:bodyPr>
          <a:lstStyle>
            <a:lvl1pPr algn="l">
              <a:defRPr sz="2400" b="1">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457200" y="990600"/>
            <a:ext cx="8229600" cy="4525963"/>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Box 6"/>
          <p:cNvSpPr txBox="1"/>
          <p:nvPr userDrawn="1"/>
        </p:nvSpPr>
        <p:spPr>
          <a:xfrm>
            <a:off x="457200" y="6447495"/>
            <a:ext cx="377026" cy="276999"/>
          </a:xfrm>
          <a:prstGeom prst="rect">
            <a:avLst/>
          </a:prstGeom>
          <a:noFill/>
        </p:spPr>
        <p:txBody>
          <a:bodyPr wrap="none" rtlCol="0">
            <a:spAutoFit/>
          </a:bodyPr>
          <a:lstStyle/>
          <a:p>
            <a:fld id="{CEB2BCE1-C623-8148-A216-0C4A4946D031}" type="slidenum">
              <a:rPr lang="en-US" sz="1200" smtClean="0"/>
              <a:pPr/>
              <a:t>‹#›</a:t>
            </a:fld>
            <a:endParaRPr lang="en-US" sz="1200" dirty="0"/>
          </a:p>
        </p:txBody>
      </p:sp>
      <p:cxnSp>
        <p:nvCxnSpPr>
          <p:cNvPr id="11" name="Straight Connector 10"/>
          <p:cNvCxnSpPr/>
          <p:nvPr userDrawn="1"/>
        </p:nvCxnSpPr>
        <p:spPr>
          <a:xfrm>
            <a:off x="468477" y="6470951"/>
            <a:ext cx="0" cy="237902"/>
          </a:xfrm>
          <a:prstGeom prst="line">
            <a:avLst/>
          </a:prstGeom>
          <a:ln w="9525">
            <a:solidFill>
              <a:srgbClr val="007A4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96299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1207BB6-9194-474F-BB36-6E2E4545D557}" type="datetimeFigureOut">
              <a:rPr lang="en-US" smtClean="0"/>
              <a:pPr/>
              <a:t>7/6/2020</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134F080A-9CAA-EC48-903B-A0D94B64EB37}" type="slidenum">
              <a:rPr lang="en-US" smtClean="0"/>
              <a:pPr/>
              <a:t>‹#›</a:t>
            </a:fld>
            <a:endParaRPr lang="en-US"/>
          </a:p>
        </p:txBody>
      </p:sp>
    </p:spTree>
    <p:extLst>
      <p:ext uri="{BB962C8B-B14F-4D97-AF65-F5344CB8AC3E}">
        <p14:creationId xmlns:p14="http://schemas.microsoft.com/office/powerpoint/2010/main" val="22858096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
        <p:nvSpPr>
          <p:cNvPr id="10" name="Content Placeholder 9"/>
          <p:cNvSpPr>
            <a:spLocks noGrp="1"/>
          </p:cNvSpPr>
          <p:nvPr>
            <p:ph sz="quarter" idx="14" hasCustomPrompt="1"/>
          </p:nvPr>
        </p:nvSpPr>
        <p:spPr>
          <a:xfrm>
            <a:off x="0" y="44624"/>
            <a:ext cx="9036050" cy="359618"/>
          </a:xfrm>
        </p:spPr>
        <p:txBody>
          <a:bodyPr>
            <a:normAutofit/>
          </a:bodyPr>
          <a:lstStyle>
            <a:lvl1pPr marL="0" indent="0">
              <a:buNone/>
              <a:defRPr sz="2000" i="0">
                <a:solidFill>
                  <a:schemeClr val="bg1"/>
                </a:solidFill>
              </a:defRPr>
            </a:lvl1pPr>
          </a:lstStyle>
          <a:p>
            <a:pPr lvl="0"/>
            <a:r>
              <a:rPr lang="en-US" dirty="0"/>
              <a:t>Click to add section heading</a:t>
            </a:r>
          </a:p>
        </p:txBody>
      </p:sp>
      <p:sp>
        <p:nvSpPr>
          <p:cNvPr id="2" name="Date Placeholder 1"/>
          <p:cNvSpPr>
            <a:spLocks noGrp="1"/>
          </p:cNvSpPr>
          <p:nvPr>
            <p:ph type="dt" sz="half" idx="15"/>
          </p:nvPr>
        </p:nvSpPr>
        <p:spPr>
          <a:xfrm>
            <a:off x="457200" y="6356350"/>
            <a:ext cx="2133600" cy="365125"/>
          </a:xfrm>
          <a:prstGeom prst="rect">
            <a:avLst/>
          </a:prstGeom>
        </p:spPr>
        <p:txBody>
          <a:bodyPr/>
          <a:lstStyle/>
          <a:p>
            <a:pPr>
              <a:defRPr/>
            </a:pPr>
            <a:fld id="{44CED412-13A3-48EF-939A-2AB86A36914A}" type="datetimeFigureOut">
              <a:rPr lang="en-GB" smtClean="0"/>
              <a:pPr>
                <a:defRPr/>
              </a:pPr>
              <a:t>06/07/2020</a:t>
            </a:fld>
            <a:endParaRPr lang="en-GB"/>
          </a:p>
        </p:txBody>
      </p:sp>
      <p:sp>
        <p:nvSpPr>
          <p:cNvPr id="4" name="Footer Placeholder 3"/>
          <p:cNvSpPr>
            <a:spLocks noGrp="1"/>
          </p:cNvSpPr>
          <p:nvPr>
            <p:ph type="ftr" sz="quarter" idx="16"/>
          </p:nvPr>
        </p:nvSpPr>
        <p:spPr>
          <a:xfrm>
            <a:off x="3124200" y="6356350"/>
            <a:ext cx="2895600" cy="365125"/>
          </a:xfrm>
          <a:prstGeom prst="rect">
            <a:avLst/>
          </a:prstGeom>
        </p:spPr>
        <p:txBody>
          <a:bodyPr/>
          <a:lstStyle/>
          <a:p>
            <a:pPr>
              <a:defRPr/>
            </a:pPr>
            <a:endParaRPr lang="en-GB"/>
          </a:p>
        </p:txBody>
      </p:sp>
      <p:sp>
        <p:nvSpPr>
          <p:cNvPr id="9" name="Slide Number Placeholder 8"/>
          <p:cNvSpPr>
            <a:spLocks noGrp="1"/>
          </p:cNvSpPr>
          <p:nvPr>
            <p:ph type="sldNum" sz="quarter" idx="17"/>
          </p:nvPr>
        </p:nvSpPr>
        <p:spPr/>
        <p:txBody>
          <a:bodyPr/>
          <a:lstStyle/>
          <a:p>
            <a:pPr>
              <a:defRPr/>
            </a:pPr>
            <a:fld id="{5653FDB4-81F1-42F5-91C0-99D934C633A0}" type="slidenum">
              <a:rPr lang="en-GB" smtClean="0"/>
              <a:pPr>
                <a:defRPr/>
              </a:pPr>
              <a:t>‹#›</a:t>
            </a:fld>
            <a:endParaRPr lang="en-GB"/>
          </a:p>
        </p:txBody>
      </p:sp>
      <p:sp>
        <p:nvSpPr>
          <p:cNvPr id="7" name="Content Placeholder 2"/>
          <p:cNvSpPr>
            <a:spLocks noGrp="1"/>
          </p:cNvSpPr>
          <p:nvPr>
            <p:ph sz="half" idx="1" hasCustomPrompt="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add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Content Placeholder 3"/>
          <p:cNvSpPr>
            <a:spLocks noGrp="1"/>
          </p:cNvSpPr>
          <p:nvPr>
            <p:ph sz="half" idx="2" hasCustomPrompt="1"/>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add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297604903"/>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 1 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93134"/>
            <a:ext cx="8229600" cy="487362"/>
          </a:xfrm>
          <a:prstGeom prst="rect">
            <a:avLst/>
          </a:prstGeom>
        </p:spPr>
        <p:txBody>
          <a:bodyPr>
            <a:normAutofit/>
          </a:bodyPr>
          <a:lstStyle>
            <a:lvl1pPr algn="l">
              <a:defRPr sz="2400" b="1" baseline="0">
                <a:solidFill>
                  <a:schemeClr val="bg1"/>
                </a:solidFill>
              </a:defRPr>
            </a:lvl1pPr>
          </a:lstStyle>
          <a:p>
            <a:r>
              <a:rPr lang="en-US" dirty="0"/>
              <a:t>Click to edit Master title style – single line</a:t>
            </a:r>
          </a:p>
        </p:txBody>
      </p:sp>
      <p:sp>
        <p:nvSpPr>
          <p:cNvPr id="3" name="Content Placeholder 2"/>
          <p:cNvSpPr>
            <a:spLocks noGrp="1"/>
          </p:cNvSpPr>
          <p:nvPr>
            <p:ph idx="1"/>
          </p:nvPr>
        </p:nvSpPr>
        <p:spPr>
          <a:xfrm>
            <a:off x="457200" y="990600"/>
            <a:ext cx="8229600" cy="4525963"/>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Box 6"/>
          <p:cNvSpPr txBox="1"/>
          <p:nvPr userDrawn="1"/>
        </p:nvSpPr>
        <p:spPr>
          <a:xfrm>
            <a:off x="457200" y="6447495"/>
            <a:ext cx="377026" cy="276999"/>
          </a:xfrm>
          <a:prstGeom prst="rect">
            <a:avLst/>
          </a:prstGeom>
          <a:noFill/>
        </p:spPr>
        <p:txBody>
          <a:bodyPr wrap="none" rtlCol="0">
            <a:spAutoFit/>
          </a:bodyPr>
          <a:lstStyle/>
          <a:p>
            <a:fld id="{CEB2BCE1-C623-8148-A216-0C4A4946D031}" type="slidenum">
              <a:rPr lang="en-US" sz="1200" smtClean="0"/>
              <a:t>‹#›</a:t>
            </a:fld>
            <a:endParaRPr lang="en-US" sz="1200" dirty="0"/>
          </a:p>
        </p:txBody>
      </p:sp>
      <p:cxnSp>
        <p:nvCxnSpPr>
          <p:cNvPr id="11" name="Straight Connector 10"/>
          <p:cNvCxnSpPr/>
          <p:nvPr userDrawn="1"/>
        </p:nvCxnSpPr>
        <p:spPr>
          <a:xfrm>
            <a:off x="468477" y="6470951"/>
            <a:ext cx="0" cy="237902"/>
          </a:xfrm>
          <a:prstGeom prst="line">
            <a:avLst/>
          </a:prstGeom>
          <a:ln w="9525">
            <a:solidFill>
              <a:srgbClr val="007A4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625341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 2 lin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0"/>
            <a:ext cx="8229600" cy="762000"/>
          </a:xfrm>
          <a:prstGeom prst="rect">
            <a:avLst/>
          </a:prstGeom>
        </p:spPr>
        <p:txBody>
          <a:bodyPr>
            <a:normAutofit/>
          </a:bodyPr>
          <a:lstStyle>
            <a:lvl1pPr algn="l">
              <a:defRPr sz="2400" b="1" baseline="0">
                <a:solidFill>
                  <a:schemeClr val="bg1"/>
                </a:solidFill>
              </a:defRPr>
            </a:lvl1pPr>
          </a:lstStyle>
          <a:p>
            <a:r>
              <a:rPr lang="en-US" dirty="0"/>
              <a:t>Click to edit Master title style – two lines</a:t>
            </a:r>
          </a:p>
        </p:txBody>
      </p:sp>
      <p:sp>
        <p:nvSpPr>
          <p:cNvPr id="3" name="Content Placeholder 2"/>
          <p:cNvSpPr>
            <a:spLocks noGrp="1"/>
          </p:cNvSpPr>
          <p:nvPr>
            <p:ph idx="1"/>
          </p:nvPr>
        </p:nvSpPr>
        <p:spPr>
          <a:xfrm>
            <a:off x="457200" y="990600"/>
            <a:ext cx="8229600" cy="4525963"/>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Box 6"/>
          <p:cNvSpPr txBox="1"/>
          <p:nvPr userDrawn="1"/>
        </p:nvSpPr>
        <p:spPr>
          <a:xfrm>
            <a:off x="457200" y="6447495"/>
            <a:ext cx="377026" cy="276999"/>
          </a:xfrm>
          <a:prstGeom prst="rect">
            <a:avLst/>
          </a:prstGeom>
          <a:noFill/>
        </p:spPr>
        <p:txBody>
          <a:bodyPr wrap="none" rtlCol="0">
            <a:spAutoFit/>
          </a:bodyPr>
          <a:lstStyle/>
          <a:p>
            <a:fld id="{CEB2BCE1-C623-8148-A216-0C4A4946D031}" type="slidenum">
              <a:rPr lang="en-US" sz="1200" smtClean="0"/>
              <a:t>‹#›</a:t>
            </a:fld>
            <a:endParaRPr lang="en-US" sz="1200" dirty="0"/>
          </a:p>
        </p:txBody>
      </p:sp>
      <p:cxnSp>
        <p:nvCxnSpPr>
          <p:cNvPr id="11" name="Straight Connector 10"/>
          <p:cNvCxnSpPr/>
          <p:nvPr userDrawn="1"/>
        </p:nvCxnSpPr>
        <p:spPr>
          <a:xfrm>
            <a:off x="468477" y="6470951"/>
            <a:ext cx="0" cy="237902"/>
          </a:xfrm>
          <a:prstGeom prst="line">
            <a:avLst/>
          </a:prstGeom>
          <a:ln w="9525">
            <a:solidFill>
              <a:srgbClr val="007A4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794863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134F080A-9CAA-EC48-903B-A0D94B64EB37}" type="slidenum">
              <a:rPr lang="en-US" smtClean="0"/>
              <a:t>‹#›</a:t>
            </a:fld>
            <a:endParaRPr lang="en-US"/>
          </a:p>
        </p:txBody>
      </p:sp>
    </p:spTree>
    <p:extLst>
      <p:ext uri="{BB962C8B-B14F-4D97-AF65-F5344CB8AC3E}">
        <p14:creationId xmlns:p14="http://schemas.microsoft.com/office/powerpoint/2010/main" val="25831364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4397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1207BB6-9194-474F-BB36-6E2E4545D557}" type="datetimeFigureOut">
              <a:rPr lang="en-US" smtClean="0"/>
              <a:t>7/6/2020</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134F080A-9CAA-EC48-903B-A0D94B64EB37}" type="slidenum">
              <a:rPr lang="en-US" smtClean="0"/>
              <a:t>‹#›</a:t>
            </a:fld>
            <a:endParaRPr lang="en-US"/>
          </a:p>
        </p:txBody>
      </p:sp>
    </p:spTree>
    <p:extLst>
      <p:ext uri="{BB962C8B-B14F-4D97-AF65-F5344CB8AC3E}">
        <p14:creationId xmlns:p14="http://schemas.microsoft.com/office/powerpoint/2010/main" val="18694156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4397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F1207BB6-9194-474F-BB36-6E2E4545D557}" type="datetimeFigureOut">
              <a:rPr lang="en-US" smtClean="0"/>
              <a:t>7/6/2020</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134F080A-9CAA-EC48-903B-A0D94B64EB37}" type="slidenum">
              <a:rPr lang="en-US" smtClean="0"/>
              <a:t>‹#›</a:t>
            </a:fld>
            <a:endParaRPr lang="en-US"/>
          </a:p>
        </p:txBody>
      </p:sp>
    </p:spTree>
    <p:extLst>
      <p:ext uri="{BB962C8B-B14F-4D97-AF65-F5344CB8AC3E}">
        <p14:creationId xmlns:p14="http://schemas.microsoft.com/office/powerpoint/2010/main" val="40395000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443978"/>
            <a:ext cx="8229600" cy="1143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F1207BB6-9194-474F-BB36-6E2E4545D557}" type="datetimeFigureOut">
              <a:rPr lang="en-US" smtClean="0"/>
              <a:t>7/6/2020</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134F080A-9CAA-EC48-903B-A0D94B64EB37}" type="slidenum">
              <a:rPr lang="en-US" smtClean="0"/>
              <a:t>‹#›</a:t>
            </a:fld>
            <a:endParaRPr lang="en-US"/>
          </a:p>
        </p:txBody>
      </p:sp>
    </p:spTree>
    <p:extLst>
      <p:ext uri="{BB962C8B-B14F-4D97-AF65-F5344CB8AC3E}">
        <p14:creationId xmlns:p14="http://schemas.microsoft.com/office/powerpoint/2010/main" val="196824287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F1207BB6-9194-474F-BB36-6E2E4545D557}" type="datetimeFigureOut">
              <a:rPr lang="en-US" smtClean="0"/>
              <a:t>7/6/2020</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134F080A-9CAA-EC48-903B-A0D94B64EB37}" type="slidenum">
              <a:rPr lang="en-US" smtClean="0"/>
              <a:t>‹#›</a:t>
            </a:fld>
            <a:endParaRPr lang="en-US"/>
          </a:p>
        </p:txBody>
      </p:sp>
    </p:spTree>
    <p:extLst>
      <p:ext uri="{BB962C8B-B14F-4D97-AF65-F5344CB8AC3E}">
        <p14:creationId xmlns:p14="http://schemas.microsoft.com/office/powerpoint/2010/main" val="42545692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1207BB6-9194-474F-BB36-6E2E4545D557}" type="datetimeFigureOut">
              <a:rPr lang="en-US" smtClean="0"/>
              <a:t>7/6/2020</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134F080A-9CAA-EC48-903B-A0D94B64EB37}" type="slidenum">
              <a:rPr lang="en-US" smtClean="0"/>
              <a:t>‹#›</a:t>
            </a:fld>
            <a:endParaRPr lang="en-US"/>
          </a:p>
        </p:txBody>
      </p:sp>
    </p:spTree>
    <p:extLst>
      <p:ext uri="{BB962C8B-B14F-4D97-AF65-F5344CB8AC3E}">
        <p14:creationId xmlns:p14="http://schemas.microsoft.com/office/powerpoint/2010/main" val="39076421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134F080A-9CAA-EC48-903B-A0D94B64EB37}" type="slidenum">
              <a:rPr lang="en-US" smtClean="0"/>
              <a:pPr/>
              <a:t>‹#›</a:t>
            </a:fld>
            <a:endParaRPr lang="en-US"/>
          </a:p>
        </p:txBody>
      </p:sp>
    </p:spTree>
    <p:extLst>
      <p:ext uri="{BB962C8B-B14F-4D97-AF65-F5344CB8AC3E}">
        <p14:creationId xmlns:p14="http://schemas.microsoft.com/office/powerpoint/2010/main" val="20811564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1207BB6-9194-474F-BB36-6E2E4545D557}" type="datetimeFigureOut">
              <a:rPr lang="en-US" smtClean="0"/>
              <a:t>7/6/2020</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134F080A-9CAA-EC48-903B-A0D94B64EB37}" type="slidenum">
              <a:rPr lang="en-US" smtClean="0"/>
              <a:t>‹#›</a:t>
            </a:fld>
            <a:endParaRPr lang="en-US"/>
          </a:p>
        </p:txBody>
      </p:sp>
    </p:spTree>
    <p:extLst>
      <p:ext uri="{BB962C8B-B14F-4D97-AF65-F5344CB8AC3E}">
        <p14:creationId xmlns:p14="http://schemas.microsoft.com/office/powerpoint/2010/main" val="30154998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44397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1207BB6-9194-474F-BB36-6E2E4545D557}" type="datetimeFigureOut">
              <a:rPr lang="en-US" smtClean="0"/>
              <a:t>7/6/2020</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134F080A-9CAA-EC48-903B-A0D94B64EB37}" type="slidenum">
              <a:rPr lang="en-US" smtClean="0"/>
              <a:t>‹#›</a:t>
            </a:fld>
            <a:endParaRPr lang="en-US"/>
          </a:p>
        </p:txBody>
      </p:sp>
    </p:spTree>
    <p:extLst>
      <p:ext uri="{BB962C8B-B14F-4D97-AF65-F5344CB8AC3E}">
        <p14:creationId xmlns:p14="http://schemas.microsoft.com/office/powerpoint/2010/main" val="15991809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1207BB6-9194-474F-BB36-6E2E4545D557}" type="datetimeFigureOut">
              <a:rPr lang="en-US" smtClean="0"/>
              <a:t>7/6/2020</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134F080A-9CAA-EC48-903B-A0D94B64EB37}" type="slidenum">
              <a:rPr lang="en-US" smtClean="0"/>
              <a:t>‹#›</a:t>
            </a:fld>
            <a:endParaRPr lang="en-US"/>
          </a:p>
        </p:txBody>
      </p:sp>
    </p:spTree>
    <p:extLst>
      <p:ext uri="{BB962C8B-B14F-4D97-AF65-F5344CB8AC3E}">
        <p14:creationId xmlns:p14="http://schemas.microsoft.com/office/powerpoint/2010/main" val="179658859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908720"/>
            <a:ext cx="8208912" cy="5256584"/>
          </a:xfrm>
        </p:spPr>
        <p:txBody>
          <a:bodyPr>
            <a:normAutofit/>
          </a:bodyPr>
          <a:lstStyle>
            <a:lvl1pPr>
              <a:defRPr sz="2400"/>
            </a:lvl1pPr>
            <a:lvl2pPr>
              <a:defRPr sz="2000"/>
            </a:lvl2pPr>
            <a:lvl3pPr>
              <a:defRPr sz="1800"/>
            </a:lvl3pPr>
            <a:lvl4pPr>
              <a:defRPr sz="1600"/>
            </a:lvl4pPr>
            <a:lvl5pPr>
              <a:defRPr sz="1600"/>
            </a:lvl5pPr>
          </a:lstStyle>
          <a:p>
            <a:pPr lvl="0"/>
            <a:r>
              <a:rPr lang="en-US" dirty="0"/>
              <a:t>Click to insert first level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p:cNvSpPr>
            <a:spLocks noGrp="1"/>
          </p:cNvSpPr>
          <p:nvPr>
            <p:ph sz="quarter" idx="14" hasCustomPrompt="1"/>
          </p:nvPr>
        </p:nvSpPr>
        <p:spPr>
          <a:xfrm>
            <a:off x="0" y="44624"/>
            <a:ext cx="9036050" cy="359618"/>
          </a:xfrm>
        </p:spPr>
        <p:txBody>
          <a:bodyPr>
            <a:normAutofit/>
          </a:bodyPr>
          <a:lstStyle>
            <a:lvl1pPr marL="0" indent="0">
              <a:buNone/>
              <a:defRPr sz="2000" i="0" baseline="0">
                <a:solidFill>
                  <a:schemeClr val="bg1"/>
                </a:solidFill>
              </a:defRPr>
            </a:lvl1pPr>
          </a:lstStyle>
          <a:p>
            <a:pPr lvl="0"/>
            <a:r>
              <a:rPr lang="en-US" dirty="0"/>
              <a:t>Click to add section heading</a:t>
            </a:r>
          </a:p>
        </p:txBody>
      </p:sp>
      <p:sp>
        <p:nvSpPr>
          <p:cNvPr id="2" name="Date Placeholder 1"/>
          <p:cNvSpPr>
            <a:spLocks noGrp="1"/>
          </p:cNvSpPr>
          <p:nvPr>
            <p:ph type="dt" sz="half" idx="15"/>
          </p:nvPr>
        </p:nvSpPr>
        <p:spPr>
          <a:xfrm>
            <a:off x="457200" y="6356350"/>
            <a:ext cx="2133600" cy="365125"/>
          </a:xfrm>
          <a:prstGeom prst="rect">
            <a:avLst/>
          </a:prstGeom>
        </p:spPr>
        <p:txBody>
          <a:bodyPr/>
          <a:lstStyle/>
          <a:p>
            <a:pPr>
              <a:defRPr/>
            </a:pPr>
            <a:fld id="{44CED412-13A3-48EF-939A-2AB86A36914A}" type="datetimeFigureOut">
              <a:rPr lang="en-GB" smtClean="0"/>
              <a:pPr>
                <a:defRPr/>
              </a:pPr>
              <a:t>06/07/2020</a:t>
            </a:fld>
            <a:endParaRPr lang="en-GB"/>
          </a:p>
        </p:txBody>
      </p:sp>
      <p:sp>
        <p:nvSpPr>
          <p:cNvPr id="4" name="Footer Placeholder 3"/>
          <p:cNvSpPr>
            <a:spLocks noGrp="1"/>
          </p:cNvSpPr>
          <p:nvPr>
            <p:ph type="ftr" sz="quarter" idx="16"/>
          </p:nvPr>
        </p:nvSpPr>
        <p:spPr>
          <a:xfrm>
            <a:off x="3124200" y="6356350"/>
            <a:ext cx="2895600" cy="365125"/>
          </a:xfrm>
          <a:prstGeom prst="rect">
            <a:avLst/>
          </a:prstGeom>
        </p:spPr>
        <p:txBody>
          <a:bodyPr/>
          <a:lstStyle/>
          <a:p>
            <a:pPr>
              <a:defRPr/>
            </a:pPr>
            <a:endParaRPr lang="en-GB"/>
          </a:p>
        </p:txBody>
      </p:sp>
      <p:sp>
        <p:nvSpPr>
          <p:cNvPr id="9" name="Slide Number Placeholder 8"/>
          <p:cNvSpPr>
            <a:spLocks noGrp="1"/>
          </p:cNvSpPr>
          <p:nvPr>
            <p:ph type="sldNum" sz="quarter" idx="17"/>
          </p:nvPr>
        </p:nvSpPr>
        <p:spPr/>
        <p:txBody>
          <a:bodyPr/>
          <a:lstStyle/>
          <a:p>
            <a:pPr>
              <a:defRPr/>
            </a:pPr>
            <a:fld id="{5653FDB4-81F1-42F5-91C0-99D934C633A0}" type="slidenum">
              <a:rPr lang="en-GB" smtClean="0"/>
              <a:pPr>
                <a:defRPr/>
              </a:pPr>
              <a:t>‹#›</a:t>
            </a:fld>
            <a:endParaRPr lang="en-GB"/>
          </a:p>
        </p:txBody>
      </p:sp>
    </p:spTree>
    <p:extLst>
      <p:ext uri="{BB962C8B-B14F-4D97-AF65-F5344CB8AC3E}">
        <p14:creationId xmlns:p14="http://schemas.microsoft.com/office/powerpoint/2010/main" val="2870533292"/>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
        <p:nvSpPr>
          <p:cNvPr id="10" name="Content Placeholder 9"/>
          <p:cNvSpPr>
            <a:spLocks noGrp="1"/>
          </p:cNvSpPr>
          <p:nvPr>
            <p:ph sz="quarter" idx="14" hasCustomPrompt="1"/>
          </p:nvPr>
        </p:nvSpPr>
        <p:spPr>
          <a:xfrm>
            <a:off x="0" y="44624"/>
            <a:ext cx="9036050" cy="359618"/>
          </a:xfrm>
        </p:spPr>
        <p:txBody>
          <a:bodyPr>
            <a:normAutofit/>
          </a:bodyPr>
          <a:lstStyle>
            <a:lvl1pPr marL="0" indent="0">
              <a:buNone/>
              <a:defRPr sz="2000" i="0">
                <a:solidFill>
                  <a:schemeClr val="bg1"/>
                </a:solidFill>
              </a:defRPr>
            </a:lvl1pPr>
          </a:lstStyle>
          <a:p>
            <a:pPr lvl="0"/>
            <a:r>
              <a:rPr lang="en-US" dirty="0"/>
              <a:t>Click to add section heading</a:t>
            </a:r>
          </a:p>
        </p:txBody>
      </p:sp>
      <p:sp>
        <p:nvSpPr>
          <p:cNvPr id="2" name="Date Placeholder 1"/>
          <p:cNvSpPr>
            <a:spLocks noGrp="1"/>
          </p:cNvSpPr>
          <p:nvPr>
            <p:ph type="dt" sz="half" idx="15"/>
          </p:nvPr>
        </p:nvSpPr>
        <p:spPr>
          <a:xfrm>
            <a:off x="457200" y="6356350"/>
            <a:ext cx="2133600" cy="365125"/>
          </a:xfrm>
          <a:prstGeom prst="rect">
            <a:avLst/>
          </a:prstGeom>
        </p:spPr>
        <p:txBody>
          <a:bodyPr/>
          <a:lstStyle/>
          <a:p>
            <a:pPr>
              <a:defRPr/>
            </a:pPr>
            <a:fld id="{44CED412-13A3-48EF-939A-2AB86A36914A}" type="datetimeFigureOut">
              <a:rPr lang="en-GB" smtClean="0"/>
              <a:pPr>
                <a:defRPr/>
              </a:pPr>
              <a:t>06/07/2020</a:t>
            </a:fld>
            <a:endParaRPr lang="en-GB"/>
          </a:p>
        </p:txBody>
      </p:sp>
      <p:sp>
        <p:nvSpPr>
          <p:cNvPr id="4" name="Footer Placeholder 3"/>
          <p:cNvSpPr>
            <a:spLocks noGrp="1"/>
          </p:cNvSpPr>
          <p:nvPr>
            <p:ph type="ftr" sz="quarter" idx="16"/>
          </p:nvPr>
        </p:nvSpPr>
        <p:spPr>
          <a:xfrm>
            <a:off x="3124200" y="6356350"/>
            <a:ext cx="2895600" cy="365125"/>
          </a:xfrm>
          <a:prstGeom prst="rect">
            <a:avLst/>
          </a:prstGeom>
        </p:spPr>
        <p:txBody>
          <a:bodyPr/>
          <a:lstStyle/>
          <a:p>
            <a:pPr>
              <a:defRPr/>
            </a:pPr>
            <a:endParaRPr lang="en-GB"/>
          </a:p>
        </p:txBody>
      </p:sp>
      <p:sp>
        <p:nvSpPr>
          <p:cNvPr id="9" name="Slide Number Placeholder 8"/>
          <p:cNvSpPr>
            <a:spLocks noGrp="1"/>
          </p:cNvSpPr>
          <p:nvPr>
            <p:ph type="sldNum" sz="quarter" idx="17"/>
          </p:nvPr>
        </p:nvSpPr>
        <p:spPr/>
        <p:txBody>
          <a:bodyPr/>
          <a:lstStyle/>
          <a:p>
            <a:pPr>
              <a:defRPr/>
            </a:pPr>
            <a:fld id="{5653FDB4-81F1-42F5-91C0-99D934C633A0}" type="slidenum">
              <a:rPr lang="en-GB" smtClean="0"/>
              <a:pPr>
                <a:defRPr/>
              </a:pPr>
              <a:t>‹#›</a:t>
            </a:fld>
            <a:endParaRPr lang="en-GB"/>
          </a:p>
        </p:txBody>
      </p:sp>
      <p:sp>
        <p:nvSpPr>
          <p:cNvPr id="7" name="Content Placeholder 2"/>
          <p:cNvSpPr>
            <a:spLocks noGrp="1"/>
          </p:cNvSpPr>
          <p:nvPr>
            <p:ph sz="half" idx="1" hasCustomPrompt="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add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Content Placeholder 3"/>
          <p:cNvSpPr>
            <a:spLocks noGrp="1"/>
          </p:cNvSpPr>
          <p:nvPr>
            <p:ph sz="half" idx="2" hasCustomPrompt="1"/>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add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48477563"/>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 1 lin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93134"/>
            <a:ext cx="8229600" cy="487362"/>
          </a:xfrm>
          <a:prstGeom prst="rect">
            <a:avLst/>
          </a:prstGeom>
        </p:spPr>
        <p:txBody>
          <a:bodyPr>
            <a:normAutofit/>
          </a:bodyPr>
          <a:lstStyle>
            <a:lvl1pPr algn="l">
              <a:defRPr sz="1800" b="1" baseline="0">
                <a:solidFill>
                  <a:schemeClr val="bg1"/>
                </a:solidFill>
              </a:defRPr>
            </a:lvl1pPr>
          </a:lstStyle>
          <a:p>
            <a:r>
              <a:rPr lang="en-US" dirty="0"/>
              <a:t>Click to edit Master title style – single line</a:t>
            </a:r>
          </a:p>
        </p:txBody>
      </p:sp>
      <p:sp>
        <p:nvSpPr>
          <p:cNvPr id="3" name="Content Placeholder 2"/>
          <p:cNvSpPr>
            <a:spLocks noGrp="1"/>
          </p:cNvSpPr>
          <p:nvPr>
            <p:ph idx="1"/>
          </p:nvPr>
        </p:nvSpPr>
        <p:spPr>
          <a:xfrm>
            <a:off x="457200" y="990602"/>
            <a:ext cx="8229600" cy="4525963"/>
          </a:xfrm>
        </p:spPr>
        <p:txBody>
          <a:bodyPr>
            <a:normAutofit/>
          </a:bodyPr>
          <a:lstStyle>
            <a:lvl1pPr>
              <a:defRPr sz="1800"/>
            </a:lvl1pPr>
            <a:lvl2pPr>
              <a:defRPr sz="1500"/>
            </a:lvl2pPr>
            <a:lvl3pPr>
              <a:defRPr sz="1350"/>
            </a:lvl3pPr>
            <a:lvl4pPr>
              <a:defRPr sz="12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Box 6"/>
          <p:cNvSpPr txBox="1"/>
          <p:nvPr userDrawn="1"/>
        </p:nvSpPr>
        <p:spPr>
          <a:xfrm>
            <a:off x="457200" y="6447496"/>
            <a:ext cx="319318" cy="230832"/>
          </a:xfrm>
          <a:prstGeom prst="rect">
            <a:avLst/>
          </a:prstGeom>
          <a:noFill/>
        </p:spPr>
        <p:txBody>
          <a:bodyPr wrap="none" rtlCol="0">
            <a:spAutoFit/>
          </a:bodyPr>
          <a:lstStyle/>
          <a:p>
            <a:pPr fontAlgn="base">
              <a:spcBef>
                <a:spcPct val="0"/>
              </a:spcBef>
              <a:spcAft>
                <a:spcPct val="0"/>
              </a:spcAft>
            </a:pPr>
            <a:fld id="{CEB2BCE1-C623-8148-A216-0C4A4946D031}" type="slidenum">
              <a:rPr lang="en-US" sz="900" smtClean="0">
                <a:solidFill>
                  <a:prstClr val="black"/>
                </a:solidFill>
                <a:cs typeface="Arial" charset="0"/>
              </a:rPr>
              <a:pPr fontAlgn="base">
                <a:spcBef>
                  <a:spcPct val="0"/>
                </a:spcBef>
                <a:spcAft>
                  <a:spcPct val="0"/>
                </a:spcAft>
              </a:pPr>
              <a:t>‹#›</a:t>
            </a:fld>
            <a:endParaRPr lang="en-US" sz="900" dirty="0">
              <a:solidFill>
                <a:prstClr val="black"/>
              </a:solidFill>
              <a:cs typeface="Arial" charset="0"/>
            </a:endParaRPr>
          </a:p>
        </p:txBody>
      </p:sp>
      <p:cxnSp>
        <p:nvCxnSpPr>
          <p:cNvPr id="11" name="Straight Connector 10"/>
          <p:cNvCxnSpPr/>
          <p:nvPr userDrawn="1"/>
        </p:nvCxnSpPr>
        <p:spPr>
          <a:xfrm>
            <a:off x="468477" y="6470951"/>
            <a:ext cx="0" cy="237902"/>
          </a:xfrm>
          <a:prstGeom prst="line">
            <a:avLst/>
          </a:prstGeom>
          <a:ln w="9525">
            <a:solidFill>
              <a:srgbClr val="007A4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948085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 2 lin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0"/>
            <a:ext cx="8229600" cy="762000"/>
          </a:xfrm>
          <a:prstGeom prst="rect">
            <a:avLst/>
          </a:prstGeom>
        </p:spPr>
        <p:txBody>
          <a:bodyPr>
            <a:normAutofit/>
          </a:bodyPr>
          <a:lstStyle>
            <a:lvl1pPr algn="l">
              <a:defRPr sz="1800" b="1" baseline="0">
                <a:solidFill>
                  <a:schemeClr val="bg1"/>
                </a:solidFill>
              </a:defRPr>
            </a:lvl1pPr>
          </a:lstStyle>
          <a:p>
            <a:r>
              <a:rPr lang="en-US" dirty="0"/>
              <a:t>Click to edit Master title style – two lines</a:t>
            </a:r>
          </a:p>
        </p:txBody>
      </p:sp>
      <p:sp>
        <p:nvSpPr>
          <p:cNvPr id="3" name="Content Placeholder 2"/>
          <p:cNvSpPr>
            <a:spLocks noGrp="1"/>
          </p:cNvSpPr>
          <p:nvPr>
            <p:ph idx="1"/>
          </p:nvPr>
        </p:nvSpPr>
        <p:spPr>
          <a:xfrm>
            <a:off x="457200" y="990602"/>
            <a:ext cx="8229600" cy="4525963"/>
          </a:xfrm>
        </p:spPr>
        <p:txBody>
          <a:bodyPr>
            <a:normAutofit/>
          </a:bodyPr>
          <a:lstStyle>
            <a:lvl1pPr>
              <a:defRPr sz="1800"/>
            </a:lvl1pPr>
            <a:lvl2pPr>
              <a:defRPr sz="1500"/>
            </a:lvl2pPr>
            <a:lvl3pPr>
              <a:defRPr sz="1350"/>
            </a:lvl3pPr>
            <a:lvl4pPr>
              <a:defRPr sz="1200"/>
            </a:lvl4pPr>
            <a:lvl5pPr>
              <a:defRPr sz="1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Box 6"/>
          <p:cNvSpPr txBox="1"/>
          <p:nvPr userDrawn="1"/>
        </p:nvSpPr>
        <p:spPr>
          <a:xfrm>
            <a:off x="457200" y="6447496"/>
            <a:ext cx="319318" cy="230832"/>
          </a:xfrm>
          <a:prstGeom prst="rect">
            <a:avLst/>
          </a:prstGeom>
          <a:noFill/>
        </p:spPr>
        <p:txBody>
          <a:bodyPr wrap="none" rtlCol="0">
            <a:spAutoFit/>
          </a:bodyPr>
          <a:lstStyle/>
          <a:p>
            <a:pPr fontAlgn="base">
              <a:spcBef>
                <a:spcPct val="0"/>
              </a:spcBef>
              <a:spcAft>
                <a:spcPct val="0"/>
              </a:spcAft>
            </a:pPr>
            <a:fld id="{CEB2BCE1-C623-8148-A216-0C4A4946D031}" type="slidenum">
              <a:rPr lang="en-US" sz="900" smtClean="0">
                <a:solidFill>
                  <a:prstClr val="black"/>
                </a:solidFill>
                <a:cs typeface="Arial" charset="0"/>
              </a:rPr>
              <a:pPr fontAlgn="base">
                <a:spcBef>
                  <a:spcPct val="0"/>
                </a:spcBef>
                <a:spcAft>
                  <a:spcPct val="0"/>
                </a:spcAft>
              </a:pPr>
              <a:t>‹#›</a:t>
            </a:fld>
            <a:endParaRPr lang="en-US" sz="900" dirty="0">
              <a:solidFill>
                <a:prstClr val="black"/>
              </a:solidFill>
              <a:cs typeface="Arial" charset="0"/>
            </a:endParaRPr>
          </a:p>
        </p:txBody>
      </p:sp>
      <p:cxnSp>
        <p:nvCxnSpPr>
          <p:cNvPr id="11" name="Straight Connector 10"/>
          <p:cNvCxnSpPr/>
          <p:nvPr userDrawn="1"/>
        </p:nvCxnSpPr>
        <p:spPr>
          <a:xfrm>
            <a:off x="468477" y="6470951"/>
            <a:ext cx="0" cy="237902"/>
          </a:xfrm>
          <a:prstGeom prst="line">
            <a:avLst/>
          </a:prstGeom>
          <a:ln w="9525">
            <a:solidFill>
              <a:srgbClr val="007A4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314334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a:prstGeom prst="rect">
            <a:avLst/>
          </a:prstGeo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134F080A-9CAA-EC48-903B-A0D94B64EB3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288764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44397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2"/>
            <a:ext cx="2133600" cy="365125"/>
          </a:xfrm>
          <a:prstGeom prst="rect">
            <a:avLst/>
          </a:prstGeom>
        </p:spPr>
        <p:txBody>
          <a:bodyPr/>
          <a:lstStyle/>
          <a:p>
            <a:pPr fontAlgn="base">
              <a:spcBef>
                <a:spcPct val="0"/>
              </a:spcBef>
              <a:spcAft>
                <a:spcPct val="0"/>
              </a:spcAft>
            </a:pPr>
            <a:fld id="{F1207BB6-9194-474F-BB36-6E2E4545D557}" type="datetimeFigureOut">
              <a:rPr lang="en-US" smtClean="0">
                <a:solidFill>
                  <a:prstClr val="black"/>
                </a:solidFill>
                <a:cs typeface="Arial" charset="0"/>
              </a:rPr>
              <a:pPr fontAlgn="base">
                <a:spcBef>
                  <a:spcPct val="0"/>
                </a:spcBef>
                <a:spcAft>
                  <a:spcPct val="0"/>
                </a:spcAft>
              </a:pPr>
              <a:t>7/6/2020</a:t>
            </a:fld>
            <a:endParaRPr lang="en-US">
              <a:solidFill>
                <a:prstClr val="black"/>
              </a:solidFill>
              <a:cs typeface="Arial" charset="0"/>
            </a:endParaRPr>
          </a:p>
        </p:txBody>
      </p:sp>
      <p:sp>
        <p:nvSpPr>
          <p:cNvPr id="6" name="Footer Placeholder 5"/>
          <p:cNvSpPr>
            <a:spLocks noGrp="1"/>
          </p:cNvSpPr>
          <p:nvPr>
            <p:ph type="ftr" sz="quarter" idx="11"/>
          </p:nvPr>
        </p:nvSpPr>
        <p:spPr>
          <a:xfrm>
            <a:off x="3124200" y="6356352"/>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34F080A-9CAA-EC48-903B-A0D94B64EB3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286177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44397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2"/>
            <a:ext cx="2133600" cy="365125"/>
          </a:xfrm>
          <a:prstGeom prst="rect">
            <a:avLst/>
          </a:prstGeom>
        </p:spPr>
        <p:txBody>
          <a:bodyPr/>
          <a:lstStyle/>
          <a:p>
            <a:pPr fontAlgn="base">
              <a:spcBef>
                <a:spcPct val="0"/>
              </a:spcBef>
              <a:spcAft>
                <a:spcPct val="0"/>
              </a:spcAft>
            </a:pPr>
            <a:fld id="{F1207BB6-9194-474F-BB36-6E2E4545D557}" type="datetimeFigureOut">
              <a:rPr lang="en-US" smtClean="0">
                <a:solidFill>
                  <a:prstClr val="black"/>
                </a:solidFill>
                <a:cs typeface="Arial" charset="0"/>
              </a:rPr>
              <a:pPr fontAlgn="base">
                <a:spcBef>
                  <a:spcPct val="0"/>
                </a:spcBef>
                <a:spcAft>
                  <a:spcPct val="0"/>
                </a:spcAft>
              </a:pPr>
              <a:t>7/6/2020</a:t>
            </a:fld>
            <a:endParaRPr lang="en-US">
              <a:solidFill>
                <a:prstClr val="black"/>
              </a:solidFill>
              <a:cs typeface="Arial" charset="0"/>
            </a:endParaRPr>
          </a:p>
        </p:txBody>
      </p:sp>
      <p:sp>
        <p:nvSpPr>
          <p:cNvPr id="8" name="Footer Placeholder 7"/>
          <p:cNvSpPr>
            <a:spLocks noGrp="1"/>
          </p:cNvSpPr>
          <p:nvPr>
            <p:ph type="ftr" sz="quarter" idx="11"/>
          </p:nvPr>
        </p:nvSpPr>
        <p:spPr>
          <a:xfrm>
            <a:off x="3124200" y="6356352"/>
            <a:ext cx="2895600" cy="365125"/>
          </a:xfrm>
          <a:prstGeom prst="rect">
            <a:avLst/>
          </a:prstGeom>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134F080A-9CAA-EC48-903B-A0D94B64EB3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223437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1207BB6-9194-474F-BB36-6E2E4545D557}" type="datetimeFigureOut">
              <a:rPr lang="en-US" smtClean="0"/>
              <a:pPr/>
              <a:t>7/6/2020</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134F080A-9CAA-EC48-903B-A0D94B64EB37}" type="slidenum">
              <a:rPr lang="en-US" smtClean="0"/>
              <a:pPr/>
              <a:t>‹#›</a:t>
            </a:fld>
            <a:endParaRPr lang="en-US"/>
          </a:p>
        </p:txBody>
      </p:sp>
    </p:spTree>
    <p:extLst>
      <p:ext uri="{BB962C8B-B14F-4D97-AF65-F5344CB8AC3E}">
        <p14:creationId xmlns:p14="http://schemas.microsoft.com/office/powerpoint/2010/main" val="17401129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443978"/>
            <a:ext cx="8229600" cy="1143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457200" y="6356352"/>
            <a:ext cx="2133600" cy="365125"/>
          </a:xfrm>
          <a:prstGeom prst="rect">
            <a:avLst/>
          </a:prstGeom>
        </p:spPr>
        <p:txBody>
          <a:bodyPr/>
          <a:lstStyle/>
          <a:p>
            <a:pPr fontAlgn="base">
              <a:spcBef>
                <a:spcPct val="0"/>
              </a:spcBef>
              <a:spcAft>
                <a:spcPct val="0"/>
              </a:spcAft>
            </a:pPr>
            <a:fld id="{F1207BB6-9194-474F-BB36-6E2E4545D557}" type="datetimeFigureOut">
              <a:rPr lang="en-US" smtClean="0">
                <a:solidFill>
                  <a:prstClr val="black"/>
                </a:solidFill>
                <a:cs typeface="Arial" charset="0"/>
              </a:rPr>
              <a:pPr fontAlgn="base">
                <a:spcBef>
                  <a:spcPct val="0"/>
                </a:spcBef>
                <a:spcAft>
                  <a:spcPct val="0"/>
                </a:spcAft>
              </a:pPr>
              <a:t>7/6/2020</a:t>
            </a:fld>
            <a:endParaRPr lang="en-US">
              <a:solidFill>
                <a:prstClr val="black"/>
              </a:solidFill>
              <a:cs typeface="Arial" charset="0"/>
            </a:endParaRPr>
          </a:p>
        </p:txBody>
      </p:sp>
      <p:sp>
        <p:nvSpPr>
          <p:cNvPr id="4" name="Footer Placeholder 3"/>
          <p:cNvSpPr>
            <a:spLocks noGrp="1"/>
          </p:cNvSpPr>
          <p:nvPr>
            <p:ph type="ftr" sz="quarter" idx="11"/>
          </p:nvPr>
        </p:nvSpPr>
        <p:spPr>
          <a:xfrm>
            <a:off x="3124200" y="6356352"/>
            <a:ext cx="2895600" cy="365125"/>
          </a:xfrm>
          <a:prstGeom prst="rect">
            <a:avLst/>
          </a:prstGeom>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134F080A-9CAA-EC48-903B-A0D94B64EB3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9601237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2"/>
            <a:ext cx="2133600" cy="365125"/>
          </a:xfrm>
          <a:prstGeom prst="rect">
            <a:avLst/>
          </a:prstGeom>
        </p:spPr>
        <p:txBody>
          <a:bodyPr/>
          <a:lstStyle/>
          <a:p>
            <a:pPr fontAlgn="base">
              <a:spcBef>
                <a:spcPct val="0"/>
              </a:spcBef>
              <a:spcAft>
                <a:spcPct val="0"/>
              </a:spcAft>
            </a:pPr>
            <a:fld id="{F1207BB6-9194-474F-BB36-6E2E4545D557}" type="datetimeFigureOut">
              <a:rPr lang="en-US" smtClean="0">
                <a:solidFill>
                  <a:prstClr val="black"/>
                </a:solidFill>
                <a:cs typeface="Arial" charset="0"/>
              </a:rPr>
              <a:pPr fontAlgn="base">
                <a:spcBef>
                  <a:spcPct val="0"/>
                </a:spcBef>
                <a:spcAft>
                  <a:spcPct val="0"/>
                </a:spcAft>
              </a:pPr>
              <a:t>7/6/2020</a:t>
            </a:fld>
            <a:endParaRPr lang="en-US">
              <a:solidFill>
                <a:prstClr val="black"/>
              </a:solidFill>
              <a:cs typeface="Arial" charset="0"/>
            </a:endParaRPr>
          </a:p>
        </p:txBody>
      </p:sp>
      <p:sp>
        <p:nvSpPr>
          <p:cNvPr id="3" name="Footer Placeholder 2"/>
          <p:cNvSpPr>
            <a:spLocks noGrp="1"/>
          </p:cNvSpPr>
          <p:nvPr>
            <p:ph type="ftr" sz="quarter" idx="11"/>
          </p:nvPr>
        </p:nvSpPr>
        <p:spPr>
          <a:xfrm>
            <a:off x="3124200" y="6356352"/>
            <a:ext cx="2895600" cy="365125"/>
          </a:xfrm>
          <a:prstGeom prst="rect">
            <a:avLst/>
          </a:prstGeom>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134F080A-9CAA-EC48-903B-A0D94B64EB3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192159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a:prstGeom prst="rect">
            <a:avLst/>
          </a:prstGeo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a:xfrm>
            <a:off x="457200" y="6356352"/>
            <a:ext cx="2133600" cy="365125"/>
          </a:xfrm>
          <a:prstGeom prst="rect">
            <a:avLst/>
          </a:prstGeom>
        </p:spPr>
        <p:txBody>
          <a:bodyPr/>
          <a:lstStyle/>
          <a:p>
            <a:pPr fontAlgn="base">
              <a:spcBef>
                <a:spcPct val="0"/>
              </a:spcBef>
              <a:spcAft>
                <a:spcPct val="0"/>
              </a:spcAft>
            </a:pPr>
            <a:fld id="{F1207BB6-9194-474F-BB36-6E2E4545D557}" type="datetimeFigureOut">
              <a:rPr lang="en-US" smtClean="0">
                <a:solidFill>
                  <a:prstClr val="black"/>
                </a:solidFill>
                <a:cs typeface="Arial" charset="0"/>
              </a:rPr>
              <a:pPr fontAlgn="base">
                <a:spcBef>
                  <a:spcPct val="0"/>
                </a:spcBef>
                <a:spcAft>
                  <a:spcPct val="0"/>
                </a:spcAft>
              </a:pPr>
              <a:t>7/6/2020</a:t>
            </a:fld>
            <a:endParaRPr lang="en-US">
              <a:solidFill>
                <a:prstClr val="black"/>
              </a:solidFill>
              <a:cs typeface="Arial" charset="0"/>
            </a:endParaRPr>
          </a:p>
        </p:txBody>
      </p:sp>
      <p:sp>
        <p:nvSpPr>
          <p:cNvPr id="6" name="Footer Placeholder 5"/>
          <p:cNvSpPr>
            <a:spLocks noGrp="1"/>
          </p:cNvSpPr>
          <p:nvPr>
            <p:ph type="ftr" sz="quarter" idx="11"/>
          </p:nvPr>
        </p:nvSpPr>
        <p:spPr>
          <a:xfrm>
            <a:off x="3124200" y="6356352"/>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34F080A-9CAA-EC48-903B-A0D94B64EB3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278789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Date Placeholder 4"/>
          <p:cNvSpPr>
            <a:spLocks noGrp="1"/>
          </p:cNvSpPr>
          <p:nvPr>
            <p:ph type="dt" sz="half" idx="10"/>
          </p:nvPr>
        </p:nvSpPr>
        <p:spPr>
          <a:xfrm>
            <a:off x="457200" y="6356352"/>
            <a:ext cx="2133600" cy="365125"/>
          </a:xfrm>
          <a:prstGeom prst="rect">
            <a:avLst/>
          </a:prstGeom>
        </p:spPr>
        <p:txBody>
          <a:bodyPr/>
          <a:lstStyle/>
          <a:p>
            <a:pPr fontAlgn="base">
              <a:spcBef>
                <a:spcPct val="0"/>
              </a:spcBef>
              <a:spcAft>
                <a:spcPct val="0"/>
              </a:spcAft>
            </a:pPr>
            <a:fld id="{F1207BB6-9194-474F-BB36-6E2E4545D557}" type="datetimeFigureOut">
              <a:rPr lang="en-US" smtClean="0">
                <a:solidFill>
                  <a:prstClr val="black"/>
                </a:solidFill>
                <a:cs typeface="Arial" charset="0"/>
              </a:rPr>
              <a:pPr fontAlgn="base">
                <a:spcBef>
                  <a:spcPct val="0"/>
                </a:spcBef>
                <a:spcAft>
                  <a:spcPct val="0"/>
                </a:spcAft>
              </a:pPr>
              <a:t>7/6/2020</a:t>
            </a:fld>
            <a:endParaRPr lang="en-US">
              <a:solidFill>
                <a:prstClr val="black"/>
              </a:solidFill>
              <a:cs typeface="Arial" charset="0"/>
            </a:endParaRPr>
          </a:p>
        </p:txBody>
      </p:sp>
      <p:sp>
        <p:nvSpPr>
          <p:cNvPr id="6" name="Footer Placeholder 5"/>
          <p:cNvSpPr>
            <a:spLocks noGrp="1"/>
          </p:cNvSpPr>
          <p:nvPr>
            <p:ph type="ftr" sz="quarter" idx="11"/>
          </p:nvPr>
        </p:nvSpPr>
        <p:spPr>
          <a:xfrm>
            <a:off x="3124200" y="6356352"/>
            <a:ext cx="2895600" cy="365125"/>
          </a:xfrm>
          <a:prstGeom prst="rect">
            <a:avLst/>
          </a:prstGeom>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134F080A-9CAA-EC48-903B-A0D94B64EB3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707761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44397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2"/>
            <a:ext cx="2133600" cy="365125"/>
          </a:xfrm>
          <a:prstGeom prst="rect">
            <a:avLst/>
          </a:prstGeom>
        </p:spPr>
        <p:txBody>
          <a:bodyPr/>
          <a:lstStyle/>
          <a:p>
            <a:pPr fontAlgn="base">
              <a:spcBef>
                <a:spcPct val="0"/>
              </a:spcBef>
              <a:spcAft>
                <a:spcPct val="0"/>
              </a:spcAft>
            </a:pPr>
            <a:fld id="{F1207BB6-9194-474F-BB36-6E2E4545D557}" type="datetimeFigureOut">
              <a:rPr lang="en-US" smtClean="0">
                <a:solidFill>
                  <a:prstClr val="black"/>
                </a:solidFill>
                <a:cs typeface="Arial" charset="0"/>
              </a:rPr>
              <a:pPr fontAlgn="base">
                <a:spcBef>
                  <a:spcPct val="0"/>
                </a:spcBef>
                <a:spcAft>
                  <a:spcPct val="0"/>
                </a:spcAft>
              </a:pPr>
              <a:t>7/6/2020</a:t>
            </a:fld>
            <a:endParaRPr lang="en-US">
              <a:solidFill>
                <a:prstClr val="black"/>
              </a:solidFill>
              <a:cs typeface="Arial" charset="0"/>
            </a:endParaRPr>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4F080A-9CAA-EC48-903B-A0D94B64EB3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69559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2"/>
            <a:ext cx="2133600" cy="365125"/>
          </a:xfrm>
          <a:prstGeom prst="rect">
            <a:avLst/>
          </a:prstGeom>
        </p:spPr>
        <p:txBody>
          <a:bodyPr/>
          <a:lstStyle/>
          <a:p>
            <a:pPr fontAlgn="base">
              <a:spcBef>
                <a:spcPct val="0"/>
              </a:spcBef>
              <a:spcAft>
                <a:spcPct val="0"/>
              </a:spcAft>
            </a:pPr>
            <a:fld id="{F1207BB6-9194-474F-BB36-6E2E4545D557}" type="datetimeFigureOut">
              <a:rPr lang="en-US" smtClean="0">
                <a:solidFill>
                  <a:prstClr val="black"/>
                </a:solidFill>
                <a:cs typeface="Arial" charset="0"/>
              </a:rPr>
              <a:pPr fontAlgn="base">
                <a:spcBef>
                  <a:spcPct val="0"/>
                </a:spcBef>
                <a:spcAft>
                  <a:spcPct val="0"/>
                </a:spcAft>
              </a:pPr>
              <a:t>7/6/2020</a:t>
            </a:fld>
            <a:endParaRPr lang="en-US">
              <a:solidFill>
                <a:prstClr val="black"/>
              </a:solidFill>
              <a:cs typeface="Arial" charset="0"/>
            </a:endParaRPr>
          </a:p>
        </p:txBody>
      </p:sp>
      <p:sp>
        <p:nvSpPr>
          <p:cNvPr id="5" name="Footer Placeholder 4"/>
          <p:cNvSpPr>
            <a:spLocks noGrp="1"/>
          </p:cNvSpPr>
          <p:nvPr>
            <p:ph type="ftr" sz="quarter" idx="11"/>
          </p:nvPr>
        </p:nvSpPr>
        <p:spPr>
          <a:xfrm>
            <a:off x="3124200" y="6356352"/>
            <a:ext cx="2895600" cy="365125"/>
          </a:xfrm>
          <a:prstGeom prst="rect">
            <a:avLst/>
          </a:prstGeom>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134F080A-9CAA-EC48-903B-A0D94B64EB3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122242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67544" y="908720"/>
            <a:ext cx="8208912" cy="5256584"/>
          </a:xfrm>
        </p:spPr>
        <p:txBody>
          <a:bodyPr>
            <a:normAutofit/>
          </a:bodyPr>
          <a:lstStyle>
            <a:lvl1pPr>
              <a:defRPr sz="1800"/>
            </a:lvl1pPr>
            <a:lvl2pPr>
              <a:defRPr sz="1500"/>
            </a:lvl2pPr>
            <a:lvl3pPr>
              <a:defRPr sz="1350"/>
            </a:lvl3pPr>
            <a:lvl4pPr>
              <a:defRPr sz="1200"/>
            </a:lvl4pPr>
            <a:lvl5pPr>
              <a:defRPr sz="1200"/>
            </a:lvl5pPr>
          </a:lstStyle>
          <a:p>
            <a:pPr lvl="0"/>
            <a:r>
              <a:rPr lang="en-US" dirty="0"/>
              <a:t>Click to insert first level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p:cNvSpPr>
            <a:spLocks noGrp="1"/>
          </p:cNvSpPr>
          <p:nvPr>
            <p:ph sz="quarter" idx="14" hasCustomPrompt="1"/>
          </p:nvPr>
        </p:nvSpPr>
        <p:spPr>
          <a:xfrm>
            <a:off x="1" y="44624"/>
            <a:ext cx="9036050" cy="359618"/>
          </a:xfrm>
        </p:spPr>
        <p:txBody>
          <a:bodyPr>
            <a:normAutofit/>
          </a:bodyPr>
          <a:lstStyle>
            <a:lvl1pPr marL="0" indent="0">
              <a:buNone/>
              <a:defRPr sz="1500" i="0" baseline="0">
                <a:solidFill>
                  <a:schemeClr val="bg1"/>
                </a:solidFill>
              </a:defRPr>
            </a:lvl1pPr>
          </a:lstStyle>
          <a:p>
            <a:pPr lvl="0"/>
            <a:r>
              <a:rPr lang="en-US" dirty="0"/>
              <a:t>Click to add section heading</a:t>
            </a:r>
          </a:p>
        </p:txBody>
      </p:sp>
      <p:sp>
        <p:nvSpPr>
          <p:cNvPr id="2" name="Date Placeholder 1"/>
          <p:cNvSpPr>
            <a:spLocks noGrp="1"/>
          </p:cNvSpPr>
          <p:nvPr>
            <p:ph type="dt" sz="half" idx="15"/>
          </p:nvPr>
        </p:nvSpPr>
        <p:spPr>
          <a:xfrm>
            <a:off x="457200" y="6356352"/>
            <a:ext cx="2133600" cy="365125"/>
          </a:xfrm>
          <a:prstGeom prst="rect">
            <a:avLst/>
          </a:prstGeom>
        </p:spPr>
        <p:txBody>
          <a:bodyPr/>
          <a:lstStyle/>
          <a:p>
            <a:pPr fontAlgn="base">
              <a:spcBef>
                <a:spcPct val="0"/>
              </a:spcBef>
              <a:spcAft>
                <a:spcPct val="0"/>
              </a:spcAft>
              <a:defRPr/>
            </a:pPr>
            <a:fld id="{44CED412-13A3-48EF-939A-2AB86A36914A}" type="datetimeFigureOut">
              <a:rPr lang="en-GB" smtClean="0">
                <a:solidFill>
                  <a:prstClr val="black"/>
                </a:solidFill>
                <a:cs typeface="Arial" charset="0"/>
              </a:rPr>
              <a:pPr fontAlgn="base">
                <a:spcBef>
                  <a:spcPct val="0"/>
                </a:spcBef>
                <a:spcAft>
                  <a:spcPct val="0"/>
                </a:spcAft>
                <a:defRPr/>
              </a:pPr>
              <a:t>06/07/2020</a:t>
            </a:fld>
            <a:endParaRPr lang="en-GB">
              <a:solidFill>
                <a:prstClr val="black"/>
              </a:solidFill>
              <a:cs typeface="Arial" charset="0"/>
            </a:endParaRPr>
          </a:p>
        </p:txBody>
      </p:sp>
      <p:sp>
        <p:nvSpPr>
          <p:cNvPr id="4" name="Footer Placeholder 3"/>
          <p:cNvSpPr>
            <a:spLocks noGrp="1"/>
          </p:cNvSpPr>
          <p:nvPr>
            <p:ph type="ftr" sz="quarter" idx="16"/>
          </p:nvPr>
        </p:nvSpPr>
        <p:spPr>
          <a:xfrm>
            <a:off x="3124200" y="6356352"/>
            <a:ext cx="2895600" cy="365125"/>
          </a:xfrm>
          <a:prstGeom prst="rect">
            <a:avLst/>
          </a:prstGeom>
        </p:spPr>
        <p:txBody>
          <a:bodyPr/>
          <a:lstStyle/>
          <a:p>
            <a:pPr>
              <a:defRPr/>
            </a:pPr>
            <a:endParaRPr lang="en-GB">
              <a:solidFill>
                <a:prstClr val="black">
                  <a:tint val="75000"/>
                </a:prstClr>
              </a:solidFill>
            </a:endParaRPr>
          </a:p>
        </p:txBody>
      </p:sp>
      <p:sp>
        <p:nvSpPr>
          <p:cNvPr id="9" name="Slide Number Placeholder 8"/>
          <p:cNvSpPr>
            <a:spLocks noGrp="1"/>
          </p:cNvSpPr>
          <p:nvPr>
            <p:ph type="sldNum" sz="quarter" idx="17"/>
          </p:nvPr>
        </p:nvSpPr>
        <p:spPr/>
        <p:txBody>
          <a:bodyPr/>
          <a:lstStyle/>
          <a:p>
            <a:pPr>
              <a:defRPr/>
            </a:pPr>
            <a:fld id="{5653FDB4-81F1-42F5-91C0-99D934C633A0}" type="slidenum">
              <a:rPr lang="en-GB" smtClean="0">
                <a:solidFill>
                  <a:prstClr val="black">
                    <a:tint val="75000"/>
                  </a:prstClr>
                </a:solidFill>
              </a:rPr>
              <a:pPr>
                <a:defRPr/>
              </a:pPr>
              <a:t>‹#›</a:t>
            </a:fld>
            <a:endParaRPr lang="en-GB">
              <a:solidFill>
                <a:prstClr val="black">
                  <a:tint val="75000"/>
                </a:prstClr>
              </a:solidFill>
            </a:endParaRPr>
          </a:p>
        </p:txBody>
      </p:sp>
    </p:spTree>
    <p:extLst>
      <p:ext uri="{BB962C8B-B14F-4D97-AF65-F5344CB8AC3E}">
        <p14:creationId xmlns:p14="http://schemas.microsoft.com/office/powerpoint/2010/main" val="1118493637"/>
      </p:ext>
    </p:extLst>
  </p:cSld>
  <p:clrMapOvr>
    <a:masterClrMapping/>
  </p:clrMapOvr>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sp>
        <p:nvSpPr>
          <p:cNvPr id="10" name="Content Placeholder 9"/>
          <p:cNvSpPr>
            <a:spLocks noGrp="1"/>
          </p:cNvSpPr>
          <p:nvPr>
            <p:ph sz="quarter" idx="14" hasCustomPrompt="1"/>
          </p:nvPr>
        </p:nvSpPr>
        <p:spPr>
          <a:xfrm>
            <a:off x="1" y="44624"/>
            <a:ext cx="9036050" cy="359618"/>
          </a:xfrm>
        </p:spPr>
        <p:txBody>
          <a:bodyPr>
            <a:normAutofit/>
          </a:bodyPr>
          <a:lstStyle>
            <a:lvl1pPr marL="0" indent="0">
              <a:buNone/>
              <a:defRPr sz="1500" i="0">
                <a:solidFill>
                  <a:schemeClr val="bg1"/>
                </a:solidFill>
              </a:defRPr>
            </a:lvl1pPr>
          </a:lstStyle>
          <a:p>
            <a:pPr lvl="0"/>
            <a:r>
              <a:rPr lang="en-US" dirty="0"/>
              <a:t>Click to add section heading</a:t>
            </a:r>
          </a:p>
        </p:txBody>
      </p:sp>
      <p:sp>
        <p:nvSpPr>
          <p:cNvPr id="2" name="Date Placeholder 1"/>
          <p:cNvSpPr>
            <a:spLocks noGrp="1"/>
          </p:cNvSpPr>
          <p:nvPr>
            <p:ph type="dt" sz="half" idx="15"/>
          </p:nvPr>
        </p:nvSpPr>
        <p:spPr>
          <a:xfrm>
            <a:off x="457200" y="6356352"/>
            <a:ext cx="2133600" cy="365125"/>
          </a:xfrm>
          <a:prstGeom prst="rect">
            <a:avLst/>
          </a:prstGeom>
        </p:spPr>
        <p:txBody>
          <a:bodyPr/>
          <a:lstStyle/>
          <a:p>
            <a:pPr fontAlgn="base">
              <a:spcBef>
                <a:spcPct val="0"/>
              </a:spcBef>
              <a:spcAft>
                <a:spcPct val="0"/>
              </a:spcAft>
              <a:defRPr/>
            </a:pPr>
            <a:fld id="{44CED412-13A3-48EF-939A-2AB86A36914A}" type="datetimeFigureOut">
              <a:rPr lang="en-GB" smtClean="0">
                <a:solidFill>
                  <a:prstClr val="black"/>
                </a:solidFill>
                <a:cs typeface="Arial" charset="0"/>
              </a:rPr>
              <a:pPr fontAlgn="base">
                <a:spcBef>
                  <a:spcPct val="0"/>
                </a:spcBef>
                <a:spcAft>
                  <a:spcPct val="0"/>
                </a:spcAft>
                <a:defRPr/>
              </a:pPr>
              <a:t>06/07/2020</a:t>
            </a:fld>
            <a:endParaRPr lang="en-GB">
              <a:solidFill>
                <a:prstClr val="black"/>
              </a:solidFill>
              <a:cs typeface="Arial" charset="0"/>
            </a:endParaRPr>
          </a:p>
        </p:txBody>
      </p:sp>
      <p:sp>
        <p:nvSpPr>
          <p:cNvPr id="4" name="Footer Placeholder 3"/>
          <p:cNvSpPr>
            <a:spLocks noGrp="1"/>
          </p:cNvSpPr>
          <p:nvPr>
            <p:ph type="ftr" sz="quarter" idx="16"/>
          </p:nvPr>
        </p:nvSpPr>
        <p:spPr>
          <a:xfrm>
            <a:off x="3124200" y="6356352"/>
            <a:ext cx="2895600" cy="365125"/>
          </a:xfrm>
          <a:prstGeom prst="rect">
            <a:avLst/>
          </a:prstGeom>
        </p:spPr>
        <p:txBody>
          <a:bodyPr/>
          <a:lstStyle/>
          <a:p>
            <a:pPr>
              <a:defRPr/>
            </a:pPr>
            <a:endParaRPr lang="en-GB">
              <a:solidFill>
                <a:prstClr val="black">
                  <a:tint val="75000"/>
                </a:prstClr>
              </a:solidFill>
            </a:endParaRPr>
          </a:p>
        </p:txBody>
      </p:sp>
      <p:sp>
        <p:nvSpPr>
          <p:cNvPr id="9" name="Slide Number Placeholder 8"/>
          <p:cNvSpPr>
            <a:spLocks noGrp="1"/>
          </p:cNvSpPr>
          <p:nvPr>
            <p:ph type="sldNum" sz="quarter" idx="17"/>
          </p:nvPr>
        </p:nvSpPr>
        <p:spPr/>
        <p:txBody>
          <a:bodyPr/>
          <a:lstStyle/>
          <a:p>
            <a:pPr>
              <a:defRPr/>
            </a:pPr>
            <a:fld id="{5653FDB4-81F1-42F5-91C0-99D934C633A0}" type="slidenum">
              <a:rPr lang="en-GB" smtClean="0">
                <a:solidFill>
                  <a:prstClr val="black">
                    <a:tint val="75000"/>
                  </a:prstClr>
                </a:solidFill>
              </a:rPr>
              <a:pPr>
                <a:defRPr/>
              </a:pPr>
              <a:t>‹#›</a:t>
            </a:fld>
            <a:endParaRPr lang="en-GB">
              <a:solidFill>
                <a:prstClr val="black">
                  <a:tint val="75000"/>
                </a:prstClr>
              </a:solidFill>
            </a:endParaRPr>
          </a:p>
        </p:txBody>
      </p:sp>
      <p:sp>
        <p:nvSpPr>
          <p:cNvPr id="7" name="Content Placeholder 2"/>
          <p:cNvSpPr>
            <a:spLocks noGrp="1"/>
          </p:cNvSpPr>
          <p:nvPr>
            <p:ph sz="half" idx="1" hasCustomPrompt="1"/>
          </p:nvPr>
        </p:nvSpPr>
        <p:spPr>
          <a:xfrm>
            <a:off x="457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dirty="0"/>
              <a:t>Click to add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8" name="Content Placeholder 3"/>
          <p:cNvSpPr>
            <a:spLocks noGrp="1"/>
          </p:cNvSpPr>
          <p:nvPr>
            <p:ph sz="half" idx="2" hasCustomPrompt="1"/>
          </p:nvPr>
        </p:nvSpPr>
        <p:spPr>
          <a:xfrm>
            <a:off x="4648200" y="1600202"/>
            <a:ext cx="4038600" cy="4525963"/>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dirty="0"/>
              <a:t>Click to add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798383760"/>
      </p:ext>
    </p:extLst>
  </p:cSld>
  <p:clrMapOvr>
    <a:masterClrMapping/>
  </p:clrMapOvr>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 name="Picture 2" descr="LogoOblong.jpg">
            <a:extLst>
              <a:ext uri="{FF2B5EF4-FFF2-40B4-BE49-F238E27FC236}">
                <a16:creationId xmlns:a16="http://schemas.microsoft.com/office/drawing/2014/main" id="{24D1066A-F7AF-4EDF-BEBC-77280A7AD9F9}"/>
              </a:ext>
            </a:extLst>
          </p:cNvPr>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164134" y="437832"/>
            <a:ext cx="2313854" cy="933769"/>
          </a:xfrm>
          <a:prstGeom prst="rect">
            <a:avLst/>
          </a:prstGeom>
          <a:noFill/>
          <a:extLst>
            <a:ext uri="{909E8E84-426E-40dd-AFC4-6F175D3DCCD1}">
              <a14:hiddenFill xmlns:a14="http://schemas.microsoft.com/office/drawing/2010/main" xmlns="">
                <a:solidFill>
                  <a:srgbClr val="FFFFFF"/>
                </a:solidFill>
              </a14:hiddenFill>
            </a:ext>
          </a:extLst>
        </p:spPr>
      </p:pic>
      <p:grpSp>
        <p:nvGrpSpPr>
          <p:cNvPr id="6" name="Group 5">
            <a:extLst>
              <a:ext uri="{FF2B5EF4-FFF2-40B4-BE49-F238E27FC236}">
                <a16:creationId xmlns:a16="http://schemas.microsoft.com/office/drawing/2014/main" id="{037DC70C-E6CA-4539-82FD-29C3CC1F22F1}"/>
              </a:ext>
            </a:extLst>
          </p:cNvPr>
          <p:cNvGrpSpPr/>
          <p:nvPr userDrawn="1"/>
        </p:nvGrpSpPr>
        <p:grpSpPr>
          <a:xfrm>
            <a:off x="757597" y="6054497"/>
            <a:ext cx="5020413" cy="517075"/>
            <a:chOff x="527456" y="5975439"/>
            <a:chExt cx="6693884" cy="517075"/>
          </a:xfrm>
        </p:grpSpPr>
        <p:sp>
          <p:nvSpPr>
            <p:cNvPr id="7" name="Rectangle 6">
              <a:extLst>
                <a:ext uri="{FF2B5EF4-FFF2-40B4-BE49-F238E27FC236}">
                  <a16:creationId xmlns:a16="http://schemas.microsoft.com/office/drawing/2014/main" id="{217B3229-A3F3-4F66-8A5B-6E7CF56CB6C2}"/>
                </a:ext>
              </a:extLst>
            </p:cNvPr>
            <p:cNvSpPr/>
            <p:nvPr userDrawn="1"/>
          </p:nvSpPr>
          <p:spPr>
            <a:xfrm>
              <a:off x="527456" y="6238598"/>
              <a:ext cx="4777376" cy="253916"/>
            </a:xfrm>
            <a:prstGeom prst="rect">
              <a:avLst/>
            </a:prstGeom>
          </p:spPr>
          <p:txBody>
            <a:bodyPr wrap="none">
              <a:spAutoFit/>
            </a:bodyPr>
            <a:lstStyle/>
            <a:p>
              <a:r>
                <a:rPr lang="en-GB" sz="1050" dirty="0">
                  <a:solidFill>
                    <a:srgbClr val="007436"/>
                  </a:solidFill>
                </a:rPr>
                <a:t>International </a:t>
              </a:r>
              <a:r>
                <a:rPr lang="en-GB" sz="1050" dirty="0" err="1">
                  <a:solidFill>
                    <a:srgbClr val="007436"/>
                  </a:solidFill>
                </a:rPr>
                <a:t>Center</a:t>
              </a:r>
              <a:r>
                <a:rPr lang="en-GB" sz="1050" dirty="0">
                  <a:solidFill>
                    <a:srgbClr val="007436"/>
                  </a:solidFill>
                </a:rPr>
                <a:t> for Agricultural Research in the Dry Areas</a:t>
              </a:r>
            </a:p>
          </p:txBody>
        </p:sp>
        <p:sp>
          <p:nvSpPr>
            <p:cNvPr id="8" name="TextBox 7">
              <a:extLst>
                <a:ext uri="{FF2B5EF4-FFF2-40B4-BE49-F238E27FC236}">
                  <a16:creationId xmlns:a16="http://schemas.microsoft.com/office/drawing/2014/main" id="{F57F76F1-7764-4938-BA77-AC12E8F60F2F}"/>
                </a:ext>
              </a:extLst>
            </p:cNvPr>
            <p:cNvSpPr txBox="1"/>
            <p:nvPr userDrawn="1"/>
          </p:nvSpPr>
          <p:spPr>
            <a:xfrm>
              <a:off x="534790" y="5975439"/>
              <a:ext cx="6686550" cy="253916"/>
            </a:xfrm>
            <a:prstGeom prst="rect">
              <a:avLst/>
            </a:prstGeom>
            <a:noFill/>
          </p:spPr>
          <p:txBody>
            <a:bodyPr wrap="square" rtlCol="0">
              <a:spAutoFit/>
            </a:bodyPr>
            <a:lstStyle/>
            <a:p>
              <a:r>
                <a:rPr lang="en-GB" sz="1050" b="1" dirty="0">
                  <a:solidFill>
                    <a:srgbClr val="007436"/>
                  </a:solidFill>
                </a:rPr>
                <a:t>icarda.org</a:t>
              </a:r>
            </a:p>
          </p:txBody>
        </p:sp>
      </p:grpSp>
      <p:sp>
        <p:nvSpPr>
          <p:cNvPr id="11" name="Text Placeholder 10">
            <a:extLst>
              <a:ext uri="{FF2B5EF4-FFF2-40B4-BE49-F238E27FC236}">
                <a16:creationId xmlns:a16="http://schemas.microsoft.com/office/drawing/2014/main" id="{32137794-223A-4C35-93EE-A48B11FD278E}"/>
              </a:ext>
            </a:extLst>
          </p:cNvPr>
          <p:cNvSpPr>
            <a:spLocks noGrp="1"/>
          </p:cNvSpPr>
          <p:nvPr>
            <p:ph type="body" sz="quarter" idx="10" hasCustomPrompt="1"/>
          </p:nvPr>
        </p:nvSpPr>
        <p:spPr>
          <a:xfrm>
            <a:off x="3797993" y="2885896"/>
            <a:ext cx="4732282" cy="715633"/>
          </a:xfrm>
          <a:prstGeom prst="rect">
            <a:avLst/>
          </a:prstGeom>
        </p:spPr>
        <p:txBody>
          <a:bodyPr/>
          <a:lstStyle>
            <a:lvl1pPr marL="0" indent="0">
              <a:buNone/>
              <a:defRPr sz="2700">
                <a:solidFill>
                  <a:srgbClr val="007436"/>
                </a:solidFill>
              </a:defRPr>
            </a:lvl1pPr>
          </a:lstStyle>
          <a:p>
            <a:pPr lvl="0"/>
            <a:r>
              <a:rPr lang="en-GB" dirty="0"/>
              <a:t>Presentation title</a:t>
            </a:r>
          </a:p>
        </p:txBody>
      </p:sp>
      <p:pic>
        <p:nvPicPr>
          <p:cNvPr id="13" name="Picture 12">
            <a:extLst>
              <a:ext uri="{FF2B5EF4-FFF2-40B4-BE49-F238E27FC236}">
                <a16:creationId xmlns:a16="http://schemas.microsoft.com/office/drawing/2014/main" id="{6AD19466-4010-420B-B901-20719C10BDB7}"/>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030402" y="5659525"/>
            <a:ext cx="570673" cy="890662"/>
          </a:xfrm>
          <a:prstGeom prst="rect">
            <a:avLst/>
          </a:prstGeom>
        </p:spPr>
      </p:pic>
      <p:sp>
        <p:nvSpPr>
          <p:cNvPr id="14" name="TextBox 13">
            <a:extLst>
              <a:ext uri="{FF2B5EF4-FFF2-40B4-BE49-F238E27FC236}">
                <a16:creationId xmlns:a16="http://schemas.microsoft.com/office/drawing/2014/main" id="{E29BC4EB-8023-49C2-9128-D4797658A432}"/>
              </a:ext>
            </a:extLst>
          </p:cNvPr>
          <p:cNvSpPr txBox="1"/>
          <p:nvPr userDrawn="1"/>
        </p:nvSpPr>
        <p:spPr>
          <a:xfrm>
            <a:off x="6499116" y="6102212"/>
            <a:ext cx="1516999" cy="577081"/>
          </a:xfrm>
          <a:prstGeom prst="rect">
            <a:avLst/>
          </a:prstGeom>
          <a:noFill/>
        </p:spPr>
        <p:txBody>
          <a:bodyPr wrap="square" rtlCol="0">
            <a:spAutoFit/>
          </a:bodyPr>
          <a:lstStyle/>
          <a:p>
            <a:pPr algn="r"/>
            <a:r>
              <a:rPr lang="en-GB" sz="1050" dirty="0"/>
              <a:t>cgiar.org</a:t>
            </a:r>
          </a:p>
          <a:p>
            <a:r>
              <a:rPr lang="en-GB" sz="1050" dirty="0"/>
              <a:t>A CGIAR Research </a:t>
            </a:r>
            <a:r>
              <a:rPr lang="en-GB" sz="1050" dirty="0" err="1"/>
              <a:t>Center</a:t>
            </a:r>
            <a:endParaRPr lang="en-GB" sz="1050" dirty="0"/>
          </a:p>
        </p:txBody>
      </p:sp>
    </p:spTree>
    <p:extLst>
      <p:ext uri="{BB962C8B-B14F-4D97-AF65-F5344CB8AC3E}">
        <p14:creationId xmlns:p14="http://schemas.microsoft.com/office/powerpoint/2010/main" val="368906018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xt slide">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222AFF69-A4DC-4A6A-995D-1891A17F297C}"/>
              </a:ext>
            </a:extLst>
          </p:cNvPr>
          <p:cNvSpPr>
            <a:spLocks noGrp="1"/>
          </p:cNvSpPr>
          <p:nvPr>
            <p:ph type="body" sz="quarter" idx="10" hasCustomPrompt="1"/>
          </p:nvPr>
        </p:nvSpPr>
        <p:spPr>
          <a:xfrm>
            <a:off x="739379" y="1924051"/>
            <a:ext cx="7886700" cy="3476625"/>
          </a:xfrm>
          <a:prstGeom prst="rect">
            <a:avLst/>
          </a:prstGeom>
        </p:spPr>
        <p:txBody>
          <a:bodyPr/>
          <a:lstStyle>
            <a:lvl1pPr marL="0" indent="0">
              <a:buNone/>
              <a:defRPr sz="1200"/>
            </a:lvl1pPr>
          </a:lstStyle>
          <a:p>
            <a:pPr marL="0" indent="0">
              <a:buNone/>
            </a:pPr>
            <a:r>
              <a:rPr lang="en-GB" sz="1500" b="1" dirty="0">
                <a:solidFill>
                  <a:srgbClr val="007436"/>
                </a:solidFill>
              </a:rPr>
              <a:t>Heading 1</a:t>
            </a:r>
          </a:p>
          <a:p>
            <a:pPr marL="0" indent="0">
              <a:buNone/>
            </a:pPr>
            <a:r>
              <a:rPr lang="en-GB" sz="1200" dirty="0"/>
              <a:t>Lorem ipsum </a:t>
            </a:r>
            <a:r>
              <a:rPr lang="en-GB" sz="1200" dirty="0" err="1"/>
              <a:t>dolor</a:t>
            </a:r>
            <a:r>
              <a:rPr lang="en-GB" sz="1200" dirty="0"/>
              <a:t> sit </a:t>
            </a:r>
            <a:r>
              <a:rPr lang="en-GB" sz="1200" dirty="0" err="1"/>
              <a:t>amet</a:t>
            </a:r>
            <a:r>
              <a:rPr lang="en-GB" sz="1200" dirty="0"/>
              <a:t>, </a:t>
            </a:r>
            <a:r>
              <a:rPr lang="en-GB" sz="1200" dirty="0" err="1"/>
              <a:t>consectetuer</a:t>
            </a:r>
            <a:r>
              <a:rPr lang="en-GB" sz="1200" dirty="0"/>
              <a:t> </a:t>
            </a:r>
            <a:r>
              <a:rPr lang="en-GB" sz="1200" dirty="0" err="1"/>
              <a:t>adipiscing</a:t>
            </a:r>
            <a:r>
              <a:rPr lang="en-GB" sz="1200" dirty="0"/>
              <a:t> </a:t>
            </a:r>
            <a:r>
              <a:rPr lang="en-GB" sz="1200" dirty="0" err="1"/>
              <a:t>elit</a:t>
            </a:r>
            <a:r>
              <a:rPr lang="en-GB" sz="1200" dirty="0"/>
              <a:t>. Maecenas </a:t>
            </a:r>
            <a:r>
              <a:rPr lang="en-GB" sz="1200" dirty="0" err="1"/>
              <a:t>porttitor</a:t>
            </a:r>
            <a:r>
              <a:rPr lang="en-GB" sz="1200" dirty="0"/>
              <a:t> </a:t>
            </a:r>
            <a:r>
              <a:rPr lang="en-GB" sz="1200" dirty="0" err="1"/>
              <a:t>congue</a:t>
            </a:r>
            <a:r>
              <a:rPr lang="en-GB" sz="1200" dirty="0"/>
              <a:t> </a:t>
            </a:r>
            <a:r>
              <a:rPr lang="en-GB" sz="1200" dirty="0" err="1"/>
              <a:t>massa</a:t>
            </a:r>
            <a:r>
              <a:rPr lang="en-GB" sz="1200" dirty="0"/>
              <a:t>. </a:t>
            </a:r>
            <a:r>
              <a:rPr lang="en-GB" sz="1200" dirty="0" err="1"/>
              <a:t>Fusce</a:t>
            </a:r>
            <a:r>
              <a:rPr lang="en-GB" sz="1200" dirty="0"/>
              <a:t> </a:t>
            </a:r>
            <a:r>
              <a:rPr lang="en-GB" sz="1200" dirty="0" err="1"/>
              <a:t>posuere</a:t>
            </a:r>
            <a:r>
              <a:rPr lang="en-GB" sz="1200" dirty="0"/>
              <a:t>, magna </a:t>
            </a:r>
            <a:r>
              <a:rPr lang="en-GB" sz="1200" dirty="0" err="1"/>
              <a:t>sed</a:t>
            </a:r>
            <a:r>
              <a:rPr lang="en-GB" sz="1200" dirty="0"/>
              <a:t> pulvinar </a:t>
            </a:r>
            <a:r>
              <a:rPr lang="en-GB" sz="1200" dirty="0" err="1"/>
              <a:t>ultricies</a:t>
            </a:r>
            <a:r>
              <a:rPr lang="en-GB" sz="1200" dirty="0"/>
              <a:t>, </a:t>
            </a:r>
            <a:r>
              <a:rPr lang="en-GB" sz="1200" dirty="0" err="1"/>
              <a:t>purus</a:t>
            </a:r>
            <a:r>
              <a:rPr lang="en-GB" sz="1200" dirty="0"/>
              <a:t> </a:t>
            </a:r>
            <a:r>
              <a:rPr lang="en-GB" sz="1200" dirty="0" err="1"/>
              <a:t>lectus</a:t>
            </a:r>
            <a:r>
              <a:rPr lang="en-GB" sz="1200" dirty="0"/>
              <a:t> </a:t>
            </a:r>
            <a:r>
              <a:rPr lang="en-GB" sz="1200" dirty="0" err="1"/>
              <a:t>malesuada</a:t>
            </a:r>
            <a:r>
              <a:rPr lang="en-GB" sz="1200" dirty="0"/>
              <a:t> libero, sit </a:t>
            </a:r>
            <a:r>
              <a:rPr lang="en-GB" sz="1200" dirty="0" err="1"/>
              <a:t>amet</a:t>
            </a:r>
            <a:r>
              <a:rPr lang="en-GB" sz="1200" dirty="0"/>
              <a:t> </a:t>
            </a:r>
            <a:r>
              <a:rPr lang="en-GB" sz="1200" dirty="0" err="1"/>
              <a:t>commodo</a:t>
            </a:r>
            <a:r>
              <a:rPr lang="en-GB" sz="1200" dirty="0"/>
              <a:t> magna </a:t>
            </a:r>
            <a:r>
              <a:rPr lang="en-GB" sz="1200" dirty="0" err="1"/>
              <a:t>eros</a:t>
            </a:r>
            <a:r>
              <a:rPr lang="en-GB" sz="1200" dirty="0"/>
              <a:t> </a:t>
            </a:r>
            <a:r>
              <a:rPr lang="en-GB" sz="1200" dirty="0" err="1"/>
              <a:t>quis</a:t>
            </a:r>
            <a:r>
              <a:rPr lang="en-GB" sz="1200" dirty="0"/>
              <a:t> </a:t>
            </a:r>
            <a:r>
              <a:rPr lang="en-GB" sz="1200" dirty="0" err="1"/>
              <a:t>urna</a:t>
            </a:r>
            <a:r>
              <a:rPr lang="en-GB" sz="1200" dirty="0"/>
              <a:t>.</a:t>
            </a:r>
          </a:p>
          <a:p>
            <a:pPr marL="0" indent="0">
              <a:buNone/>
            </a:pPr>
            <a:endParaRPr lang="en-GB" sz="1200" dirty="0"/>
          </a:p>
          <a:p>
            <a:pPr marL="0" indent="0">
              <a:buNone/>
            </a:pPr>
            <a:r>
              <a:rPr lang="fr-FR" sz="1200" dirty="0"/>
              <a:t>Nunc </a:t>
            </a:r>
            <a:r>
              <a:rPr lang="fr-FR" sz="1200" dirty="0" err="1"/>
              <a:t>viverra</a:t>
            </a:r>
            <a:r>
              <a:rPr lang="fr-FR" sz="1200" dirty="0"/>
              <a:t> </a:t>
            </a:r>
            <a:r>
              <a:rPr lang="fr-FR" sz="1200" dirty="0" err="1"/>
              <a:t>imperdiet</a:t>
            </a:r>
            <a:r>
              <a:rPr lang="fr-FR" sz="1200" dirty="0"/>
              <a:t> </a:t>
            </a:r>
            <a:r>
              <a:rPr lang="fr-FR" sz="1200" dirty="0" err="1"/>
              <a:t>enim</a:t>
            </a:r>
            <a:r>
              <a:rPr lang="fr-FR" sz="1200" dirty="0"/>
              <a:t>. </a:t>
            </a:r>
            <a:r>
              <a:rPr lang="fr-FR" sz="1200" dirty="0" err="1"/>
              <a:t>Fusce</a:t>
            </a:r>
            <a:r>
              <a:rPr lang="fr-FR" sz="1200" dirty="0"/>
              <a:t> est. </a:t>
            </a:r>
            <a:r>
              <a:rPr lang="fr-FR" sz="1200" dirty="0" err="1"/>
              <a:t>Vivamus</a:t>
            </a:r>
            <a:r>
              <a:rPr lang="fr-FR" sz="1200" dirty="0"/>
              <a:t> a </a:t>
            </a:r>
            <a:r>
              <a:rPr lang="fr-FR" sz="1200" dirty="0" err="1"/>
              <a:t>tellus</a:t>
            </a:r>
            <a:r>
              <a:rPr lang="fr-FR" sz="1200" dirty="0"/>
              <a:t>.</a:t>
            </a:r>
            <a:r>
              <a:rPr lang="en-GB" sz="1200" dirty="0"/>
              <a:t> </a:t>
            </a:r>
            <a:r>
              <a:rPr lang="fr-FR" sz="1200" dirty="0" err="1"/>
              <a:t>Pellentesque</a:t>
            </a:r>
            <a:r>
              <a:rPr lang="fr-FR" sz="1200" dirty="0"/>
              <a:t> habitant morbi tristique </a:t>
            </a:r>
            <a:r>
              <a:rPr lang="fr-FR" sz="1200" dirty="0" err="1"/>
              <a:t>senectus</a:t>
            </a:r>
            <a:r>
              <a:rPr lang="fr-FR" sz="1200" dirty="0"/>
              <a:t> et </a:t>
            </a:r>
            <a:r>
              <a:rPr lang="fr-FR" sz="1200" dirty="0" err="1"/>
              <a:t>netus</a:t>
            </a:r>
            <a:r>
              <a:rPr lang="fr-FR" sz="1200" dirty="0"/>
              <a:t> et </a:t>
            </a:r>
            <a:r>
              <a:rPr lang="fr-FR" sz="1200" dirty="0" err="1"/>
              <a:t>malesuada</a:t>
            </a:r>
            <a:r>
              <a:rPr lang="fr-FR" sz="1200" dirty="0"/>
              <a:t> </a:t>
            </a:r>
            <a:r>
              <a:rPr lang="fr-FR" sz="1200" dirty="0" err="1"/>
              <a:t>fames</a:t>
            </a:r>
            <a:r>
              <a:rPr lang="fr-FR" sz="1200" dirty="0"/>
              <a:t> </a:t>
            </a:r>
            <a:r>
              <a:rPr lang="fr-FR" sz="1200" dirty="0" err="1"/>
              <a:t>ac</a:t>
            </a:r>
            <a:r>
              <a:rPr lang="fr-FR" sz="1200" dirty="0"/>
              <a:t> </a:t>
            </a:r>
            <a:r>
              <a:rPr lang="fr-FR" sz="1200" dirty="0" err="1"/>
              <a:t>turpis</a:t>
            </a:r>
            <a:r>
              <a:rPr lang="fr-FR" sz="1200" dirty="0"/>
              <a:t> </a:t>
            </a:r>
            <a:r>
              <a:rPr lang="fr-FR" sz="1200" dirty="0" err="1"/>
              <a:t>egestas</a:t>
            </a:r>
            <a:r>
              <a:rPr lang="fr-FR" sz="1200" dirty="0"/>
              <a:t>. </a:t>
            </a:r>
            <a:r>
              <a:rPr lang="fr-FR" sz="1200" dirty="0" err="1"/>
              <a:t>Proin</a:t>
            </a:r>
            <a:r>
              <a:rPr lang="fr-FR" sz="1200" dirty="0"/>
              <a:t> </a:t>
            </a:r>
            <a:r>
              <a:rPr lang="fr-FR" sz="1200" dirty="0" err="1"/>
              <a:t>pharetra</a:t>
            </a:r>
            <a:r>
              <a:rPr lang="fr-FR" sz="1200" dirty="0"/>
              <a:t> </a:t>
            </a:r>
            <a:r>
              <a:rPr lang="fr-FR" sz="1200" dirty="0" err="1"/>
              <a:t>nonummy</a:t>
            </a:r>
            <a:r>
              <a:rPr lang="fr-FR" sz="1200" dirty="0"/>
              <a:t> </a:t>
            </a:r>
            <a:r>
              <a:rPr lang="fr-FR" sz="1200" dirty="0" err="1"/>
              <a:t>pede</a:t>
            </a:r>
            <a:r>
              <a:rPr lang="fr-FR" sz="1200" dirty="0"/>
              <a:t>. </a:t>
            </a:r>
            <a:r>
              <a:rPr lang="fr-FR" sz="1200" dirty="0" err="1"/>
              <a:t>Mauris</a:t>
            </a:r>
            <a:r>
              <a:rPr lang="fr-FR" sz="1200" dirty="0"/>
              <a:t> et </a:t>
            </a:r>
            <a:r>
              <a:rPr lang="fr-FR" sz="1200" dirty="0" err="1"/>
              <a:t>orci</a:t>
            </a:r>
            <a:r>
              <a:rPr lang="fr-FR" sz="1200" dirty="0"/>
              <a:t>.</a:t>
            </a:r>
            <a:endParaRPr lang="en-GB" sz="1200" dirty="0"/>
          </a:p>
          <a:p>
            <a:pPr marL="0" indent="0">
              <a:buNone/>
            </a:pPr>
            <a:endParaRPr lang="fr-FR" sz="1200" dirty="0"/>
          </a:p>
          <a:p>
            <a:pPr marL="0" indent="0">
              <a:buNone/>
            </a:pPr>
            <a:r>
              <a:rPr lang="fr-FR" sz="1350" b="1" dirty="0" err="1">
                <a:solidFill>
                  <a:srgbClr val="974D05"/>
                </a:solidFill>
              </a:rPr>
              <a:t>Heading</a:t>
            </a:r>
            <a:r>
              <a:rPr lang="fr-FR" sz="1350" b="1" dirty="0">
                <a:solidFill>
                  <a:srgbClr val="974D05"/>
                </a:solidFill>
              </a:rPr>
              <a:t> 2</a:t>
            </a:r>
            <a:endParaRPr lang="fr-FR" sz="1500" b="1" dirty="0">
              <a:solidFill>
                <a:srgbClr val="974D05"/>
              </a:solidFill>
            </a:endParaRPr>
          </a:p>
          <a:p>
            <a:pPr marL="0" indent="0">
              <a:buNone/>
            </a:pPr>
            <a:r>
              <a:rPr lang="fr-FR" sz="1200" dirty="0" err="1"/>
              <a:t>Aenean</a:t>
            </a:r>
            <a:r>
              <a:rPr lang="fr-FR" sz="1200" dirty="0"/>
              <a:t> nec </a:t>
            </a:r>
            <a:r>
              <a:rPr lang="fr-FR" sz="1200" dirty="0" err="1"/>
              <a:t>lorem</a:t>
            </a:r>
            <a:r>
              <a:rPr lang="fr-FR" sz="1200" dirty="0"/>
              <a:t>. </a:t>
            </a:r>
            <a:r>
              <a:rPr lang="en-GB" sz="1200" dirty="0"/>
              <a:t>In </a:t>
            </a:r>
            <a:r>
              <a:rPr lang="en-GB" sz="1200" dirty="0" err="1"/>
              <a:t>porttitor</a:t>
            </a:r>
            <a:r>
              <a:rPr lang="en-GB" sz="1200" dirty="0"/>
              <a:t>. </a:t>
            </a:r>
            <a:r>
              <a:rPr lang="en-GB" sz="1200" dirty="0" err="1"/>
              <a:t>Donec</a:t>
            </a:r>
            <a:r>
              <a:rPr lang="en-GB" sz="1200" dirty="0"/>
              <a:t> </a:t>
            </a:r>
            <a:r>
              <a:rPr lang="en-GB" sz="1200" dirty="0" err="1"/>
              <a:t>laoreet</a:t>
            </a:r>
            <a:r>
              <a:rPr lang="en-GB" sz="1200" dirty="0"/>
              <a:t> </a:t>
            </a:r>
            <a:r>
              <a:rPr lang="en-GB" sz="1200" dirty="0" err="1"/>
              <a:t>nonummy</a:t>
            </a:r>
            <a:r>
              <a:rPr lang="en-GB" sz="1200" dirty="0"/>
              <a:t> </a:t>
            </a:r>
            <a:r>
              <a:rPr lang="en-GB" sz="1200" dirty="0" err="1"/>
              <a:t>augue</a:t>
            </a:r>
            <a:r>
              <a:rPr lang="en-GB" sz="1200" dirty="0"/>
              <a:t>. </a:t>
            </a:r>
            <a:r>
              <a:rPr lang="en-GB" sz="1200" dirty="0" err="1"/>
              <a:t>Suspendisse</a:t>
            </a:r>
            <a:r>
              <a:rPr lang="en-GB" sz="1200" dirty="0"/>
              <a:t> dui </a:t>
            </a:r>
            <a:r>
              <a:rPr lang="en-GB" sz="1200" dirty="0" err="1"/>
              <a:t>purus</a:t>
            </a:r>
            <a:r>
              <a:rPr lang="en-GB" sz="1200" dirty="0"/>
              <a:t>, </a:t>
            </a:r>
            <a:r>
              <a:rPr lang="en-GB" sz="1200" dirty="0" err="1"/>
              <a:t>scelerisque</a:t>
            </a:r>
            <a:r>
              <a:rPr lang="en-GB" sz="1200" dirty="0"/>
              <a:t> at, </a:t>
            </a:r>
            <a:r>
              <a:rPr lang="en-GB" sz="1200" dirty="0" err="1"/>
              <a:t>vulputate</a:t>
            </a:r>
            <a:r>
              <a:rPr lang="en-GB" sz="1200" dirty="0"/>
              <a:t> vitae, </a:t>
            </a:r>
            <a:r>
              <a:rPr lang="en-GB" sz="1200" dirty="0" err="1"/>
              <a:t>pretium</a:t>
            </a:r>
            <a:r>
              <a:rPr lang="en-GB" sz="1200" dirty="0"/>
              <a:t> </a:t>
            </a:r>
            <a:r>
              <a:rPr lang="en-GB" sz="1200" dirty="0" err="1"/>
              <a:t>mattis</a:t>
            </a:r>
            <a:r>
              <a:rPr lang="en-GB" sz="1200" dirty="0"/>
              <a:t>, </a:t>
            </a:r>
            <a:r>
              <a:rPr lang="en-GB" sz="1200" dirty="0" err="1"/>
              <a:t>nunc</a:t>
            </a:r>
            <a:r>
              <a:rPr lang="en-GB" sz="1200" dirty="0"/>
              <a:t>. </a:t>
            </a:r>
            <a:r>
              <a:rPr lang="en-GB" sz="1200" dirty="0" err="1"/>
              <a:t>Mauris</a:t>
            </a:r>
            <a:r>
              <a:rPr lang="en-GB" sz="1200" dirty="0"/>
              <a:t> </a:t>
            </a:r>
            <a:r>
              <a:rPr lang="en-GB" sz="1200" dirty="0" err="1"/>
              <a:t>eget</a:t>
            </a:r>
            <a:r>
              <a:rPr lang="en-GB" sz="1200" dirty="0"/>
              <a:t> </a:t>
            </a:r>
            <a:r>
              <a:rPr lang="en-GB" sz="1200" dirty="0" err="1"/>
              <a:t>neque</a:t>
            </a:r>
            <a:r>
              <a:rPr lang="en-GB" sz="1200" dirty="0"/>
              <a:t> at </a:t>
            </a:r>
            <a:r>
              <a:rPr lang="en-GB" sz="1200" dirty="0" err="1"/>
              <a:t>sem</a:t>
            </a:r>
            <a:r>
              <a:rPr lang="en-GB" sz="1200" dirty="0"/>
              <a:t> </a:t>
            </a:r>
            <a:r>
              <a:rPr lang="en-GB" sz="1200" dirty="0" err="1"/>
              <a:t>venenatis</a:t>
            </a:r>
            <a:r>
              <a:rPr lang="en-GB" sz="1200" dirty="0"/>
              <a:t> </a:t>
            </a:r>
            <a:r>
              <a:rPr lang="en-GB" sz="1200" dirty="0" err="1"/>
              <a:t>eleifend</a:t>
            </a:r>
            <a:r>
              <a:rPr lang="en-GB" sz="1200" dirty="0"/>
              <a:t>. </a:t>
            </a:r>
            <a:r>
              <a:rPr lang="en-GB" sz="1200" dirty="0" err="1"/>
              <a:t>Ut</a:t>
            </a:r>
            <a:r>
              <a:rPr lang="en-GB" sz="1200" dirty="0"/>
              <a:t> </a:t>
            </a:r>
            <a:r>
              <a:rPr lang="en-GB" sz="1200" dirty="0" err="1"/>
              <a:t>nonummy</a:t>
            </a:r>
            <a:r>
              <a:rPr lang="en-GB" sz="1200" dirty="0"/>
              <a:t>.</a:t>
            </a:r>
          </a:p>
          <a:p>
            <a:pPr marL="0" indent="0">
              <a:buNone/>
            </a:pPr>
            <a:endParaRPr lang="en-GB" sz="1350" dirty="0"/>
          </a:p>
          <a:p>
            <a:pPr lvl="0"/>
            <a:endParaRPr lang="en-GB" dirty="0"/>
          </a:p>
          <a:p>
            <a:pPr lvl="0"/>
            <a:endParaRPr lang="en-GB" dirty="0"/>
          </a:p>
        </p:txBody>
      </p:sp>
      <p:sp>
        <p:nvSpPr>
          <p:cNvPr id="19" name="Title 18">
            <a:extLst>
              <a:ext uri="{FF2B5EF4-FFF2-40B4-BE49-F238E27FC236}">
                <a16:creationId xmlns:a16="http://schemas.microsoft.com/office/drawing/2014/main" id="{8E3BB01C-B518-4CF9-9743-2A355D101656}"/>
              </a:ext>
            </a:extLst>
          </p:cNvPr>
          <p:cNvSpPr>
            <a:spLocks noGrp="1"/>
          </p:cNvSpPr>
          <p:nvPr>
            <p:ph type="title"/>
          </p:nvPr>
        </p:nvSpPr>
        <p:spPr>
          <a:xfrm>
            <a:off x="739379" y="365126"/>
            <a:ext cx="7886700" cy="1325563"/>
          </a:xfrm>
          <a:prstGeom prst="rect">
            <a:avLst/>
          </a:prstGeom>
        </p:spPr>
        <p:txBody>
          <a:bodyPr/>
          <a:lstStyle>
            <a:lvl1pPr algn="r">
              <a:defRPr sz="3000">
                <a:solidFill>
                  <a:srgbClr val="007436"/>
                </a:solidFill>
              </a:defRPr>
            </a:lvl1pPr>
          </a:lstStyle>
          <a:p>
            <a:r>
              <a:rPr lang="en-US"/>
              <a:t>Click to edit Master title style</a:t>
            </a:r>
            <a:endParaRPr lang="en-GB" dirty="0"/>
          </a:p>
        </p:txBody>
      </p:sp>
      <p:sp>
        <p:nvSpPr>
          <p:cNvPr id="6" name="TextBox 5">
            <a:extLst>
              <a:ext uri="{FF2B5EF4-FFF2-40B4-BE49-F238E27FC236}">
                <a16:creationId xmlns:a16="http://schemas.microsoft.com/office/drawing/2014/main" id="{C93E8D34-5FB9-41A9-86A3-06E5F6F2DE3E}"/>
              </a:ext>
            </a:extLst>
          </p:cNvPr>
          <p:cNvSpPr txBox="1"/>
          <p:nvPr userDrawn="1"/>
        </p:nvSpPr>
        <p:spPr>
          <a:xfrm>
            <a:off x="763097" y="6054496"/>
            <a:ext cx="5014913" cy="253916"/>
          </a:xfrm>
          <a:prstGeom prst="rect">
            <a:avLst/>
          </a:prstGeom>
          <a:noFill/>
        </p:spPr>
        <p:txBody>
          <a:bodyPr wrap="square" rtlCol="0">
            <a:spAutoFit/>
          </a:bodyPr>
          <a:lstStyle/>
          <a:p>
            <a:r>
              <a:rPr lang="en-GB" sz="1050" b="1" dirty="0">
                <a:solidFill>
                  <a:srgbClr val="007436"/>
                </a:solidFill>
              </a:rPr>
              <a:t>icarda.org</a:t>
            </a:r>
          </a:p>
        </p:txBody>
      </p:sp>
    </p:spTree>
    <p:extLst>
      <p:ext uri="{BB962C8B-B14F-4D97-AF65-F5344CB8AC3E}">
        <p14:creationId xmlns:p14="http://schemas.microsoft.com/office/powerpoint/2010/main" val="486563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F1207BB6-9194-474F-BB36-6E2E4545D557}" type="datetimeFigureOut">
              <a:rPr lang="en-US" smtClean="0"/>
              <a:pPr/>
              <a:t>7/6/2020</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p:txBody>
          <a:bodyPr/>
          <a:lstStyle/>
          <a:p>
            <a:fld id="{134F080A-9CAA-EC48-903B-A0D94B64EB37}" type="slidenum">
              <a:rPr lang="en-US" smtClean="0"/>
              <a:pPr/>
              <a:t>‹#›</a:t>
            </a:fld>
            <a:endParaRPr lang="en-US"/>
          </a:p>
        </p:txBody>
      </p:sp>
    </p:spTree>
    <p:extLst>
      <p:ext uri="{BB962C8B-B14F-4D97-AF65-F5344CB8AC3E}">
        <p14:creationId xmlns:p14="http://schemas.microsoft.com/office/powerpoint/2010/main" val="223989843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15" name="Shape 15"/>
          <p:cNvSpPr>
            <a:spLocks noGrp="1"/>
          </p:cNvSpPr>
          <p:nvPr>
            <p:ph type="title"/>
          </p:nvPr>
        </p:nvSpPr>
        <p:spPr>
          <a:xfrm>
            <a:off x="457200" y="76202"/>
            <a:ext cx="8229600" cy="487363"/>
          </a:xfrm>
          <a:prstGeom prst="rect">
            <a:avLst/>
          </a:prstGeom>
        </p:spPr>
        <p:txBody>
          <a:bodyPr/>
          <a:lstStyle/>
          <a:p>
            <a:r>
              <a:t>Title Text</a:t>
            </a:r>
          </a:p>
        </p:txBody>
      </p:sp>
      <p:sp>
        <p:nvSpPr>
          <p:cNvPr id="16" name="Shape 16"/>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7" name="Shape 17"/>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89796051"/>
      </p:ext>
    </p:extLst>
  </p:cSld>
  <p:clrMapOvr>
    <a:masterClrMapping/>
  </p:clrMapOvr>
  <p:transition spd="med"/>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BA334D-62CE-42D0-BC9B-FF26FA40CC4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63397E7-60FD-4E98-BD23-3017381289EB}"/>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E7B1C8E-1109-4C46-B9CF-0E5CFEE9B59A}"/>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8B73B2A-8258-4353-AE84-B0BB9222CD04}"/>
              </a:ext>
            </a:extLst>
          </p:cNvPr>
          <p:cNvSpPr>
            <a:spLocks noGrp="1"/>
          </p:cNvSpPr>
          <p:nvPr>
            <p:ph type="dt" sz="half" idx="10"/>
          </p:nvPr>
        </p:nvSpPr>
        <p:spPr/>
        <p:txBody>
          <a:bodyPr/>
          <a:lstStyle/>
          <a:p>
            <a:fld id="{A03E1EBC-C77A-476F-A09E-4CFC75F98B01}" type="datetimeFigureOut">
              <a:rPr lang="en-US" smtClean="0"/>
              <a:t>7/6/2020</a:t>
            </a:fld>
            <a:endParaRPr lang="en-US"/>
          </a:p>
        </p:txBody>
      </p:sp>
      <p:sp>
        <p:nvSpPr>
          <p:cNvPr id="6" name="Footer Placeholder 5">
            <a:extLst>
              <a:ext uri="{FF2B5EF4-FFF2-40B4-BE49-F238E27FC236}">
                <a16:creationId xmlns:a16="http://schemas.microsoft.com/office/drawing/2014/main" id="{45D6C720-3F02-455A-9F78-32A6030D34E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C2E13C-9C13-4578-AA4A-3D45E5446650}"/>
              </a:ext>
            </a:extLst>
          </p:cNvPr>
          <p:cNvSpPr>
            <a:spLocks noGrp="1"/>
          </p:cNvSpPr>
          <p:nvPr>
            <p:ph type="sldNum" sz="quarter" idx="12"/>
          </p:nvPr>
        </p:nvSpPr>
        <p:spPr/>
        <p:txBody>
          <a:bodyPr/>
          <a:lstStyle/>
          <a:p>
            <a:fld id="{D14F5B2B-4503-4D07-8461-574876C10FBD}" type="slidenum">
              <a:rPr lang="en-US" smtClean="0"/>
              <a:t>‹#›</a:t>
            </a:fld>
            <a:endParaRPr lang="en-US"/>
          </a:p>
        </p:txBody>
      </p:sp>
    </p:spTree>
    <p:extLst>
      <p:ext uri="{BB962C8B-B14F-4D97-AF65-F5344CB8AC3E}">
        <p14:creationId xmlns:p14="http://schemas.microsoft.com/office/powerpoint/2010/main" val="36096388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F1207BB6-9194-474F-BB36-6E2E4545D557}" type="datetimeFigureOut">
              <a:rPr lang="en-US" smtClean="0"/>
              <a:pPr/>
              <a:t>7/6/2020</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134F080A-9CAA-EC48-903B-A0D94B64EB37}" type="slidenum">
              <a:rPr lang="en-US" smtClean="0"/>
              <a:pPr/>
              <a:t>‹#›</a:t>
            </a:fld>
            <a:endParaRPr lang="en-US"/>
          </a:p>
        </p:txBody>
      </p:sp>
    </p:spTree>
    <p:extLst>
      <p:ext uri="{BB962C8B-B14F-4D97-AF65-F5344CB8AC3E}">
        <p14:creationId xmlns:p14="http://schemas.microsoft.com/office/powerpoint/2010/main" val="744996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F1207BB6-9194-474F-BB36-6E2E4545D557}" type="datetimeFigureOut">
              <a:rPr lang="en-US" smtClean="0"/>
              <a:pPr/>
              <a:t>7/6/2020</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134F080A-9CAA-EC48-903B-A0D94B64EB37}" type="slidenum">
              <a:rPr lang="en-US" smtClean="0"/>
              <a:pPr/>
              <a:t>‹#›</a:t>
            </a:fld>
            <a:endParaRPr lang="en-US"/>
          </a:p>
        </p:txBody>
      </p:sp>
    </p:spTree>
    <p:extLst>
      <p:ext uri="{BB962C8B-B14F-4D97-AF65-F5344CB8AC3E}">
        <p14:creationId xmlns:p14="http://schemas.microsoft.com/office/powerpoint/2010/main" val="1303619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1207BB6-9194-474F-BB36-6E2E4545D557}" type="datetimeFigureOut">
              <a:rPr lang="en-US" smtClean="0"/>
              <a:pPr/>
              <a:t>7/6/2020</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134F080A-9CAA-EC48-903B-A0D94B64EB37}" type="slidenum">
              <a:rPr lang="en-US" smtClean="0"/>
              <a:pPr/>
              <a:t>‹#›</a:t>
            </a:fld>
            <a:endParaRPr lang="en-US"/>
          </a:p>
        </p:txBody>
      </p:sp>
    </p:spTree>
    <p:extLst>
      <p:ext uri="{BB962C8B-B14F-4D97-AF65-F5344CB8AC3E}">
        <p14:creationId xmlns:p14="http://schemas.microsoft.com/office/powerpoint/2010/main" val="37884231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F1207BB6-9194-474F-BB36-6E2E4545D557}" type="datetimeFigureOut">
              <a:rPr lang="en-US" smtClean="0"/>
              <a:pPr/>
              <a:t>7/6/2020</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134F080A-9CAA-EC48-903B-A0D94B64EB37}" type="slidenum">
              <a:rPr lang="en-US" smtClean="0"/>
              <a:pPr/>
              <a:t>‹#›</a:t>
            </a:fld>
            <a:endParaRPr lang="en-US"/>
          </a:p>
        </p:txBody>
      </p:sp>
    </p:spTree>
    <p:extLst>
      <p:ext uri="{BB962C8B-B14F-4D97-AF65-F5344CB8AC3E}">
        <p14:creationId xmlns:p14="http://schemas.microsoft.com/office/powerpoint/2010/main" val="1145260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F1207BB6-9194-474F-BB36-6E2E4545D557}" type="datetimeFigureOut">
              <a:rPr lang="en-US" smtClean="0"/>
              <a:pPr/>
              <a:t>7/6/2020</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134F080A-9CAA-EC48-903B-A0D94B64EB37}" type="slidenum">
              <a:rPr lang="en-US" smtClean="0"/>
              <a:pPr/>
              <a:t>‹#›</a:t>
            </a:fld>
            <a:endParaRPr lang="en-US"/>
          </a:p>
        </p:txBody>
      </p:sp>
    </p:spTree>
    <p:extLst>
      <p:ext uri="{BB962C8B-B14F-4D97-AF65-F5344CB8AC3E}">
        <p14:creationId xmlns:p14="http://schemas.microsoft.com/office/powerpoint/2010/main" val="83842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1.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image" Target="../media/image2.jpeg"/><Relationship Id="rId5" Type="http://schemas.openxmlformats.org/officeDocument/2006/relationships/theme" Target="../theme/theme4.xml"/><Relationship Id="rId4"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4"/>
          </p:nvPr>
        </p:nvSpPr>
        <p:spPr>
          <a:xfrm>
            <a:off x="457200" y="632460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4F080A-9CAA-EC48-903B-A0D94B64EB37}" type="slidenum">
              <a:rPr lang="en-US" smtClean="0"/>
              <a:pPr/>
              <a:t>‹#›</a:t>
            </a:fld>
            <a:endParaRPr lang="en-US"/>
          </a:p>
        </p:txBody>
      </p:sp>
      <p:sp>
        <p:nvSpPr>
          <p:cNvPr id="7" name="Rectangle 6"/>
          <p:cNvSpPr/>
          <p:nvPr userDrawn="1"/>
        </p:nvSpPr>
        <p:spPr>
          <a:xfrm>
            <a:off x="0" y="-76200"/>
            <a:ext cx="9144000" cy="685800"/>
          </a:xfrm>
          <a:prstGeom prst="rect">
            <a:avLst/>
          </a:prstGeom>
          <a:solidFill>
            <a:srgbClr val="007A4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userDrawn="1"/>
        </p:nvSpPr>
        <p:spPr>
          <a:xfrm>
            <a:off x="0" y="609600"/>
            <a:ext cx="5029200" cy="76200"/>
          </a:xfrm>
          <a:prstGeom prst="rect">
            <a:avLst/>
          </a:prstGeom>
          <a:solidFill>
            <a:srgbClr val="D77D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descr="ICARDA logo green 356C.png"/>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7239000" y="6324600"/>
            <a:ext cx="1533144" cy="370398"/>
          </a:xfrm>
          <a:prstGeom prst="rect">
            <a:avLst/>
          </a:prstGeom>
        </p:spPr>
      </p:pic>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3961524724"/>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73"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00751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457200" y="632460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4F080A-9CAA-EC48-903B-A0D94B64EB37}" type="slidenum">
              <a:rPr lang="en-US" smtClean="0"/>
              <a:pPr/>
              <a:t>‹#›</a:t>
            </a:fld>
            <a:endParaRPr lang="en-US"/>
          </a:p>
        </p:txBody>
      </p:sp>
      <p:sp>
        <p:nvSpPr>
          <p:cNvPr id="7" name="Rectangle 6"/>
          <p:cNvSpPr/>
          <p:nvPr userDrawn="1"/>
        </p:nvSpPr>
        <p:spPr>
          <a:xfrm>
            <a:off x="0" y="2"/>
            <a:ext cx="9144000" cy="766235"/>
          </a:xfrm>
          <a:prstGeom prst="rect">
            <a:avLst/>
          </a:prstGeom>
          <a:solidFill>
            <a:srgbClr val="007A4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userDrawn="1"/>
        </p:nvSpPr>
        <p:spPr>
          <a:xfrm>
            <a:off x="0" y="770473"/>
            <a:ext cx="5029200" cy="76200"/>
          </a:xfrm>
          <a:prstGeom prst="rect">
            <a:avLst/>
          </a:prstGeom>
          <a:solidFill>
            <a:srgbClr val="D77D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 name="Picture 3" descr="ICARDA logo green 356C.png"/>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239000" y="6324600"/>
            <a:ext cx="1533144" cy="370398"/>
          </a:xfrm>
          <a:prstGeom prst="rect">
            <a:avLst/>
          </a:prstGeom>
        </p:spPr>
      </p:pic>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Tree>
    <p:extLst>
      <p:ext uri="{BB962C8B-B14F-4D97-AF65-F5344CB8AC3E}">
        <p14:creationId xmlns:p14="http://schemas.microsoft.com/office/powerpoint/2010/main" val="2960532251"/>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1" r:id="rId12"/>
    <p:sldLayoutId id="2147483702" r:id="rId13"/>
  </p:sldLayoutIdLst>
  <p:txStyles>
    <p:titleStyle>
      <a:lvl1pPr algn="ctr" defTabSz="457200" rtl="0" eaLnBrk="1" latinLnBrk="0" hangingPunct="1">
        <a:spcBef>
          <a:spcPct val="0"/>
        </a:spcBef>
        <a:buNone/>
        <a:defRPr sz="40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007512"/>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457200" y="6324602"/>
            <a:ext cx="21336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pPr>
            <a:fld id="{134F080A-9CAA-EC48-903B-A0D94B64EB37}" type="slidenum">
              <a:rPr lang="en-US" smtClean="0">
                <a:solidFill>
                  <a:prstClr val="black">
                    <a:tint val="75000"/>
                  </a:prstClr>
                </a:solidFill>
                <a:cs typeface="Arial" charset="0"/>
              </a:rPr>
              <a:pPr fontAlgn="base">
                <a:spcBef>
                  <a:spcPct val="0"/>
                </a:spcBef>
                <a:spcAft>
                  <a:spcPct val="0"/>
                </a:spcAft>
              </a:pPr>
              <a:t>‹#›</a:t>
            </a:fld>
            <a:endParaRPr lang="en-US">
              <a:solidFill>
                <a:prstClr val="black">
                  <a:tint val="75000"/>
                </a:prstClr>
              </a:solidFill>
              <a:cs typeface="Arial" charset="0"/>
            </a:endParaRPr>
          </a:p>
        </p:txBody>
      </p:sp>
      <p:sp>
        <p:nvSpPr>
          <p:cNvPr id="7" name="Rectangle 6"/>
          <p:cNvSpPr/>
          <p:nvPr userDrawn="1"/>
        </p:nvSpPr>
        <p:spPr>
          <a:xfrm>
            <a:off x="0" y="4"/>
            <a:ext cx="9144000" cy="766235"/>
          </a:xfrm>
          <a:prstGeom prst="rect">
            <a:avLst/>
          </a:prstGeom>
          <a:solidFill>
            <a:srgbClr val="007A4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1350">
              <a:solidFill>
                <a:prstClr val="white"/>
              </a:solidFill>
            </a:endParaRPr>
          </a:p>
        </p:txBody>
      </p:sp>
      <p:sp>
        <p:nvSpPr>
          <p:cNvPr id="8" name="Rectangle 7"/>
          <p:cNvSpPr/>
          <p:nvPr userDrawn="1"/>
        </p:nvSpPr>
        <p:spPr>
          <a:xfrm>
            <a:off x="0" y="770473"/>
            <a:ext cx="5029200" cy="76200"/>
          </a:xfrm>
          <a:prstGeom prst="rect">
            <a:avLst/>
          </a:prstGeom>
          <a:solidFill>
            <a:srgbClr val="D77D2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fontAlgn="base">
              <a:spcBef>
                <a:spcPct val="0"/>
              </a:spcBef>
              <a:spcAft>
                <a:spcPct val="0"/>
              </a:spcAft>
            </a:pPr>
            <a:endParaRPr lang="en-US" sz="1350">
              <a:solidFill>
                <a:prstClr val="white"/>
              </a:solidFill>
            </a:endParaRPr>
          </a:p>
        </p:txBody>
      </p:sp>
      <p:pic>
        <p:nvPicPr>
          <p:cNvPr id="4" name="Picture 3" descr="ICARDA logo green 356C.png"/>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239000" y="6324600"/>
            <a:ext cx="1533144" cy="370398"/>
          </a:xfrm>
          <a:prstGeom prst="rect">
            <a:avLst/>
          </a:prstGeom>
        </p:spPr>
      </p:pic>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fontAlgn="base">
              <a:spcBef>
                <a:spcPct val="0"/>
              </a:spcBef>
              <a:spcAft>
                <a:spcPct val="0"/>
              </a:spcAft>
            </a:pPr>
            <a:endParaRPr lang="en-US">
              <a:solidFill>
                <a:prstClr val="black">
                  <a:tint val="75000"/>
                </a:prstClr>
              </a:solidFill>
              <a:cs typeface="Arial" charset="0"/>
            </a:endParaRPr>
          </a:p>
        </p:txBody>
      </p:sp>
    </p:spTree>
    <p:extLst>
      <p:ext uri="{BB962C8B-B14F-4D97-AF65-F5344CB8AC3E}">
        <p14:creationId xmlns:p14="http://schemas.microsoft.com/office/powerpoint/2010/main" val="1791736709"/>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 id="2147483761" r:id="rId13"/>
  </p:sldLayoutIdLst>
  <p:txStyles>
    <p:titleStyle>
      <a:lvl1pPr algn="ctr" defTabSz="342900" rtl="0" eaLnBrk="1" latinLnBrk="0" hangingPunct="1">
        <a:spcBef>
          <a:spcPct val="0"/>
        </a:spcBef>
        <a:buNone/>
        <a:defRPr sz="3000" kern="1200">
          <a:solidFill>
            <a:schemeClr val="tx1"/>
          </a:solidFill>
          <a:latin typeface="+mj-lt"/>
          <a:ea typeface="+mj-ea"/>
          <a:cs typeface="+mj-cs"/>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SideWings.jpg">
            <a:extLst>
              <a:ext uri="{FF2B5EF4-FFF2-40B4-BE49-F238E27FC236}">
                <a16:creationId xmlns:a16="http://schemas.microsoft.com/office/drawing/2014/main" id="{901491C0-C95F-43B0-9AB1-DE130A0BDB8C}"/>
              </a:ext>
            </a:extLst>
          </p:cNvPr>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 y="701937"/>
            <a:ext cx="349334" cy="29147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63332698"/>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32" r:id="rId3"/>
    <p:sldLayoutId id="2147483834" r:id="rId4"/>
  </p:sldLayoutIdLst>
  <p:hf hdr="0" ftr="0" dt="0"/>
  <p:txStyles>
    <p:titleStyle>
      <a:lvl1pPr algn="l" defTabSz="685800" rtl="0" eaLnBrk="1" latinLnBrk="0" hangingPunct="1">
        <a:lnSpc>
          <a:spcPct val="90000"/>
        </a:lnSpc>
        <a:spcBef>
          <a:spcPct val="0"/>
        </a:spcBef>
        <a:buNone/>
        <a:defRPr lang="en-GB" sz="1800" b="1" kern="1200" smtClean="0">
          <a:solidFill>
            <a:schemeClr val="tx1"/>
          </a:solidFill>
          <a:effectLst/>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8.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0.xml"/><Relationship Id="rId1" Type="http://schemas.openxmlformats.org/officeDocument/2006/relationships/vmlDrawing" Target="../drawings/vmlDrawing1.vml"/><Relationship Id="rId5" Type="http://schemas.openxmlformats.org/officeDocument/2006/relationships/image" Target="../media/image29.emf"/><Relationship Id="rId4" Type="http://schemas.openxmlformats.org/officeDocument/2006/relationships/oleObject" Target="../embeddings/oleObject2.bin"/></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0.xml"/><Relationship Id="rId6" Type="http://schemas.openxmlformats.org/officeDocument/2006/relationships/hyperlink" Target="http://www.icarda.org/" TargetMode="External"/><Relationship Id="rId5" Type="http://schemas.openxmlformats.org/officeDocument/2006/relationships/image" Target="../media/image32.jpeg"/><Relationship Id="rId4" Type="http://schemas.openxmlformats.org/officeDocument/2006/relationships/image" Target="../media/image31.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39.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39.xml"/><Relationship Id="rId5" Type="http://schemas.openxmlformats.org/officeDocument/2006/relationships/image" Target="../media/image12.jp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40.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Layout" Target="../slideLayouts/slideLayout41.xml"/><Relationship Id="rId5" Type="http://schemas.openxmlformats.org/officeDocument/2006/relationships/image" Target="../media/image21.jpe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1.xml"/><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a:extLst>
              <a:ext uri="{FF2B5EF4-FFF2-40B4-BE49-F238E27FC236}">
                <a16:creationId xmlns:a16="http://schemas.microsoft.com/office/drawing/2014/main" id="{632ACDAD-0BBD-4FF8-89C3-DEF04E9833D1}"/>
              </a:ext>
            </a:extLst>
          </p:cNvPr>
          <p:cNvSpPr>
            <a:spLocks noGrp="1"/>
          </p:cNvSpPr>
          <p:nvPr>
            <p:ph type="body" sz="quarter" idx="10"/>
          </p:nvPr>
        </p:nvSpPr>
        <p:spPr>
          <a:xfrm>
            <a:off x="2354894" y="1958346"/>
            <a:ext cx="6087700" cy="715633"/>
          </a:xfrm>
        </p:spPr>
        <p:txBody>
          <a:bodyPr/>
          <a:lstStyle/>
          <a:p>
            <a:r>
              <a:rPr lang="en-US" i="1" dirty="0"/>
              <a:t>Building </a:t>
            </a:r>
            <a:r>
              <a:rPr lang="en-US" i="1" dirty="0" err="1"/>
              <a:t>Genebanks</a:t>
            </a:r>
            <a:endParaRPr lang="en-US" i="1" dirty="0"/>
          </a:p>
          <a:p>
            <a:r>
              <a:rPr lang="en-US" i="1" dirty="0"/>
              <a:t>	Building Capacities</a:t>
            </a:r>
          </a:p>
          <a:p>
            <a:r>
              <a:rPr lang="en-US" i="1" dirty="0"/>
              <a:t>		Building Resilience	</a:t>
            </a:r>
          </a:p>
          <a:p>
            <a:endParaRPr lang="en-US" sz="1800" b="1" i="1" dirty="0">
              <a:solidFill>
                <a:schemeClr val="tx1"/>
              </a:solidFill>
            </a:endParaRPr>
          </a:p>
          <a:p>
            <a:r>
              <a:rPr lang="en-US" sz="1800" b="1" i="1" dirty="0">
                <a:solidFill>
                  <a:schemeClr val="tx1"/>
                </a:solidFill>
              </a:rPr>
              <a:t>Mariana Yazbek</a:t>
            </a:r>
          </a:p>
          <a:p>
            <a:r>
              <a:rPr lang="en-US" sz="1800" b="1" i="1" dirty="0">
                <a:solidFill>
                  <a:schemeClr val="tx1"/>
                </a:solidFill>
              </a:rPr>
              <a:t>ICARDA Genebank Manager</a:t>
            </a:r>
          </a:p>
          <a:p>
            <a:r>
              <a:rPr lang="en-US" sz="1800" b="1" i="1" dirty="0">
                <a:solidFill>
                  <a:schemeClr val="tx1"/>
                </a:solidFill>
              </a:rPr>
              <a:t>CGIAR Genebank Platform Executive Committee member</a:t>
            </a:r>
            <a:endParaRPr lang="en-US" sz="1800" b="1" dirty="0">
              <a:solidFill>
                <a:schemeClr val="tx1"/>
              </a:solidFill>
            </a:endParaRPr>
          </a:p>
        </p:txBody>
      </p:sp>
      <p:sp>
        <p:nvSpPr>
          <p:cNvPr id="4" name="Title 3">
            <a:extLst>
              <a:ext uri="{FF2B5EF4-FFF2-40B4-BE49-F238E27FC236}">
                <a16:creationId xmlns:a16="http://schemas.microsoft.com/office/drawing/2014/main" id="{DD320ABB-292D-40E2-A7D8-353932ED5C0C}"/>
              </a:ext>
            </a:extLst>
          </p:cNvPr>
          <p:cNvSpPr>
            <a:spLocks noGrp="1"/>
          </p:cNvSpPr>
          <p:nvPr>
            <p:ph type="ctrTitle" idx="4294967295"/>
          </p:nvPr>
        </p:nvSpPr>
        <p:spPr>
          <a:xfrm>
            <a:off x="0" y="1122363"/>
            <a:ext cx="6858000" cy="2387600"/>
          </a:xfrm>
        </p:spPr>
        <p:txBody>
          <a:bodyPr/>
          <a:lstStyle/>
          <a:p>
            <a:br>
              <a:rPr lang="en-US" dirty="0"/>
            </a:br>
            <a:r>
              <a:rPr lang="en-US" dirty="0"/>
              <a:t> </a:t>
            </a:r>
            <a:br>
              <a:rPr lang="en-US" dirty="0"/>
            </a:br>
            <a:br>
              <a:rPr lang="en-US" sz="3200" dirty="0">
                <a:solidFill>
                  <a:srgbClr val="00B050"/>
                </a:solidFill>
                <a:ea typeface="Calibri" panose="020F0502020204030204" pitchFamily="34" charset="0"/>
                <a:cs typeface="Times New Roman" panose="02020603050405020304" pitchFamily="18" charset="0"/>
              </a:rPr>
            </a:br>
            <a:endParaRPr lang="en-US" sz="3200" dirty="0"/>
          </a:p>
        </p:txBody>
      </p:sp>
      <p:pic>
        <p:nvPicPr>
          <p:cNvPr id="2" name="Picture 1">
            <a:extLst>
              <a:ext uri="{FF2B5EF4-FFF2-40B4-BE49-F238E27FC236}">
                <a16:creationId xmlns:a16="http://schemas.microsoft.com/office/drawing/2014/main" id="{992F2EAD-3F10-42A5-A2A1-46DBF5F8D572}"/>
              </a:ext>
            </a:extLst>
          </p:cNvPr>
          <p:cNvPicPr>
            <a:picLocks noChangeAspect="1"/>
          </p:cNvPicPr>
          <p:nvPr/>
        </p:nvPicPr>
        <p:blipFill>
          <a:blip r:embed="rId2"/>
          <a:stretch>
            <a:fillRect/>
          </a:stretch>
        </p:blipFill>
        <p:spPr>
          <a:xfrm>
            <a:off x="555592" y="299811"/>
            <a:ext cx="2452996" cy="1278468"/>
          </a:xfrm>
          <a:prstGeom prst="rect">
            <a:avLst/>
          </a:prstGeom>
        </p:spPr>
      </p:pic>
    </p:spTree>
    <p:extLst>
      <p:ext uri="{BB962C8B-B14F-4D97-AF65-F5344CB8AC3E}">
        <p14:creationId xmlns:p14="http://schemas.microsoft.com/office/powerpoint/2010/main" val="14882812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rotWithShape="1">
          <a:blip r:embed="rId3">
            <a:extLst>
              <a:ext uri="{28A0092B-C50C-407E-A947-70E740481C1C}">
                <a14:useLocalDpi xmlns:a14="http://schemas.microsoft.com/office/drawing/2010/main" val="0"/>
              </a:ext>
            </a:extLst>
          </a:blip>
          <a:srcRect l="21024" r="21024"/>
          <a:stretch/>
        </p:blipFill>
        <p:spPr>
          <a:xfrm>
            <a:off x="3814763" y="1412504"/>
            <a:ext cx="5329237" cy="5408612"/>
          </a:xfrm>
          <a:prstGeom prst="rect">
            <a:avLst/>
          </a:prstGeom>
        </p:spPr>
      </p:pic>
      <p:sp>
        <p:nvSpPr>
          <p:cNvPr id="11" name="Curved Left Arrow 10"/>
          <p:cNvSpPr/>
          <p:nvPr/>
        </p:nvSpPr>
        <p:spPr>
          <a:xfrm flipV="1">
            <a:off x="6804248" y="1412979"/>
            <a:ext cx="576064" cy="2338679"/>
          </a:xfrm>
          <a:prstGeom prst="curvedLeftArrow">
            <a:avLst/>
          </a:prstGeom>
          <a:solidFill>
            <a:srgbClr val="FF0000"/>
          </a:solidFill>
          <a:ln>
            <a:noFill/>
          </a:ln>
          <a:scene3d>
            <a:camera prst="orthographicFront">
              <a:rot lat="0" lon="0" rev="108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2" name="Curved Left Arrow 11"/>
          <p:cNvSpPr/>
          <p:nvPr/>
        </p:nvSpPr>
        <p:spPr>
          <a:xfrm flipH="1">
            <a:off x="6228184" y="1663428"/>
            <a:ext cx="360040" cy="2448272"/>
          </a:xfrm>
          <a:prstGeom prst="curvedLeftArrow">
            <a:avLst/>
          </a:prstGeom>
          <a:solidFill>
            <a:srgbClr val="FFFF00"/>
          </a:solidFill>
          <a:ln>
            <a:noFill/>
          </a:ln>
          <a:scene3d>
            <a:camera prst="orthographicFront">
              <a:rot lat="0" lon="0" rev="12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3" name="Curved Left Arrow 12"/>
          <p:cNvSpPr/>
          <p:nvPr/>
        </p:nvSpPr>
        <p:spPr>
          <a:xfrm flipH="1">
            <a:off x="5148064" y="1231380"/>
            <a:ext cx="432048" cy="2546319"/>
          </a:xfrm>
          <a:prstGeom prst="curvedLeftArrow">
            <a:avLst/>
          </a:prstGeom>
          <a:solidFill>
            <a:srgbClr val="FFFF00"/>
          </a:solidFill>
          <a:ln>
            <a:noFill/>
          </a:ln>
          <a:scene3d>
            <a:camera prst="orthographicFront">
              <a:rot lat="0" lon="0" rev="198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Title 2">
            <a:extLst>
              <a:ext uri="{FF2B5EF4-FFF2-40B4-BE49-F238E27FC236}">
                <a16:creationId xmlns:a16="http://schemas.microsoft.com/office/drawing/2014/main" id="{8058E4E6-96D3-4F77-8340-0CAA1EC30E0D}"/>
              </a:ext>
            </a:extLst>
          </p:cNvPr>
          <p:cNvSpPr>
            <a:spLocks noGrp="1"/>
          </p:cNvSpPr>
          <p:nvPr>
            <p:ph type="title"/>
          </p:nvPr>
        </p:nvSpPr>
        <p:spPr>
          <a:xfrm>
            <a:off x="739379" y="365126"/>
            <a:ext cx="7886700" cy="1325563"/>
          </a:xfrm>
        </p:spPr>
        <p:txBody>
          <a:bodyPr/>
          <a:lstStyle/>
          <a:p>
            <a:pPr algn="l"/>
            <a:r>
              <a:rPr lang="en-US" dirty="0"/>
              <a:t>Re-Building the collection</a:t>
            </a:r>
          </a:p>
        </p:txBody>
      </p:sp>
    </p:spTree>
    <p:extLst>
      <p:ext uri="{BB962C8B-B14F-4D97-AF65-F5344CB8AC3E}">
        <p14:creationId xmlns:p14="http://schemas.microsoft.com/office/powerpoint/2010/main" val="8695460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2B377F4-B510-47E8-94F0-5528D4BFC665}"/>
              </a:ext>
            </a:extLst>
          </p:cNvPr>
          <p:cNvSpPr>
            <a:spLocks noGrp="1"/>
          </p:cNvSpPr>
          <p:nvPr>
            <p:ph type="body" sz="quarter" idx="10"/>
          </p:nvPr>
        </p:nvSpPr>
        <p:spPr/>
        <p:txBody>
          <a:bodyPr/>
          <a:lstStyle/>
          <a:p>
            <a:endParaRPr lang="en-US"/>
          </a:p>
        </p:txBody>
      </p:sp>
      <p:sp>
        <p:nvSpPr>
          <p:cNvPr id="3" name="Title 2">
            <a:extLst>
              <a:ext uri="{FF2B5EF4-FFF2-40B4-BE49-F238E27FC236}">
                <a16:creationId xmlns:a16="http://schemas.microsoft.com/office/drawing/2014/main" id="{42196FBE-9CEF-4268-A6EA-F3B3E79079C0}"/>
              </a:ext>
            </a:extLst>
          </p:cNvPr>
          <p:cNvSpPr>
            <a:spLocks noGrp="1"/>
          </p:cNvSpPr>
          <p:nvPr>
            <p:ph type="title"/>
          </p:nvPr>
        </p:nvSpPr>
        <p:spPr>
          <a:xfrm>
            <a:off x="384139" y="54092"/>
            <a:ext cx="7886700" cy="1024516"/>
          </a:xfrm>
        </p:spPr>
        <p:txBody>
          <a:bodyPr>
            <a:normAutofit/>
          </a:bodyPr>
          <a:lstStyle/>
          <a:p>
            <a:pPr algn="l"/>
            <a:r>
              <a:rPr lang="en-US" dirty="0"/>
              <a:t>Intensive regeneration</a:t>
            </a:r>
          </a:p>
        </p:txBody>
      </p:sp>
      <p:pic>
        <p:nvPicPr>
          <p:cNvPr id="6" name="Picture 2" descr="Image may contain: sky, nature and outdoor">
            <a:extLst>
              <a:ext uri="{FF2B5EF4-FFF2-40B4-BE49-F238E27FC236}">
                <a16:creationId xmlns:a16="http://schemas.microsoft.com/office/drawing/2014/main" id="{F681B612-A948-4F5A-8AB1-2CB2364E3C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0807" y="3218056"/>
            <a:ext cx="6403843" cy="3602162"/>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D16B64BD-8102-4C07-8880-95D2E711BC68}"/>
              </a:ext>
            </a:extLst>
          </p:cNvPr>
          <p:cNvGraphicFramePr>
            <a:graphicFrameLocks noGrp="1"/>
          </p:cNvGraphicFramePr>
          <p:nvPr>
            <p:extLst>
              <p:ext uri="{D42A27DB-BD31-4B8C-83A1-F6EECF244321}">
                <p14:modId xmlns:p14="http://schemas.microsoft.com/office/powerpoint/2010/main" val="2438840169"/>
              </p:ext>
            </p:extLst>
          </p:nvPr>
        </p:nvGraphicFramePr>
        <p:xfrm>
          <a:off x="628649" y="735524"/>
          <a:ext cx="8108160" cy="2377054"/>
        </p:xfrm>
        <a:graphic>
          <a:graphicData uri="http://schemas.openxmlformats.org/drawingml/2006/table">
            <a:tbl>
              <a:tblPr firstRow="1" bandRow="1">
                <a:tableStyleId>{5C22544A-7EE6-4342-B048-85BDC9FD1C3A}</a:tableStyleId>
              </a:tblPr>
              <a:tblGrid>
                <a:gridCol w="1455310">
                  <a:extLst>
                    <a:ext uri="{9D8B030D-6E8A-4147-A177-3AD203B41FA5}">
                      <a16:colId xmlns:a16="http://schemas.microsoft.com/office/drawing/2014/main" val="2286837502"/>
                    </a:ext>
                  </a:extLst>
                </a:gridCol>
                <a:gridCol w="1330570">
                  <a:extLst>
                    <a:ext uri="{9D8B030D-6E8A-4147-A177-3AD203B41FA5}">
                      <a16:colId xmlns:a16="http://schemas.microsoft.com/office/drawing/2014/main" val="1425100532"/>
                    </a:ext>
                  </a:extLst>
                </a:gridCol>
                <a:gridCol w="1330570">
                  <a:extLst>
                    <a:ext uri="{9D8B030D-6E8A-4147-A177-3AD203B41FA5}">
                      <a16:colId xmlns:a16="http://schemas.microsoft.com/office/drawing/2014/main" val="570679667"/>
                    </a:ext>
                  </a:extLst>
                </a:gridCol>
                <a:gridCol w="1330570">
                  <a:extLst>
                    <a:ext uri="{9D8B030D-6E8A-4147-A177-3AD203B41FA5}">
                      <a16:colId xmlns:a16="http://schemas.microsoft.com/office/drawing/2014/main" val="3406981336"/>
                    </a:ext>
                  </a:extLst>
                </a:gridCol>
                <a:gridCol w="1330570">
                  <a:extLst>
                    <a:ext uri="{9D8B030D-6E8A-4147-A177-3AD203B41FA5}">
                      <a16:colId xmlns:a16="http://schemas.microsoft.com/office/drawing/2014/main" val="531740789"/>
                    </a:ext>
                  </a:extLst>
                </a:gridCol>
                <a:gridCol w="1330570">
                  <a:extLst>
                    <a:ext uri="{9D8B030D-6E8A-4147-A177-3AD203B41FA5}">
                      <a16:colId xmlns:a16="http://schemas.microsoft.com/office/drawing/2014/main" val="2069741865"/>
                    </a:ext>
                  </a:extLst>
                </a:gridCol>
              </a:tblGrid>
              <a:tr h="565954">
                <a:tc>
                  <a:txBody>
                    <a:bodyPr/>
                    <a:lstStyle/>
                    <a:p>
                      <a:pPr algn="ctr" fontAlgn="t"/>
                      <a:r>
                        <a:rPr lang="en-US" sz="1800" b="1" u="none" strike="noStrike" dirty="0">
                          <a:effectLst/>
                        </a:rPr>
                        <a:t> </a:t>
                      </a:r>
                      <a:endParaRPr lang="en-US" sz="1800" b="1" i="0" u="none" strike="noStrike" dirty="0">
                        <a:solidFill>
                          <a:srgbClr val="000000"/>
                        </a:solidFill>
                        <a:effectLst/>
                        <a:latin typeface="Arial" panose="020B0604020202020204" pitchFamily="34" charset="0"/>
                      </a:endParaRPr>
                    </a:p>
                  </a:txBody>
                  <a:tcPr marL="6350" marR="6350" marT="6350" marB="0"/>
                </a:tc>
                <a:tc>
                  <a:txBody>
                    <a:bodyPr/>
                    <a:lstStyle/>
                    <a:p>
                      <a:pPr algn="ctr" rtl="0" fontAlgn="ctr"/>
                      <a:r>
                        <a:rPr lang="en-US" sz="1800" b="1" u="none" strike="noStrike">
                          <a:effectLst/>
                        </a:rPr>
                        <a:t>2015-16</a:t>
                      </a:r>
                      <a:endParaRPr lang="en-US" sz="1800" b="1" i="0" u="none" strike="noStrike">
                        <a:solidFill>
                          <a:srgbClr val="FFFFFF"/>
                        </a:solidFill>
                        <a:effectLst/>
                        <a:latin typeface="Calibri" panose="020F0502020204030204" pitchFamily="34" charset="0"/>
                      </a:endParaRPr>
                    </a:p>
                  </a:txBody>
                  <a:tcPr marL="6350" marR="6350" marT="6350" marB="0" anchor="ctr"/>
                </a:tc>
                <a:tc>
                  <a:txBody>
                    <a:bodyPr/>
                    <a:lstStyle/>
                    <a:p>
                      <a:pPr algn="ctr" rtl="0" fontAlgn="ctr"/>
                      <a:r>
                        <a:rPr lang="en-US" sz="1800" b="1" u="none" strike="noStrike">
                          <a:effectLst/>
                        </a:rPr>
                        <a:t>2016-17</a:t>
                      </a:r>
                      <a:endParaRPr lang="en-US" sz="1800" b="1" i="0" u="none" strike="noStrike">
                        <a:solidFill>
                          <a:srgbClr val="FFFFFF"/>
                        </a:solidFill>
                        <a:effectLst/>
                        <a:latin typeface="Calibri" panose="020F0502020204030204" pitchFamily="34" charset="0"/>
                      </a:endParaRPr>
                    </a:p>
                  </a:txBody>
                  <a:tcPr marL="6350" marR="6350" marT="6350" marB="0" anchor="ctr"/>
                </a:tc>
                <a:tc>
                  <a:txBody>
                    <a:bodyPr/>
                    <a:lstStyle/>
                    <a:p>
                      <a:pPr algn="ctr" rtl="0" fontAlgn="ctr"/>
                      <a:r>
                        <a:rPr lang="en-US" sz="1800" b="1" u="none" strike="noStrike">
                          <a:effectLst/>
                        </a:rPr>
                        <a:t>2017-18</a:t>
                      </a:r>
                      <a:endParaRPr lang="en-US" sz="1800" b="1" i="0" u="none" strike="noStrike">
                        <a:solidFill>
                          <a:srgbClr val="FFFFFF"/>
                        </a:solidFill>
                        <a:effectLst/>
                        <a:latin typeface="Calibri" panose="020F0502020204030204" pitchFamily="34" charset="0"/>
                      </a:endParaRPr>
                    </a:p>
                  </a:txBody>
                  <a:tcPr marL="6350" marR="6350" marT="6350" marB="0" anchor="ctr"/>
                </a:tc>
                <a:tc>
                  <a:txBody>
                    <a:bodyPr/>
                    <a:lstStyle/>
                    <a:p>
                      <a:pPr algn="ctr" rtl="0" fontAlgn="ctr"/>
                      <a:r>
                        <a:rPr lang="en-US" sz="1800" b="1" u="none" strike="noStrike">
                          <a:effectLst/>
                        </a:rPr>
                        <a:t>2018-19</a:t>
                      </a:r>
                      <a:endParaRPr lang="en-US" sz="1800" b="1" i="0" u="none" strike="noStrike">
                        <a:solidFill>
                          <a:srgbClr val="FFFFFF"/>
                        </a:solidFill>
                        <a:effectLst/>
                        <a:latin typeface="Calibri" panose="020F0502020204030204" pitchFamily="34" charset="0"/>
                      </a:endParaRPr>
                    </a:p>
                  </a:txBody>
                  <a:tcPr marL="6350" marR="6350" marT="6350" marB="0" anchor="ctr"/>
                </a:tc>
                <a:tc>
                  <a:txBody>
                    <a:bodyPr/>
                    <a:lstStyle/>
                    <a:p>
                      <a:pPr algn="ctr" rtl="0" fontAlgn="ctr"/>
                      <a:r>
                        <a:rPr lang="en-US" sz="1800" b="1" u="none" strike="noStrike">
                          <a:effectLst/>
                        </a:rPr>
                        <a:t>2019-20</a:t>
                      </a:r>
                      <a:endParaRPr lang="en-US" sz="1800" b="1" i="0" u="none" strike="noStrike">
                        <a:solidFill>
                          <a:srgbClr val="FFFFFF"/>
                        </a:solidFill>
                        <a:effectLst/>
                        <a:latin typeface="Calibri" panose="020F0502020204030204" pitchFamily="34" charset="0"/>
                      </a:endParaRPr>
                    </a:p>
                  </a:txBody>
                  <a:tcPr marL="6350" marR="6350" marT="6350" marB="0" anchor="ctr"/>
                </a:tc>
                <a:extLst>
                  <a:ext uri="{0D108BD9-81ED-4DB2-BD59-A6C34878D82A}">
                    <a16:rowId xmlns:a16="http://schemas.microsoft.com/office/drawing/2014/main" val="680537049"/>
                  </a:ext>
                </a:extLst>
              </a:tr>
              <a:tr h="619958">
                <a:tc>
                  <a:txBody>
                    <a:bodyPr/>
                    <a:lstStyle/>
                    <a:p>
                      <a:pPr algn="ctr" rtl="0" fontAlgn="ctr"/>
                      <a:r>
                        <a:rPr lang="en-US" sz="1800" b="1" u="none" strike="noStrike">
                          <a:effectLst/>
                        </a:rPr>
                        <a:t>Morocco</a:t>
                      </a:r>
                      <a:endParaRPr lang="en-US" sz="1800" b="1" i="0" u="none" strike="noStrike">
                        <a:solidFill>
                          <a:srgbClr val="000000"/>
                        </a:solidFill>
                        <a:effectLst/>
                        <a:latin typeface="Calibri" panose="020F0502020204030204" pitchFamily="34" charset="0"/>
                      </a:endParaRPr>
                    </a:p>
                  </a:txBody>
                  <a:tcPr marL="6350" marR="6350" marT="6350" marB="0" anchor="ctr"/>
                </a:tc>
                <a:tc>
                  <a:txBody>
                    <a:bodyPr/>
                    <a:lstStyle/>
                    <a:p>
                      <a:pPr algn="ctr" rtl="0" fontAlgn="ctr"/>
                      <a:r>
                        <a:rPr lang="en-US" sz="1800" b="1" u="none" strike="noStrike">
                          <a:effectLst/>
                        </a:rPr>
                        <a:t>16,066</a:t>
                      </a:r>
                      <a:endParaRPr lang="en-US" sz="1800" b="1" i="0" u="none" strike="noStrike">
                        <a:solidFill>
                          <a:srgbClr val="000000"/>
                        </a:solidFill>
                        <a:effectLst/>
                        <a:latin typeface="Comic Sans MS" panose="030F0702030302020204" pitchFamily="66" charset="0"/>
                      </a:endParaRPr>
                    </a:p>
                  </a:txBody>
                  <a:tcPr marL="6350" marR="6350" marT="6350" marB="0" anchor="ctr"/>
                </a:tc>
                <a:tc>
                  <a:txBody>
                    <a:bodyPr/>
                    <a:lstStyle/>
                    <a:p>
                      <a:pPr algn="ctr" rtl="0" fontAlgn="ctr"/>
                      <a:r>
                        <a:rPr lang="en-US" sz="1800" b="1" u="none" strike="noStrike">
                          <a:effectLst/>
                        </a:rPr>
                        <a:t>17,197</a:t>
                      </a:r>
                      <a:endParaRPr lang="en-US" sz="1800" b="1" i="0" u="none" strike="noStrike">
                        <a:solidFill>
                          <a:srgbClr val="000000"/>
                        </a:solidFill>
                        <a:effectLst/>
                        <a:latin typeface="Comic Sans MS" panose="030F0702030302020204" pitchFamily="66" charset="0"/>
                      </a:endParaRPr>
                    </a:p>
                  </a:txBody>
                  <a:tcPr marL="6350" marR="6350" marT="6350" marB="0" anchor="ctr"/>
                </a:tc>
                <a:tc>
                  <a:txBody>
                    <a:bodyPr/>
                    <a:lstStyle/>
                    <a:p>
                      <a:pPr algn="ctr" rtl="0" fontAlgn="ctr"/>
                      <a:r>
                        <a:rPr lang="en-US" sz="1800" b="1" u="none" strike="noStrike">
                          <a:effectLst/>
                        </a:rPr>
                        <a:t>19,278</a:t>
                      </a:r>
                      <a:endParaRPr lang="en-US" sz="1800" b="1" i="0" u="none" strike="noStrike">
                        <a:solidFill>
                          <a:srgbClr val="000000"/>
                        </a:solidFill>
                        <a:effectLst/>
                        <a:latin typeface="Comic Sans MS" panose="030F0702030302020204" pitchFamily="66" charset="0"/>
                      </a:endParaRPr>
                    </a:p>
                  </a:txBody>
                  <a:tcPr marL="6350" marR="6350" marT="6350" marB="0" anchor="ctr"/>
                </a:tc>
                <a:tc>
                  <a:txBody>
                    <a:bodyPr/>
                    <a:lstStyle/>
                    <a:p>
                      <a:pPr algn="ctr" rtl="0" fontAlgn="ctr"/>
                      <a:r>
                        <a:rPr lang="en-US" sz="1800" b="1" u="none" strike="noStrike">
                          <a:effectLst/>
                        </a:rPr>
                        <a:t>19,243</a:t>
                      </a:r>
                      <a:endParaRPr lang="en-US" sz="1800" b="1" i="0" u="none" strike="noStrike">
                        <a:solidFill>
                          <a:srgbClr val="000000"/>
                        </a:solidFill>
                        <a:effectLst/>
                        <a:latin typeface="Comic Sans MS" panose="030F0702030302020204" pitchFamily="66" charset="0"/>
                      </a:endParaRPr>
                    </a:p>
                  </a:txBody>
                  <a:tcPr marL="6350" marR="6350" marT="6350" marB="0" anchor="ctr"/>
                </a:tc>
                <a:tc>
                  <a:txBody>
                    <a:bodyPr/>
                    <a:lstStyle/>
                    <a:p>
                      <a:pPr algn="ctr" rtl="0" fontAlgn="ctr"/>
                      <a:r>
                        <a:rPr lang="en-US" sz="1800" b="1" u="none" strike="noStrike">
                          <a:effectLst/>
                        </a:rPr>
                        <a:t>20,670</a:t>
                      </a:r>
                      <a:endParaRPr lang="en-US" sz="1800" b="1" i="0" u="none" strike="noStrike">
                        <a:solidFill>
                          <a:srgbClr val="000000"/>
                        </a:solidFill>
                        <a:effectLst/>
                        <a:latin typeface="Comic Sans MS" panose="030F0702030302020204" pitchFamily="66" charset="0"/>
                      </a:endParaRPr>
                    </a:p>
                  </a:txBody>
                  <a:tcPr marL="6350" marR="6350" marT="6350" marB="0" anchor="ctr"/>
                </a:tc>
                <a:extLst>
                  <a:ext uri="{0D108BD9-81ED-4DB2-BD59-A6C34878D82A}">
                    <a16:rowId xmlns:a16="http://schemas.microsoft.com/office/drawing/2014/main" val="2618556039"/>
                  </a:ext>
                </a:extLst>
              </a:tr>
              <a:tr h="563672">
                <a:tc>
                  <a:txBody>
                    <a:bodyPr/>
                    <a:lstStyle/>
                    <a:p>
                      <a:pPr algn="ctr" rtl="0" fontAlgn="ctr"/>
                      <a:r>
                        <a:rPr lang="en-US" sz="1800" b="1" u="none" strike="noStrike">
                          <a:effectLst/>
                        </a:rPr>
                        <a:t>Lebanon</a:t>
                      </a:r>
                      <a:endParaRPr lang="en-US" sz="1800" b="1" i="0" u="none" strike="noStrike">
                        <a:solidFill>
                          <a:srgbClr val="000000"/>
                        </a:solidFill>
                        <a:effectLst/>
                        <a:latin typeface="Calibri" panose="020F0502020204030204" pitchFamily="34" charset="0"/>
                      </a:endParaRPr>
                    </a:p>
                  </a:txBody>
                  <a:tcPr marL="6350" marR="6350" marT="6350" marB="0" anchor="ctr"/>
                </a:tc>
                <a:tc>
                  <a:txBody>
                    <a:bodyPr/>
                    <a:lstStyle/>
                    <a:p>
                      <a:pPr algn="ctr" rtl="0" fontAlgn="ctr"/>
                      <a:r>
                        <a:rPr lang="en-US" sz="1800" b="1" u="none" strike="noStrike">
                          <a:effectLst/>
                        </a:rPr>
                        <a:t>13,456</a:t>
                      </a:r>
                      <a:endParaRPr lang="en-US" sz="1800" b="1" i="0" u="none" strike="noStrike">
                        <a:solidFill>
                          <a:srgbClr val="000000"/>
                        </a:solidFill>
                        <a:effectLst/>
                        <a:latin typeface="Comic Sans MS" panose="030F0702030302020204" pitchFamily="66" charset="0"/>
                      </a:endParaRPr>
                    </a:p>
                  </a:txBody>
                  <a:tcPr marL="6350" marR="6350" marT="6350" marB="0" anchor="ctr"/>
                </a:tc>
                <a:tc>
                  <a:txBody>
                    <a:bodyPr/>
                    <a:lstStyle/>
                    <a:p>
                      <a:pPr algn="ctr" rtl="0" fontAlgn="ctr"/>
                      <a:r>
                        <a:rPr lang="en-US" sz="1800" b="1" u="none" strike="noStrike">
                          <a:effectLst/>
                        </a:rPr>
                        <a:t>8915</a:t>
                      </a:r>
                      <a:endParaRPr lang="en-US" sz="1800" b="1" i="0" u="none" strike="noStrike">
                        <a:solidFill>
                          <a:srgbClr val="000000"/>
                        </a:solidFill>
                        <a:effectLst/>
                        <a:latin typeface="Comic Sans MS" panose="030F0702030302020204" pitchFamily="66" charset="0"/>
                      </a:endParaRPr>
                    </a:p>
                  </a:txBody>
                  <a:tcPr marL="6350" marR="6350" marT="6350" marB="0" anchor="ctr"/>
                </a:tc>
                <a:tc>
                  <a:txBody>
                    <a:bodyPr/>
                    <a:lstStyle/>
                    <a:p>
                      <a:pPr algn="ctr" rtl="0" fontAlgn="ctr"/>
                      <a:r>
                        <a:rPr lang="en-US" sz="1800" b="1" u="none" strike="noStrike">
                          <a:effectLst/>
                        </a:rPr>
                        <a:t>14,022</a:t>
                      </a:r>
                      <a:endParaRPr lang="en-US" sz="1800" b="1" i="0" u="none" strike="noStrike">
                        <a:solidFill>
                          <a:srgbClr val="000000"/>
                        </a:solidFill>
                        <a:effectLst/>
                        <a:latin typeface="Comic Sans MS" panose="030F0702030302020204" pitchFamily="66" charset="0"/>
                      </a:endParaRPr>
                    </a:p>
                  </a:txBody>
                  <a:tcPr marL="6350" marR="6350" marT="6350" marB="0" anchor="ctr"/>
                </a:tc>
                <a:tc>
                  <a:txBody>
                    <a:bodyPr/>
                    <a:lstStyle/>
                    <a:p>
                      <a:pPr algn="ctr" rtl="0" fontAlgn="ctr"/>
                      <a:r>
                        <a:rPr lang="en-US" sz="1800" b="1" u="none" strike="noStrike">
                          <a:effectLst/>
                        </a:rPr>
                        <a:t>11,247</a:t>
                      </a:r>
                      <a:endParaRPr lang="en-US" sz="1800" b="1" i="0" u="none" strike="noStrike">
                        <a:solidFill>
                          <a:srgbClr val="000000"/>
                        </a:solidFill>
                        <a:effectLst/>
                        <a:latin typeface="Comic Sans MS" panose="030F0702030302020204" pitchFamily="66" charset="0"/>
                      </a:endParaRPr>
                    </a:p>
                  </a:txBody>
                  <a:tcPr marL="6350" marR="6350" marT="6350" marB="0" anchor="ctr"/>
                </a:tc>
                <a:tc>
                  <a:txBody>
                    <a:bodyPr/>
                    <a:lstStyle/>
                    <a:p>
                      <a:pPr algn="ctr" rtl="0" fontAlgn="ctr"/>
                      <a:r>
                        <a:rPr lang="en-US" sz="1800" b="1" u="none" strike="noStrike">
                          <a:effectLst/>
                        </a:rPr>
                        <a:t>5,979</a:t>
                      </a:r>
                      <a:endParaRPr lang="en-US" sz="1800" b="1" i="0" u="none" strike="noStrike">
                        <a:solidFill>
                          <a:srgbClr val="000000"/>
                        </a:solidFill>
                        <a:effectLst/>
                        <a:latin typeface="Comic Sans MS" panose="030F0702030302020204" pitchFamily="66" charset="0"/>
                      </a:endParaRPr>
                    </a:p>
                  </a:txBody>
                  <a:tcPr marL="6350" marR="6350" marT="6350" marB="0" anchor="ctr"/>
                </a:tc>
                <a:extLst>
                  <a:ext uri="{0D108BD9-81ED-4DB2-BD59-A6C34878D82A}">
                    <a16:rowId xmlns:a16="http://schemas.microsoft.com/office/drawing/2014/main" val="2153149566"/>
                  </a:ext>
                </a:extLst>
              </a:tr>
              <a:tr h="627470">
                <a:tc>
                  <a:txBody>
                    <a:bodyPr/>
                    <a:lstStyle/>
                    <a:p>
                      <a:pPr algn="ctr" rtl="0" fontAlgn="ctr"/>
                      <a:r>
                        <a:rPr lang="en-US" sz="1800" b="1" u="none" strike="noStrike">
                          <a:effectLst/>
                        </a:rPr>
                        <a:t>Total</a:t>
                      </a:r>
                      <a:endParaRPr lang="en-US" sz="1800" b="1" i="0" u="none" strike="noStrike">
                        <a:solidFill>
                          <a:srgbClr val="000000"/>
                        </a:solidFill>
                        <a:effectLst/>
                        <a:latin typeface="Calibri" panose="020F0502020204030204" pitchFamily="34" charset="0"/>
                      </a:endParaRPr>
                    </a:p>
                  </a:txBody>
                  <a:tcPr marL="6350" marR="6350" marT="6350" marB="0" anchor="ctr"/>
                </a:tc>
                <a:tc>
                  <a:txBody>
                    <a:bodyPr/>
                    <a:lstStyle/>
                    <a:p>
                      <a:pPr algn="ctr" rtl="0" fontAlgn="ctr"/>
                      <a:r>
                        <a:rPr lang="en-US" sz="1800" b="1" u="none" strike="noStrike">
                          <a:effectLst/>
                        </a:rPr>
                        <a:t>29,522</a:t>
                      </a:r>
                      <a:endParaRPr lang="en-US" sz="1800" b="1" i="0" u="none" strike="noStrike">
                        <a:solidFill>
                          <a:srgbClr val="FF0000"/>
                        </a:solidFill>
                        <a:effectLst/>
                        <a:latin typeface="Comic Sans MS" panose="030F0702030302020204" pitchFamily="66" charset="0"/>
                      </a:endParaRPr>
                    </a:p>
                  </a:txBody>
                  <a:tcPr marL="6350" marR="6350" marT="6350" marB="0" anchor="ctr"/>
                </a:tc>
                <a:tc>
                  <a:txBody>
                    <a:bodyPr/>
                    <a:lstStyle/>
                    <a:p>
                      <a:pPr algn="ctr" rtl="0" fontAlgn="ctr"/>
                      <a:r>
                        <a:rPr lang="en-US" sz="1800" b="1" u="none" strike="noStrike">
                          <a:effectLst/>
                        </a:rPr>
                        <a:t>26,112</a:t>
                      </a:r>
                      <a:endParaRPr lang="en-US" sz="1800" b="1" i="0" u="none" strike="noStrike">
                        <a:solidFill>
                          <a:srgbClr val="FF0000"/>
                        </a:solidFill>
                        <a:effectLst/>
                        <a:latin typeface="Comic Sans MS" panose="030F0702030302020204" pitchFamily="66" charset="0"/>
                      </a:endParaRPr>
                    </a:p>
                  </a:txBody>
                  <a:tcPr marL="6350" marR="6350" marT="6350" marB="0" anchor="ctr"/>
                </a:tc>
                <a:tc>
                  <a:txBody>
                    <a:bodyPr/>
                    <a:lstStyle/>
                    <a:p>
                      <a:pPr algn="ctr" rtl="0" fontAlgn="ctr"/>
                      <a:r>
                        <a:rPr lang="en-US" sz="1800" b="1" u="none" strike="noStrike">
                          <a:effectLst/>
                        </a:rPr>
                        <a:t>33,300</a:t>
                      </a:r>
                      <a:endParaRPr lang="en-US" sz="1800" b="1" i="0" u="none" strike="noStrike">
                        <a:solidFill>
                          <a:srgbClr val="FF0000"/>
                        </a:solidFill>
                        <a:effectLst/>
                        <a:latin typeface="Comic Sans MS" panose="030F0702030302020204" pitchFamily="66" charset="0"/>
                      </a:endParaRPr>
                    </a:p>
                  </a:txBody>
                  <a:tcPr marL="6350" marR="6350" marT="6350" marB="0" anchor="ctr"/>
                </a:tc>
                <a:tc>
                  <a:txBody>
                    <a:bodyPr/>
                    <a:lstStyle/>
                    <a:p>
                      <a:pPr algn="ctr" rtl="0" fontAlgn="ctr"/>
                      <a:r>
                        <a:rPr lang="en-US" sz="1800" b="1" u="none" strike="noStrike">
                          <a:effectLst/>
                        </a:rPr>
                        <a:t>30,490</a:t>
                      </a:r>
                      <a:endParaRPr lang="en-US" sz="1800" b="1" i="0" u="none" strike="noStrike">
                        <a:solidFill>
                          <a:srgbClr val="FF0000"/>
                        </a:solidFill>
                        <a:effectLst/>
                        <a:latin typeface="Comic Sans MS" panose="030F0702030302020204" pitchFamily="66" charset="0"/>
                      </a:endParaRPr>
                    </a:p>
                  </a:txBody>
                  <a:tcPr marL="6350" marR="6350" marT="6350" marB="0" anchor="ctr"/>
                </a:tc>
                <a:tc>
                  <a:txBody>
                    <a:bodyPr/>
                    <a:lstStyle/>
                    <a:p>
                      <a:pPr algn="ctr" rtl="0" fontAlgn="ctr"/>
                      <a:r>
                        <a:rPr lang="en-US" sz="1800" b="1" u="none" strike="noStrike" dirty="0">
                          <a:effectLst/>
                        </a:rPr>
                        <a:t>26,649</a:t>
                      </a:r>
                      <a:endParaRPr lang="en-US" sz="1800" b="1" i="0" u="none" strike="noStrike" dirty="0">
                        <a:solidFill>
                          <a:srgbClr val="FF0000"/>
                        </a:solidFill>
                        <a:effectLst/>
                        <a:latin typeface="Comic Sans MS" panose="030F0702030302020204" pitchFamily="66" charset="0"/>
                      </a:endParaRPr>
                    </a:p>
                  </a:txBody>
                  <a:tcPr marL="6350" marR="6350" marT="6350" marB="0" anchor="ctr"/>
                </a:tc>
                <a:extLst>
                  <a:ext uri="{0D108BD9-81ED-4DB2-BD59-A6C34878D82A}">
                    <a16:rowId xmlns:a16="http://schemas.microsoft.com/office/drawing/2014/main" val="131120935"/>
                  </a:ext>
                </a:extLst>
              </a:tr>
            </a:tbl>
          </a:graphicData>
        </a:graphic>
      </p:graphicFrame>
    </p:spTree>
    <p:extLst>
      <p:ext uri="{BB962C8B-B14F-4D97-AF65-F5344CB8AC3E}">
        <p14:creationId xmlns:p14="http://schemas.microsoft.com/office/powerpoint/2010/main" val="494931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693CEB6-322F-41A0-A20A-9CEDE2F4D767}"/>
              </a:ext>
            </a:extLst>
          </p:cNvPr>
          <p:cNvSpPr>
            <a:spLocks noGrp="1"/>
          </p:cNvSpPr>
          <p:nvPr>
            <p:ph type="body" sz="quarter" idx="10"/>
          </p:nvPr>
        </p:nvSpPr>
        <p:spPr>
          <a:xfrm>
            <a:off x="739379" y="1573323"/>
            <a:ext cx="7886700" cy="3476625"/>
          </a:xfrm>
        </p:spPr>
        <p:txBody>
          <a:bodyPr/>
          <a:lstStyle/>
          <a:p>
            <a:endParaRPr lang="en-US"/>
          </a:p>
        </p:txBody>
      </p:sp>
      <p:sp>
        <p:nvSpPr>
          <p:cNvPr id="2" name="Title 1">
            <a:extLst>
              <a:ext uri="{FF2B5EF4-FFF2-40B4-BE49-F238E27FC236}">
                <a16:creationId xmlns:a16="http://schemas.microsoft.com/office/drawing/2014/main" id="{DCD7B475-CE65-43AE-A895-80D03D4D7C5B}"/>
              </a:ext>
            </a:extLst>
          </p:cNvPr>
          <p:cNvSpPr>
            <a:spLocks noGrp="1"/>
          </p:cNvSpPr>
          <p:nvPr>
            <p:ph type="title"/>
          </p:nvPr>
        </p:nvSpPr>
        <p:spPr>
          <a:xfrm>
            <a:off x="739379" y="14398"/>
            <a:ext cx="7886700" cy="1325563"/>
          </a:xfrm>
        </p:spPr>
        <p:txBody>
          <a:bodyPr/>
          <a:lstStyle/>
          <a:p>
            <a:r>
              <a:rPr lang="en-US" sz="2800" dirty="0">
                <a:solidFill>
                  <a:srgbClr val="007A42"/>
                </a:solidFill>
              </a:rPr>
              <a:t>ICARDA genebanks holdings </a:t>
            </a:r>
            <a:r>
              <a:rPr lang="en-US" sz="2800" u="sng" dirty="0">
                <a:solidFill>
                  <a:srgbClr val="007A42"/>
                </a:solidFill>
              </a:rPr>
              <a:t>as of April 2019</a:t>
            </a:r>
          </a:p>
        </p:txBody>
      </p:sp>
      <p:graphicFrame>
        <p:nvGraphicFramePr>
          <p:cNvPr id="5" name="Table 4">
            <a:extLst>
              <a:ext uri="{FF2B5EF4-FFF2-40B4-BE49-F238E27FC236}">
                <a16:creationId xmlns:a16="http://schemas.microsoft.com/office/drawing/2014/main" id="{EAAFCBC9-B0C7-4D8E-9B92-B9D1AC57E388}"/>
              </a:ext>
            </a:extLst>
          </p:cNvPr>
          <p:cNvGraphicFramePr>
            <a:graphicFrameLocks noGrp="1"/>
          </p:cNvGraphicFramePr>
          <p:nvPr>
            <p:extLst>
              <p:ext uri="{D42A27DB-BD31-4B8C-83A1-F6EECF244321}">
                <p14:modId xmlns:p14="http://schemas.microsoft.com/office/powerpoint/2010/main" val="1496632988"/>
              </p:ext>
            </p:extLst>
          </p:nvPr>
        </p:nvGraphicFramePr>
        <p:xfrm>
          <a:off x="637382" y="755273"/>
          <a:ext cx="3943049" cy="5283836"/>
        </p:xfrm>
        <a:graphic>
          <a:graphicData uri="http://schemas.openxmlformats.org/drawingml/2006/table">
            <a:tbl>
              <a:tblPr firstRow="1" firstCol="1" lastRow="1" lastCol="1" bandRow="1" bandCol="1">
                <a:tableStyleId>{5C22544A-7EE6-4342-B048-85BDC9FD1C3A}</a:tableStyleId>
              </a:tblPr>
              <a:tblGrid>
                <a:gridCol w="1452702">
                  <a:extLst>
                    <a:ext uri="{9D8B030D-6E8A-4147-A177-3AD203B41FA5}">
                      <a16:colId xmlns:a16="http://schemas.microsoft.com/office/drawing/2014/main" val="20000"/>
                    </a:ext>
                  </a:extLst>
                </a:gridCol>
                <a:gridCol w="1122194">
                  <a:extLst>
                    <a:ext uri="{9D8B030D-6E8A-4147-A177-3AD203B41FA5}">
                      <a16:colId xmlns:a16="http://schemas.microsoft.com/office/drawing/2014/main" val="20001"/>
                    </a:ext>
                  </a:extLst>
                </a:gridCol>
                <a:gridCol w="1368153">
                  <a:extLst>
                    <a:ext uri="{9D8B030D-6E8A-4147-A177-3AD203B41FA5}">
                      <a16:colId xmlns:a16="http://schemas.microsoft.com/office/drawing/2014/main" val="20004"/>
                    </a:ext>
                  </a:extLst>
                </a:gridCol>
              </a:tblGrid>
              <a:tr h="751364">
                <a:tc>
                  <a:txBody>
                    <a:bodyPr/>
                    <a:lstStyle/>
                    <a:p>
                      <a:pPr marL="0" marR="0" algn="ctr">
                        <a:lnSpc>
                          <a:spcPct val="107000"/>
                        </a:lnSpc>
                        <a:spcBef>
                          <a:spcPts val="0"/>
                        </a:spcBef>
                        <a:spcAft>
                          <a:spcPts val="0"/>
                        </a:spcAft>
                      </a:pPr>
                      <a:r>
                        <a:rPr lang="en-US" sz="1400" b="1" kern="1200" dirty="0">
                          <a:effectLst/>
                        </a:rPr>
                        <a:t>Taxon</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26846" marR="26846" marT="3764" marB="0"/>
                </a:tc>
                <a:tc>
                  <a:txBody>
                    <a:bodyPr/>
                    <a:lstStyle/>
                    <a:p>
                      <a:pPr marL="0" marR="0" algn="ctr">
                        <a:lnSpc>
                          <a:spcPct val="107000"/>
                        </a:lnSpc>
                        <a:spcBef>
                          <a:spcPts val="0"/>
                        </a:spcBef>
                        <a:spcAft>
                          <a:spcPts val="0"/>
                        </a:spcAft>
                      </a:pPr>
                      <a:r>
                        <a:rPr lang="en-US" sz="1400" b="1" kern="1200" dirty="0">
                          <a:effectLst/>
                        </a:rPr>
                        <a:t>Accessions held in Syria</a:t>
                      </a:r>
                      <a:endParaRPr lang="en-US" sz="1400" b="1" dirty="0">
                        <a:effectLst/>
                        <a:latin typeface="Calibri" panose="020F0502020204030204" pitchFamily="34" charset="0"/>
                        <a:ea typeface="+mn-ea"/>
                        <a:cs typeface="Arial" panose="020B0604020202020204" pitchFamily="34" charset="0"/>
                      </a:endParaRPr>
                    </a:p>
                  </a:txBody>
                  <a:tcPr marL="26846" marR="26846" marT="3764" marB="0"/>
                </a:tc>
                <a:tc>
                  <a:txBody>
                    <a:bodyPr/>
                    <a:lstStyle/>
                    <a:p>
                      <a:pPr marL="0" marR="0" algn="ctr">
                        <a:lnSpc>
                          <a:spcPct val="107000"/>
                        </a:lnSpc>
                        <a:spcBef>
                          <a:spcPts val="0"/>
                        </a:spcBef>
                        <a:spcAft>
                          <a:spcPts val="0"/>
                        </a:spcAft>
                      </a:pPr>
                      <a:r>
                        <a:rPr lang="en-GB" sz="1400" b="1" kern="1200" dirty="0">
                          <a:effectLst/>
                        </a:rPr>
                        <a:t>Total unique accessions in 219</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26846" marR="26846" marT="3764" marB="0"/>
                </a:tc>
                <a:extLst>
                  <a:ext uri="{0D108BD9-81ED-4DB2-BD59-A6C34878D82A}">
                    <a16:rowId xmlns:a16="http://schemas.microsoft.com/office/drawing/2014/main" val="10000"/>
                  </a:ext>
                </a:extLst>
              </a:tr>
              <a:tr h="197210">
                <a:tc>
                  <a:txBody>
                    <a:bodyPr/>
                    <a:lstStyle/>
                    <a:p>
                      <a:pPr marL="0" marR="0" algn="just" fontAlgn="b">
                        <a:lnSpc>
                          <a:spcPct val="107000"/>
                        </a:lnSpc>
                        <a:spcBef>
                          <a:spcPts val="0"/>
                        </a:spcBef>
                        <a:spcAft>
                          <a:spcPts val="0"/>
                        </a:spcAft>
                      </a:pPr>
                      <a:r>
                        <a:rPr lang="en-GB" sz="1400" b="1" kern="1200" dirty="0">
                          <a:effectLst/>
                        </a:rPr>
                        <a:t>Bread wheat</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011" marR="3011" marT="3011" marB="0" anchor="b"/>
                </a:tc>
                <a:tc>
                  <a:txBody>
                    <a:bodyPr/>
                    <a:lstStyle/>
                    <a:p>
                      <a:pPr marL="0" marR="0" algn="r">
                        <a:lnSpc>
                          <a:spcPct val="107000"/>
                        </a:lnSpc>
                        <a:spcBef>
                          <a:spcPts val="0"/>
                        </a:spcBef>
                        <a:spcAft>
                          <a:spcPts val="0"/>
                        </a:spcAft>
                      </a:pPr>
                      <a:r>
                        <a:rPr lang="en-GB" sz="1400" b="1" kern="1200" baseline="0" dirty="0">
                          <a:effectLst/>
                        </a:rPr>
                        <a:t>14100</a:t>
                      </a:r>
                      <a:endParaRPr lang="en-US" sz="1400" b="1" baseline="0" dirty="0">
                        <a:effectLst/>
                        <a:latin typeface="Calibri" panose="020F0502020204030204" pitchFamily="34" charset="0"/>
                        <a:ea typeface="+mn-ea"/>
                        <a:cs typeface="Arial" panose="020B0604020202020204" pitchFamily="34" charset="0"/>
                      </a:endParaRPr>
                    </a:p>
                  </a:txBody>
                  <a:tcPr marL="26846" marR="26846" marT="3764" marB="0"/>
                </a:tc>
                <a:tc>
                  <a:txBody>
                    <a:bodyPr/>
                    <a:lstStyle/>
                    <a:p>
                      <a:pPr marL="0" marR="0" algn="r" fontAlgn="b">
                        <a:lnSpc>
                          <a:spcPct val="107000"/>
                        </a:lnSpc>
                        <a:spcBef>
                          <a:spcPts val="0"/>
                        </a:spcBef>
                        <a:spcAft>
                          <a:spcPts val="0"/>
                        </a:spcAft>
                      </a:pPr>
                      <a:r>
                        <a:rPr lang="en-GB" sz="1400" b="1" kern="1200" baseline="0" dirty="0">
                          <a:effectLst/>
                        </a:rPr>
                        <a:t>14715</a:t>
                      </a:r>
                    </a:p>
                  </a:txBody>
                  <a:tcPr marL="3764" marR="3764" marT="3764" marB="0" anchor="b"/>
                </a:tc>
                <a:extLst>
                  <a:ext uri="{0D108BD9-81ED-4DB2-BD59-A6C34878D82A}">
                    <a16:rowId xmlns:a16="http://schemas.microsoft.com/office/drawing/2014/main" val="10001"/>
                  </a:ext>
                </a:extLst>
              </a:tr>
              <a:tr h="197210">
                <a:tc>
                  <a:txBody>
                    <a:bodyPr/>
                    <a:lstStyle/>
                    <a:p>
                      <a:pPr marL="0" marR="0" algn="just" fontAlgn="b">
                        <a:lnSpc>
                          <a:spcPct val="107000"/>
                        </a:lnSpc>
                        <a:spcBef>
                          <a:spcPts val="0"/>
                        </a:spcBef>
                        <a:spcAft>
                          <a:spcPts val="0"/>
                        </a:spcAft>
                      </a:pPr>
                      <a:r>
                        <a:rPr lang="en-GB" sz="1400" b="1" kern="1200" dirty="0">
                          <a:effectLst/>
                        </a:rPr>
                        <a:t>Durum wheat</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011" marR="3011" marT="3011" marB="0" anchor="b"/>
                </a:tc>
                <a:tc>
                  <a:txBody>
                    <a:bodyPr/>
                    <a:lstStyle/>
                    <a:p>
                      <a:pPr marL="0" marR="0" algn="r">
                        <a:lnSpc>
                          <a:spcPct val="107000"/>
                        </a:lnSpc>
                        <a:spcBef>
                          <a:spcPts val="0"/>
                        </a:spcBef>
                        <a:spcAft>
                          <a:spcPts val="0"/>
                        </a:spcAft>
                      </a:pPr>
                      <a:r>
                        <a:rPr lang="en-GB" sz="1400" b="1" kern="1200" baseline="0" dirty="0">
                          <a:effectLst/>
                        </a:rPr>
                        <a:t>19802</a:t>
                      </a:r>
                      <a:endParaRPr lang="en-US" sz="1400" b="1" baseline="0" dirty="0">
                        <a:effectLst/>
                        <a:latin typeface="Calibri" panose="020F0502020204030204" pitchFamily="34" charset="0"/>
                        <a:ea typeface="+mn-ea"/>
                        <a:cs typeface="Arial" panose="020B0604020202020204" pitchFamily="34" charset="0"/>
                      </a:endParaRPr>
                    </a:p>
                  </a:txBody>
                  <a:tcPr marL="26846" marR="26846" marT="3764" marB="0">
                    <a:solidFill>
                      <a:schemeClr val="bg1">
                        <a:lumMod val="95000"/>
                      </a:schemeClr>
                    </a:solidFill>
                  </a:tcPr>
                </a:tc>
                <a:tc>
                  <a:txBody>
                    <a:bodyPr/>
                    <a:lstStyle/>
                    <a:p>
                      <a:pPr marL="0" marR="0" algn="r" fontAlgn="b">
                        <a:lnSpc>
                          <a:spcPct val="107000"/>
                        </a:lnSpc>
                        <a:spcBef>
                          <a:spcPts val="0"/>
                        </a:spcBef>
                        <a:spcAft>
                          <a:spcPts val="0"/>
                        </a:spcAft>
                      </a:pPr>
                      <a:r>
                        <a:rPr lang="en-US" sz="1400" b="1" baseline="0" dirty="0">
                          <a:effectLst/>
                          <a:latin typeface="Calibri" panose="020F0502020204030204" pitchFamily="34" charset="0"/>
                          <a:ea typeface="Calibri" panose="020F0502020204030204" pitchFamily="34" charset="0"/>
                          <a:cs typeface="Arial" panose="020B0604020202020204" pitchFamily="34" charset="0"/>
                        </a:rPr>
                        <a:t>20509</a:t>
                      </a:r>
                    </a:p>
                  </a:txBody>
                  <a:tcPr marL="3764" marR="3764" marT="3764" marB="0" anchor="b"/>
                </a:tc>
                <a:extLst>
                  <a:ext uri="{0D108BD9-81ED-4DB2-BD59-A6C34878D82A}">
                    <a16:rowId xmlns:a16="http://schemas.microsoft.com/office/drawing/2014/main" val="10002"/>
                  </a:ext>
                </a:extLst>
              </a:tr>
              <a:tr h="197210">
                <a:tc>
                  <a:txBody>
                    <a:bodyPr/>
                    <a:lstStyle/>
                    <a:p>
                      <a:pPr marL="0" marR="0" algn="just" fontAlgn="b">
                        <a:lnSpc>
                          <a:spcPct val="107000"/>
                        </a:lnSpc>
                        <a:spcBef>
                          <a:spcPts val="0"/>
                        </a:spcBef>
                        <a:spcAft>
                          <a:spcPts val="0"/>
                        </a:spcAft>
                      </a:pPr>
                      <a:r>
                        <a:rPr lang="en-GB" sz="1400" b="1" kern="1200" dirty="0">
                          <a:effectLst/>
                        </a:rPr>
                        <a:t>Primitive wheat</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011" marR="3011" marT="3011" marB="0" anchor="b"/>
                </a:tc>
                <a:tc>
                  <a:txBody>
                    <a:bodyPr/>
                    <a:lstStyle/>
                    <a:p>
                      <a:pPr marL="0" marR="0" algn="r">
                        <a:lnSpc>
                          <a:spcPct val="107000"/>
                        </a:lnSpc>
                        <a:spcBef>
                          <a:spcPts val="0"/>
                        </a:spcBef>
                        <a:spcAft>
                          <a:spcPts val="0"/>
                        </a:spcAft>
                      </a:pPr>
                      <a:r>
                        <a:rPr lang="en-GB" sz="1400" b="1" kern="1200" baseline="0" dirty="0">
                          <a:effectLst/>
                        </a:rPr>
                        <a:t>    912</a:t>
                      </a:r>
                      <a:endParaRPr lang="en-US" sz="1400" b="1" baseline="0" dirty="0">
                        <a:effectLst/>
                        <a:latin typeface="Calibri" panose="020F0502020204030204" pitchFamily="34" charset="0"/>
                        <a:ea typeface="+mn-ea"/>
                        <a:cs typeface="Arial" panose="020B0604020202020204" pitchFamily="34" charset="0"/>
                      </a:endParaRPr>
                    </a:p>
                  </a:txBody>
                  <a:tcPr marL="26846" marR="26846" marT="3764" marB="0"/>
                </a:tc>
                <a:tc>
                  <a:txBody>
                    <a:bodyPr/>
                    <a:lstStyle/>
                    <a:p>
                      <a:pPr marL="0" marR="0" algn="r" fontAlgn="b">
                        <a:lnSpc>
                          <a:spcPct val="107000"/>
                        </a:lnSpc>
                        <a:spcBef>
                          <a:spcPts val="0"/>
                        </a:spcBef>
                        <a:spcAft>
                          <a:spcPts val="0"/>
                        </a:spcAft>
                      </a:pPr>
                      <a:r>
                        <a:rPr lang="en-GB" sz="1400" b="1" kern="1200" baseline="0" dirty="0">
                          <a:effectLst/>
                        </a:rPr>
                        <a:t>    1195</a:t>
                      </a:r>
                      <a:endParaRPr lang="en-US" sz="1400" b="1" baseline="0" dirty="0">
                        <a:effectLst/>
                        <a:latin typeface="Calibri" panose="020F0502020204030204" pitchFamily="34" charset="0"/>
                        <a:ea typeface="Calibri" panose="020F0502020204030204" pitchFamily="34" charset="0"/>
                        <a:cs typeface="Arial" panose="020B0604020202020204" pitchFamily="34" charset="0"/>
                      </a:endParaRPr>
                    </a:p>
                  </a:txBody>
                  <a:tcPr marL="3764" marR="3764" marT="3764" marB="0" anchor="b"/>
                </a:tc>
                <a:extLst>
                  <a:ext uri="{0D108BD9-81ED-4DB2-BD59-A6C34878D82A}">
                    <a16:rowId xmlns:a16="http://schemas.microsoft.com/office/drawing/2014/main" val="10003"/>
                  </a:ext>
                </a:extLst>
              </a:tr>
              <a:tr h="197210">
                <a:tc>
                  <a:txBody>
                    <a:bodyPr/>
                    <a:lstStyle/>
                    <a:p>
                      <a:pPr marL="0" marR="0" algn="just" fontAlgn="b">
                        <a:lnSpc>
                          <a:spcPct val="107000"/>
                        </a:lnSpc>
                        <a:spcBef>
                          <a:spcPts val="0"/>
                        </a:spcBef>
                        <a:spcAft>
                          <a:spcPts val="0"/>
                        </a:spcAft>
                      </a:pPr>
                      <a:r>
                        <a:rPr lang="en-GB" sz="1400" b="1" i="1" kern="1200" dirty="0" err="1">
                          <a:effectLst/>
                        </a:rPr>
                        <a:t>Aegilops</a:t>
                      </a:r>
                      <a:endParaRPr lang="en-US" sz="1400" b="1" i="1" dirty="0">
                        <a:effectLst/>
                        <a:latin typeface="Calibri" panose="020F0502020204030204" pitchFamily="34" charset="0"/>
                        <a:ea typeface="Calibri" panose="020F0502020204030204" pitchFamily="34" charset="0"/>
                        <a:cs typeface="Arial" panose="020B0604020202020204" pitchFamily="34" charset="0"/>
                      </a:endParaRPr>
                    </a:p>
                  </a:txBody>
                  <a:tcPr marL="3011" marR="3011" marT="3011" marB="0" anchor="b"/>
                </a:tc>
                <a:tc>
                  <a:txBody>
                    <a:bodyPr/>
                    <a:lstStyle/>
                    <a:p>
                      <a:pPr marL="0" marR="0" algn="r">
                        <a:lnSpc>
                          <a:spcPct val="107000"/>
                        </a:lnSpc>
                        <a:spcBef>
                          <a:spcPts val="0"/>
                        </a:spcBef>
                        <a:spcAft>
                          <a:spcPts val="0"/>
                        </a:spcAft>
                      </a:pPr>
                      <a:r>
                        <a:rPr lang="en-GB" sz="1400" b="1" kern="1200" baseline="0" dirty="0">
                          <a:effectLst/>
                        </a:rPr>
                        <a:t>  4057</a:t>
                      </a:r>
                      <a:endParaRPr lang="en-US" sz="1400" b="1" baseline="0" dirty="0">
                        <a:effectLst/>
                        <a:latin typeface="Calibri" panose="020F0502020204030204" pitchFamily="34" charset="0"/>
                        <a:ea typeface="+mn-ea"/>
                        <a:cs typeface="Arial" panose="020B0604020202020204" pitchFamily="34" charset="0"/>
                      </a:endParaRPr>
                    </a:p>
                  </a:txBody>
                  <a:tcPr marL="26846" marR="26846" marT="3764" marB="0">
                    <a:solidFill>
                      <a:schemeClr val="bg1">
                        <a:lumMod val="95000"/>
                      </a:schemeClr>
                    </a:solidFill>
                  </a:tcPr>
                </a:tc>
                <a:tc>
                  <a:txBody>
                    <a:bodyPr/>
                    <a:lstStyle/>
                    <a:p>
                      <a:pPr marL="0" marR="0" algn="r" fontAlgn="b">
                        <a:lnSpc>
                          <a:spcPct val="107000"/>
                        </a:lnSpc>
                        <a:spcBef>
                          <a:spcPts val="0"/>
                        </a:spcBef>
                        <a:spcAft>
                          <a:spcPts val="0"/>
                        </a:spcAft>
                      </a:pPr>
                      <a:r>
                        <a:rPr lang="en-GB" sz="1400" b="1" kern="1200" baseline="0" dirty="0">
                          <a:effectLst/>
                        </a:rPr>
                        <a:t>  4842</a:t>
                      </a:r>
                      <a:endParaRPr lang="en-US" sz="1400" b="1" baseline="0" dirty="0">
                        <a:effectLst/>
                        <a:latin typeface="Calibri" panose="020F0502020204030204" pitchFamily="34" charset="0"/>
                        <a:ea typeface="Calibri" panose="020F0502020204030204" pitchFamily="34" charset="0"/>
                        <a:cs typeface="Arial" panose="020B0604020202020204" pitchFamily="34" charset="0"/>
                      </a:endParaRPr>
                    </a:p>
                  </a:txBody>
                  <a:tcPr marL="3764" marR="3764" marT="3764" marB="0" anchor="b"/>
                </a:tc>
                <a:extLst>
                  <a:ext uri="{0D108BD9-81ED-4DB2-BD59-A6C34878D82A}">
                    <a16:rowId xmlns:a16="http://schemas.microsoft.com/office/drawing/2014/main" val="10004"/>
                  </a:ext>
                </a:extLst>
              </a:tr>
              <a:tr h="197210">
                <a:tc>
                  <a:txBody>
                    <a:bodyPr/>
                    <a:lstStyle/>
                    <a:p>
                      <a:pPr marL="0" marR="0" algn="just" fontAlgn="b">
                        <a:lnSpc>
                          <a:spcPct val="107000"/>
                        </a:lnSpc>
                        <a:spcBef>
                          <a:spcPts val="0"/>
                        </a:spcBef>
                        <a:spcAft>
                          <a:spcPts val="0"/>
                        </a:spcAft>
                      </a:pPr>
                      <a:r>
                        <a:rPr lang="en-GB" sz="1400" b="1" kern="1200" dirty="0">
                          <a:effectLst/>
                        </a:rPr>
                        <a:t>Wild </a:t>
                      </a:r>
                      <a:r>
                        <a:rPr lang="en-GB" sz="1400" b="1" i="1" kern="1200" dirty="0" err="1">
                          <a:effectLst/>
                        </a:rPr>
                        <a:t>Triticum</a:t>
                      </a:r>
                      <a:endParaRPr lang="en-US" sz="1400" b="1" i="1" dirty="0">
                        <a:effectLst/>
                        <a:latin typeface="Calibri" panose="020F0502020204030204" pitchFamily="34" charset="0"/>
                        <a:ea typeface="Calibri" panose="020F0502020204030204" pitchFamily="34" charset="0"/>
                        <a:cs typeface="Arial" panose="020B0604020202020204" pitchFamily="34" charset="0"/>
                      </a:endParaRPr>
                    </a:p>
                  </a:txBody>
                  <a:tcPr marL="3011" marR="3011" marT="3011" marB="0" anchor="b"/>
                </a:tc>
                <a:tc>
                  <a:txBody>
                    <a:bodyPr/>
                    <a:lstStyle/>
                    <a:p>
                      <a:pPr marL="0" marR="0" algn="r">
                        <a:lnSpc>
                          <a:spcPct val="107000"/>
                        </a:lnSpc>
                        <a:spcBef>
                          <a:spcPts val="0"/>
                        </a:spcBef>
                        <a:spcAft>
                          <a:spcPts val="0"/>
                        </a:spcAft>
                      </a:pPr>
                      <a:r>
                        <a:rPr lang="en-GB" sz="1400" b="1" kern="1200" baseline="0" dirty="0">
                          <a:effectLst/>
                        </a:rPr>
                        <a:t> 1584</a:t>
                      </a:r>
                      <a:endParaRPr lang="en-US" sz="1400" b="1" baseline="0" dirty="0">
                        <a:effectLst/>
                        <a:latin typeface="Calibri" panose="020F0502020204030204" pitchFamily="34" charset="0"/>
                        <a:ea typeface="+mn-ea"/>
                        <a:cs typeface="Arial" panose="020B0604020202020204" pitchFamily="34" charset="0"/>
                      </a:endParaRPr>
                    </a:p>
                  </a:txBody>
                  <a:tcPr marL="26846" marR="26846" marT="3764" marB="0"/>
                </a:tc>
                <a:tc>
                  <a:txBody>
                    <a:bodyPr/>
                    <a:lstStyle/>
                    <a:p>
                      <a:pPr marL="0" marR="0" algn="r" fontAlgn="b">
                        <a:lnSpc>
                          <a:spcPct val="107000"/>
                        </a:lnSpc>
                        <a:spcBef>
                          <a:spcPts val="0"/>
                        </a:spcBef>
                        <a:spcAft>
                          <a:spcPts val="0"/>
                        </a:spcAft>
                      </a:pPr>
                      <a:r>
                        <a:rPr lang="en-GB" sz="1400" b="1" kern="1200" baseline="0" dirty="0">
                          <a:effectLst/>
                        </a:rPr>
                        <a:t>  1805</a:t>
                      </a:r>
                      <a:endParaRPr lang="en-US" sz="1400" b="1" baseline="0" dirty="0">
                        <a:effectLst/>
                        <a:latin typeface="Calibri" panose="020F0502020204030204" pitchFamily="34" charset="0"/>
                        <a:ea typeface="Calibri" panose="020F0502020204030204" pitchFamily="34" charset="0"/>
                        <a:cs typeface="Arial" panose="020B0604020202020204" pitchFamily="34" charset="0"/>
                      </a:endParaRPr>
                    </a:p>
                  </a:txBody>
                  <a:tcPr marL="3764" marR="3764" marT="3764" marB="0" anchor="b"/>
                </a:tc>
                <a:extLst>
                  <a:ext uri="{0D108BD9-81ED-4DB2-BD59-A6C34878D82A}">
                    <a16:rowId xmlns:a16="http://schemas.microsoft.com/office/drawing/2014/main" val="10005"/>
                  </a:ext>
                </a:extLst>
              </a:tr>
              <a:tr h="197210">
                <a:tc>
                  <a:txBody>
                    <a:bodyPr/>
                    <a:lstStyle/>
                    <a:p>
                      <a:pPr marL="0" marR="0" algn="just" fontAlgn="b">
                        <a:lnSpc>
                          <a:spcPct val="107000"/>
                        </a:lnSpc>
                        <a:spcBef>
                          <a:spcPts val="0"/>
                        </a:spcBef>
                        <a:spcAft>
                          <a:spcPts val="0"/>
                        </a:spcAft>
                      </a:pPr>
                      <a:r>
                        <a:rPr lang="en-GB" sz="1400" b="1" kern="1200" dirty="0">
                          <a:effectLst/>
                        </a:rPr>
                        <a:t>Barley</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011" marR="3011" marT="3011" marB="0" anchor="b"/>
                </a:tc>
                <a:tc>
                  <a:txBody>
                    <a:bodyPr/>
                    <a:lstStyle/>
                    <a:p>
                      <a:pPr marL="0" marR="0" algn="r">
                        <a:lnSpc>
                          <a:spcPct val="107000"/>
                        </a:lnSpc>
                        <a:spcBef>
                          <a:spcPts val="0"/>
                        </a:spcBef>
                        <a:spcAft>
                          <a:spcPts val="0"/>
                        </a:spcAft>
                      </a:pPr>
                      <a:r>
                        <a:rPr lang="en-US" sz="1400" b="1" baseline="0" dirty="0">
                          <a:effectLst/>
                          <a:latin typeface="Calibri" panose="020F0502020204030204" pitchFamily="34" charset="0"/>
                          <a:ea typeface="+mn-ea"/>
                          <a:cs typeface="Arial" panose="020B0604020202020204" pitchFamily="34" charset="0"/>
                        </a:rPr>
                        <a:t>28465</a:t>
                      </a:r>
                    </a:p>
                  </a:txBody>
                  <a:tcPr marL="26846" marR="26846" marT="3764" marB="0">
                    <a:solidFill>
                      <a:schemeClr val="bg1">
                        <a:lumMod val="95000"/>
                      </a:schemeClr>
                    </a:solidFill>
                  </a:tcPr>
                </a:tc>
                <a:tc>
                  <a:txBody>
                    <a:bodyPr/>
                    <a:lstStyle/>
                    <a:p>
                      <a:pPr marL="0" marR="0" algn="r" fontAlgn="b">
                        <a:lnSpc>
                          <a:spcPct val="107000"/>
                        </a:lnSpc>
                        <a:spcBef>
                          <a:spcPts val="0"/>
                        </a:spcBef>
                        <a:spcAft>
                          <a:spcPts val="0"/>
                        </a:spcAft>
                      </a:pPr>
                      <a:r>
                        <a:rPr lang="en-GB" sz="1400" b="1" kern="1200" baseline="0" dirty="0">
                          <a:effectLst/>
                          <a:latin typeface="+mn-lt"/>
                          <a:ea typeface="+mn-ea"/>
                          <a:cs typeface="+mn-cs"/>
                        </a:rPr>
                        <a:t>30148</a:t>
                      </a:r>
                      <a:endParaRPr lang="en-US" sz="1400" b="1" baseline="0" dirty="0">
                        <a:effectLst/>
                        <a:latin typeface="Calibri" panose="020F0502020204030204" pitchFamily="34" charset="0"/>
                        <a:ea typeface="Calibri" panose="020F0502020204030204" pitchFamily="34" charset="0"/>
                        <a:cs typeface="Arial" panose="020B0604020202020204" pitchFamily="34" charset="0"/>
                      </a:endParaRPr>
                    </a:p>
                  </a:txBody>
                  <a:tcPr marL="3764" marR="3764" marT="3764" marB="0" anchor="b"/>
                </a:tc>
                <a:extLst>
                  <a:ext uri="{0D108BD9-81ED-4DB2-BD59-A6C34878D82A}">
                    <a16:rowId xmlns:a16="http://schemas.microsoft.com/office/drawing/2014/main" val="10006"/>
                  </a:ext>
                </a:extLst>
              </a:tr>
              <a:tr h="197210">
                <a:tc>
                  <a:txBody>
                    <a:bodyPr/>
                    <a:lstStyle/>
                    <a:p>
                      <a:pPr marL="0" marR="0" algn="just" fontAlgn="b">
                        <a:lnSpc>
                          <a:spcPct val="107000"/>
                        </a:lnSpc>
                        <a:spcBef>
                          <a:spcPts val="0"/>
                        </a:spcBef>
                        <a:spcAft>
                          <a:spcPts val="0"/>
                        </a:spcAft>
                      </a:pPr>
                      <a:r>
                        <a:rPr lang="en-GB" sz="1400" b="1" kern="1200" dirty="0">
                          <a:effectLst/>
                        </a:rPr>
                        <a:t>Wild </a:t>
                      </a:r>
                      <a:r>
                        <a:rPr lang="en-GB" sz="1400" b="1" i="1" kern="1200" dirty="0" err="1">
                          <a:effectLst/>
                        </a:rPr>
                        <a:t>Hordeum</a:t>
                      </a:r>
                      <a:endParaRPr lang="en-US" sz="1400" b="1" i="1" dirty="0">
                        <a:effectLst/>
                        <a:latin typeface="Calibri" panose="020F0502020204030204" pitchFamily="34" charset="0"/>
                        <a:ea typeface="Calibri" panose="020F0502020204030204" pitchFamily="34" charset="0"/>
                        <a:cs typeface="Arial" panose="020B0604020202020204" pitchFamily="34" charset="0"/>
                      </a:endParaRPr>
                    </a:p>
                  </a:txBody>
                  <a:tcPr marL="3011" marR="3011" marT="3011" marB="0" anchor="b"/>
                </a:tc>
                <a:tc>
                  <a:txBody>
                    <a:bodyPr/>
                    <a:lstStyle/>
                    <a:p>
                      <a:pPr marL="0" marR="0" algn="r">
                        <a:lnSpc>
                          <a:spcPct val="107000"/>
                        </a:lnSpc>
                        <a:spcBef>
                          <a:spcPts val="0"/>
                        </a:spcBef>
                        <a:spcAft>
                          <a:spcPts val="0"/>
                        </a:spcAft>
                      </a:pPr>
                      <a:r>
                        <a:rPr lang="en-GB" sz="1400" b="1" kern="1200" baseline="0" dirty="0">
                          <a:effectLst/>
                        </a:rPr>
                        <a:t>1989</a:t>
                      </a:r>
                      <a:endParaRPr lang="en-US" sz="1400" b="1" baseline="0" dirty="0">
                        <a:effectLst/>
                        <a:latin typeface="Calibri" panose="020F0502020204030204" pitchFamily="34" charset="0"/>
                        <a:ea typeface="+mn-ea"/>
                        <a:cs typeface="Arial" panose="020B0604020202020204" pitchFamily="34" charset="0"/>
                      </a:endParaRPr>
                    </a:p>
                  </a:txBody>
                  <a:tcPr marL="26846" marR="26846" marT="3764" marB="0"/>
                </a:tc>
                <a:tc>
                  <a:txBody>
                    <a:bodyPr/>
                    <a:lstStyle/>
                    <a:p>
                      <a:pPr marL="0" marR="0" algn="r" fontAlgn="b">
                        <a:lnSpc>
                          <a:spcPct val="107000"/>
                        </a:lnSpc>
                        <a:spcBef>
                          <a:spcPts val="0"/>
                        </a:spcBef>
                        <a:spcAft>
                          <a:spcPts val="0"/>
                        </a:spcAft>
                      </a:pPr>
                      <a:r>
                        <a:rPr lang="en-GB" sz="1400" b="1" kern="1200" baseline="0" dirty="0">
                          <a:effectLst/>
                        </a:rPr>
                        <a:t>  2369</a:t>
                      </a:r>
                      <a:endParaRPr lang="en-US" sz="1400" b="1" baseline="0" dirty="0">
                        <a:effectLst/>
                        <a:latin typeface="Calibri" panose="020F0502020204030204" pitchFamily="34" charset="0"/>
                        <a:ea typeface="Calibri" panose="020F0502020204030204" pitchFamily="34" charset="0"/>
                        <a:cs typeface="Arial" panose="020B0604020202020204" pitchFamily="34" charset="0"/>
                      </a:endParaRPr>
                    </a:p>
                  </a:txBody>
                  <a:tcPr marL="3764" marR="3764" marT="3764" marB="0" anchor="b"/>
                </a:tc>
                <a:extLst>
                  <a:ext uri="{0D108BD9-81ED-4DB2-BD59-A6C34878D82A}">
                    <a16:rowId xmlns:a16="http://schemas.microsoft.com/office/drawing/2014/main" val="10007"/>
                  </a:ext>
                </a:extLst>
              </a:tr>
              <a:tr h="197210">
                <a:tc>
                  <a:txBody>
                    <a:bodyPr/>
                    <a:lstStyle/>
                    <a:p>
                      <a:pPr marL="0" marR="0" algn="just" fontAlgn="b">
                        <a:lnSpc>
                          <a:spcPct val="107000"/>
                        </a:lnSpc>
                        <a:spcBef>
                          <a:spcPts val="0"/>
                        </a:spcBef>
                        <a:spcAft>
                          <a:spcPts val="0"/>
                        </a:spcAft>
                      </a:pPr>
                      <a:r>
                        <a:rPr lang="en-GB" sz="1400" b="1" kern="1200" dirty="0">
                          <a:effectLst/>
                        </a:rPr>
                        <a:t>Chickpea</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011" marR="3011" marT="3011" marB="0" anchor="b"/>
                </a:tc>
                <a:tc>
                  <a:txBody>
                    <a:bodyPr/>
                    <a:lstStyle/>
                    <a:p>
                      <a:pPr marL="0" marR="0" algn="r">
                        <a:lnSpc>
                          <a:spcPct val="107000"/>
                        </a:lnSpc>
                        <a:spcBef>
                          <a:spcPts val="0"/>
                        </a:spcBef>
                        <a:spcAft>
                          <a:spcPts val="0"/>
                        </a:spcAft>
                      </a:pPr>
                      <a:r>
                        <a:rPr lang="en-GB" sz="1400" b="1" kern="1200" baseline="0" dirty="0">
                          <a:effectLst/>
                        </a:rPr>
                        <a:t>14214</a:t>
                      </a:r>
                      <a:endParaRPr lang="en-US" sz="1400" b="1" baseline="0" dirty="0">
                        <a:effectLst/>
                        <a:latin typeface="Calibri" panose="020F0502020204030204" pitchFamily="34" charset="0"/>
                        <a:ea typeface="+mn-ea"/>
                        <a:cs typeface="Arial" panose="020B0604020202020204" pitchFamily="34" charset="0"/>
                      </a:endParaRPr>
                    </a:p>
                  </a:txBody>
                  <a:tcPr marL="26846" marR="26846" marT="3764" marB="0">
                    <a:solidFill>
                      <a:schemeClr val="bg1">
                        <a:lumMod val="95000"/>
                      </a:schemeClr>
                    </a:solidFill>
                  </a:tcPr>
                </a:tc>
                <a:tc>
                  <a:txBody>
                    <a:bodyPr/>
                    <a:lstStyle/>
                    <a:p>
                      <a:pPr marL="0" marR="0" algn="r" fontAlgn="b">
                        <a:lnSpc>
                          <a:spcPct val="107000"/>
                        </a:lnSpc>
                        <a:spcBef>
                          <a:spcPts val="0"/>
                        </a:spcBef>
                        <a:spcAft>
                          <a:spcPts val="0"/>
                        </a:spcAft>
                      </a:pPr>
                      <a:r>
                        <a:rPr lang="en-GB" sz="1400" b="1" kern="1200" baseline="0" dirty="0">
                          <a:effectLst/>
                        </a:rPr>
                        <a:t>15144</a:t>
                      </a:r>
                      <a:endParaRPr lang="en-US" sz="1400" b="1" baseline="0" dirty="0">
                        <a:effectLst/>
                        <a:latin typeface="Calibri" panose="020F0502020204030204" pitchFamily="34" charset="0"/>
                        <a:ea typeface="Calibri" panose="020F0502020204030204" pitchFamily="34" charset="0"/>
                        <a:cs typeface="Arial" panose="020B0604020202020204" pitchFamily="34" charset="0"/>
                      </a:endParaRPr>
                    </a:p>
                  </a:txBody>
                  <a:tcPr marL="3764" marR="3764" marT="3764" marB="0" anchor="b"/>
                </a:tc>
                <a:extLst>
                  <a:ext uri="{0D108BD9-81ED-4DB2-BD59-A6C34878D82A}">
                    <a16:rowId xmlns:a16="http://schemas.microsoft.com/office/drawing/2014/main" val="10008"/>
                  </a:ext>
                </a:extLst>
              </a:tr>
              <a:tr h="197210">
                <a:tc>
                  <a:txBody>
                    <a:bodyPr/>
                    <a:lstStyle/>
                    <a:p>
                      <a:pPr marL="0" marR="0" algn="just" fontAlgn="b">
                        <a:lnSpc>
                          <a:spcPct val="107000"/>
                        </a:lnSpc>
                        <a:spcBef>
                          <a:spcPts val="0"/>
                        </a:spcBef>
                        <a:spcAft>
                          <a:spcPts val="0"/>
                        </a:spcAft>
                      </a:pPr>
                      <a:r>
                        <a:rPr lang="en-GB" sz="1400" b="1" kern="1200" dirty="0">
                          <a:effectLst/>
                        </a:rPr>
                        <a:t>Wild </a:t>
                      </a:r>
                      <a:r>
                        <a:rPr lang="en-GB" sz="1400" b="1" i="1" kern="1200" dirty="0" err="1">
                          <a:effectLst/>
                        </a:rPr>
                        <a:t>Cicer</a:t>
                      </a:r>
                      <a:endParaRPr lang="en-US" sz="1400" b="1" i="1" dirty="0">
                        <a:effectLst/>
                        <a:latin typeface="Calibri" panose="020F0502020204030204" pitchFamily="34" charset="0"/>
                        <a:ea typeface="Calibri" panose="020F0502020204030204" pitchFamily="34" charset="0"/>
                        <a:cs typeface="Arial" panose="020B0604020202020204" pitchFamily="34" charset="0"/>
                      </a:endParaRPr>
                    </a:p>
                  </a:txBody>
                  <a:tcPr marL="3011" marR="3011" marT="3011" marB="0" anchor="b"/>
                </a:tc>
                <a:tc>
                  <a:txBody>
                    <a:bodyPr/>
                    <a:lstStyle/>
                    <a:p>
                      <a:pPr marL="0" marR="0" algn="r">
                        <a:lnSpc>
                          <a:spcPct val="107000"/>
                        </a:lnSpc>
                        <a:spcBef>
                          <a:spcPts val="0"/>
                        </a:spcBef>
                        <a:spcAft>
                          <a:spcPts val="0"/>
                        </a:spcAft>
                      </a:pPr>
                      <a:r>
                        <a:rPr lang="en-GB" sz="1400" b="1" kern="1200" baseline="0" dirty="0">
                          <a:effectLst/>
                        </a:rPr>
                        <a:t>    270</a:t>
                      </a:r>
                      <a:endParaRPr lang="en-US" sz="1400" b="1" baseline="0" dirty="0">
                        <a:effectLst/>
                        <a:latin typeface="Calibri" panose="020F0502020204030204" pitchFamily="34" charset="0"/>
                        <a:ea typeface="+mn-ea"/>
                        <a:cs typeface="Arial" panose="020B0604020202020204" pitchFamily="34" charset="0"/>
                      </a:endParaRPr>
                    </a:p>
                  </a:txBody>
                  <a:tcPr marL="26846" marR="26846" marT="3764" marB="0"/>
                </a:tc>
                <a:tc>
                  <a:txBody>
                    <a:bodyPr/>
                    <a:lstStyle/>
                    <a:p>
                      <a:pPr marL="0" marR="0" algn="r" fontAlgn="b">
                        <a:lnSpc>
                          <a:spcPct val="107000"/>
                        </a:lnSpc>
                        <a:spcBef>
                          <a:spcPts val="0"/>
                        </a:spcBef>
                        <a:spcAft>
                          <a:spcPts val="0"/>
                        </a:spcAft>
                      </a:pPr>
                      <a:r>
                        <a:rPr lang="en-GB" sz="1400" b="1" kern="1200" baseline="0" dirty="0">
                          <a:effectLst/>
                        </a:rPr>
                        <a:t>    546</a:t>
                      </a:r>
                      <a:endParaRPr lang="en-US" sz="1400" b="1" baseline="0" dirty="0">
                        <a:effectLst/>
                        <a:latin typeface="Calibri" panose="020F0502020204030204" pitchFamily="34" charset="0"/>
                        <a:ea typeface="Calibri" panose="020F0502020204030204" pitchFamily="34" charset="0"/>
                        <a:cs typeface="Arial" panose="020B0604020202020204" pitchFamily="34" charset="0"/>
                      </a:endParaRPr>
                    </a:p>
                  </a:txBody>
                  <a:tcPr marL="3764" marR="3764" marT="3764" marB="0" anchor="b"/>
                </a:tc>
                <a:extLst>
                  <a:ext uri="{0D108BD9-81ED-4DB2-BD59-A6C34878D82A}">
                    <a16:rowId xmlns:a16="http://schemas.microsoft.com/office/drawing/2014/main" val="10009"/>
                  </a:ext>
                </a:extLst>
              </a:tr>
              <a:tr h="197210">
                <a:tc>
                  <a:txBody>
                    <a:bodyPr/>
                    <a:lstStyle/>
                    <a:p>
                      <a:pPr marL="0" marR="0" algn="just" fontAlgn="b">
                        <a:lnSpc>
                          <a:spcPct val="107000"/>
                        </a:lnSpc>
                        <a:spcBef>
                          <a:spcPts val="0"/>
                        </a:spcBef>
                        <a:spcAft>
                          <a:spcPts val="0"/>
                        </a:spcAft>
                      </a:pPr>
                      <a:r>
                        <a:rPr lang="en-GB" sz="1400" b="1" kern="1200" dirty="0">
                          <a:effectLst/>
                        </a:rPr>
                        <a:t>Lentil</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011" marR="3011" marT="3011" marB="0" anchor="b"/>
                </a:tc>
                <a:tc>
                  <a:txBody>
                    <a:bodyPr/>
                    <a:lstStyle/>
                    <a:p>
                      <a:pPr marL="0" marR="0" algn="r">
                        <a:lnSpc>
                          <a:spcPct val="107000"/>
                        </a:lnSpc>
                        <a:spcBef>
                          <a:spcPts val="0"/>
                        </a:spcBef>
                        <a:spcAft>
                          <a:spcPts val="0"/>
                        </a:spcAft>
                      </a:pPr>
                      <a:r>
                        <a:rPr lang="en-GB" sz="1400" b="1" kern="1200" baseline="0" dirty="0">
                          <a:effectLst/>
                        </a:rPr>
                        <a:t>10496</a:t>
                      </a:r>
                      <a:endParaRPr lang="en-US" sz="1400" b="1" baseline="0" dirty="0">
                        <a:effectLst/>
                        <a:latin typeface="Calibri" panose="020F0502020204030204" pitchFamily="34" charset="0"/>
                        <a:ea typeface="+mn-ea"/>
                        <a:cs typeface="Arial" panose="020B0604020202020204" pitchFamily="34" charset="0"/>
                      </a:endParaRPr>
                    </a:p>
                  </a:txBody>
                  <a:tcPr marL="26846" marR="26846" marT="3764" marB="0">
                    <a:solidFill>
                      <a:schemeClr val="bg1">
                        <a:lumMod val="95000"/>
                      </a:schemeClr>
                    </a:solidFill>
                  </a:tcPr>
                </a:tc>
                <a:tc>
                  <a:txBody>
                    <a:bodyPr/>
                    <a:lstStyle/>
                    <a:p>
                      <a:pPr marL="0" marR="0" algn="r" fontAlgn="b">
                        <a:lnSpc>
                          <a:spcPct val="107000"/>
                        </a:lnSpc>
                        <a:spcBef>
                          <a:spcPts val="0"/>
                        </a:spcBef>
                        <a:spcAft>
                          <a:spcPts val="0"/>
                        </a:spcAft>
                      </a:pPr>
                      <a:r>
                        <a:rPr lang="en-GB" sz="1400" b="1" kern="1200" baseline="0" dirty="0">
                          <a:effectLst/>
                          <a:latin typeface="+mn-lt"/>
                          <a:ea typeface="+mn-ea"/>
                          <a:cs typeface="+mn-cs"/>
                        </a:rPr>
                        <a:t>13907</a:t>
                      </a:r>
                      <a:endParaRPr lang="en-US" sz="1400" b="1" baseline="0" dirty="0">
                        <a:effectLst/>
                        <a:latin typeface="Calibri" panose="020F0502020204030204" pitchFamily="34" charset="0"/>
                        <a:ea typeface="Calibri" panose="020F0502020204030204" pitchFamily="34" charset="0"/>
                        <a:cs typeface="Arial" panose="020B0604020202020204" pitchFamily="34" charset="0"/>
                      </a:endParaRPr>
                    </a:p>
                  </a:txBody>
                  <a:tcPr marL="3764" marR="3764" marT="3764" marB="0" anchor="b"/>
                </a:tc>
                <a:extLst>
                  <a:ext uri="{0D108BD9-81ED-4DB2-BD59-A6C34878D82A}">
                    <a16:rowId xmlns:a16="http://schemas.microsoft.com/office/drawing/2014/main" val="10010"/>
                  </a:ext>
                </a:extLst>
              </a:tr>
              <a:tr h="197210">
                <a:tc>
                  <a:txBody>
                    <a:bodyPr/>
                    <a:lstStyle/>
                    <a:p>
                      <a:pPr marL="0" marR="0" algn="just" fontAlgn="b">
                        <a:lnSpc>
                          <a:spcPct val="107000"/>
                        </a:lnSpc>
                        <a:spcBef>
                          <a:spcPts val="0"/>
                        </a:spcBef>
                        <a:spcAft>
                          <a:spcPts val="0"/>
                        </a:spcAft>
                      </a:pPr>
                      <a:r>
                        <a:rPr lang="en-GB" sz="1400" b="1" kern="1200" dirty="0">
                          <a:effectLst/>
                        </a:rPr>
                        <a:t>Wild </a:t>
                      </a:r>
                      <a:r>
                        <a:rPr lang="en-GB" sz="1400" b="1" i="1" kern="1200" dirty="0">
                          <a:effectLst/>
                        </a:rPr>
                        <a:t>Lens</a:t>
                      </a:r>
                      <a:endParaRPr lang="en-US" sz="1400" b="1" i="1" dirty="0">
                        <a:effectLst/>
                        <a:latin typeface="Calibri" panose="020F0502020204030204" pitchFamily="34" charset="0"/>
                        <a:ea typeface="Calibri" panose="020F0502020204030204" pitchFamily="34" charset="0"/>
                        <a:cs typeface="Arial" panose="020B0604020202020204" pitchFamily="34" charset="0"/>
                      </a:endParaRPr>
                    </a:p>
                  </a:txBody>
                  <a:tcPr marL="3011" marR="3011" marT="3011" marB="0" anchor="b"/>
                </a:tc>
                <a:tc>
                  <a:txBody>
                    <a:bodyPr/>
                    <a:lstStyle/>
                    <a:p>
                      <a:pPr marL="0" marR="0" algn="r">
                        <a:lnSpc>
                          <a:spcPct val="107000"/>
                        </a:lnSpc>
                        <a:spcBef>
                          <a:spcPts val="0"/>
                        </a:spcBef>
                        <a:spcAft>
                          <a:spcPts val="0"/>
                        </a:spcAft>
                      </a:pPr>
                      <a:r>
                        <a:rPr lang="en-GB" sz="1400" b="1" kern="1200" baseline="0" dirty="0">
                          <a:effectLst/>
                        </a:rPr>
                        <a:t>    587</a:t>
                      </a:r>
                      <a:endParaRPr lang="en-US" sz="1400" b="1" baseline="0" dirty="0">
                        <a:effectLst/>
                        <a:latin typeface="Calibri" panose="020F0502020204030204" pitchFamily="34" charset="0"/>
                        <a:ea typeface="+mn-ea"/>
                        <a:cs typeface="Arial" panose="020B0604020202020204" pitchFamily="34" charset="0"/>
                      </a:endParaRPr>
                    </a:p>
                  </a:txBody>
                  <a:tcPr marL="26846" marR="26846" marT="3764" marB="0"/>
                </a:tc>
                <a:tc>
                  <a:txBody>
                    <a:bodyPr/>
                    <a:lstStyle/>
                    <a:p>
                      <a:pPr marL="0" marR="0" algn="r" fontAlgn="b">
                        <a:lnSpc>
                          <a:spcPct val="107000"/>
                        </a:lnSpc>
                        <a:spcBef>
                          <a:spcPts val="0"/>
                        </a:spcBef>
                        <a:spcAft>
                          <a:spcPts val="0"/>
                        </a:spcAft>
                      </a:pPr>
                      <a:r>
                        <a:rPr lang="en-GB" sz="1400" b="1" kern="1200" baseline="0" dirty="0">
                          <a:effectLst/>
                          <a:latin typeface="+mn-lt"/>
                          <a:ea typeface="+mn-ea"/>
                          <a:cs typeface="+mn-cs"/>
                        </a:rPr>
                        <a:t>602</a:t>
                      </a:r>
                      <a:endParaRPr lang="en-US" sz="1400" b="1" baseline="0" dirty="0">
                        <a:effectLst/>
                        <a:latin typeface="Calibri" panose="020F0502020204030204" pitchFamily="34" charset="0"/>
                        <a:ea typeface="Calibri" panose="020F0502020204030204" pitchFamily="34" charset="0"/>
                        <a:cs typeface="Arial" panose="020B0604020202020204" pitchFamily="34" charset="0"/>
                      </a:endParaRPr>
                    </a:p>
                  </a:txBody>
                  <a:tcPr marL="3764" marR="3764" marT="3764" marB="0" anchor="b"/>
                </a:tc>
                <a:extLst>
                  <a:ext uri="{0D108BD9-81ED-4DB2-BD59-A6C34878D82A}">
                    <a16:rowId xmlns:a16="http://schemas.microsoft.com/office/drawing/2014/main" val="10011"/>
                  </a:ext>
                </a:extLst>
              </a:tr>
              <a:tr h="197210">
                <a:tc>
                  <a:txBody>
                    <a:bodyPr/>
                    <a:lstStyle/>
                    <a:p>
                      <a:pPr marL="0" marR="0" algn="just" fontAlgn="b">
                        <a:lnSpc>
                          <a:spcPct val="107000"/>
                        </a:lnSpc>
                        <a:spcBef>
                          <a:spcPts val="0"/>
                        </a:spcBef>
                        <a:spcAft>
                          <a:spcPts val="0"/>
                        </a:spcAft>
                      </a:pPr>
                      <a:r>
                        <a:rPr lang="en-GB" sz="1400" b="1" kern="1200" dirty="0" err="1">
                          <a:effectLst/>
                        </a:rPr>
                        <a:t>Faba</a:t>
                      </a:r>
                      <a:r>
                        <a:rPr lang="en-GB" sz="1400" b="1" kern="1200" dirty="0">
                          <a:effectLst/>
                        </a:rPr>
                        <a:t> bean</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011" marR="3011" marT="3011" marB="0" anchor="b"/>
                </a:tc>
                <a:tc>
                  <a:txBody>
                    <a:bodyPr/>
                    <a:lstStyle/>
                    <a:p>
                      <a:pPr marL="0" marR="0" algn="r">
                        <a:lnSpc>
                          <a:spcPct val="107000"/>
                        </a:lnSpc>
                        <a:spcBef>
                          <a:spcPts val="0"/>
                        </a:spcBef>
                        <a:spcAft>
                          <a:spcPts val="0"/>
                        </a:spcAft>
                      </a:pPr>
                      <a:r>
                        <a:rPr lang="en-GB" sz="1400" b="1" kern="1200" baseline="0" dirty="0">
                          <a:effectLst/>
                        </a:rPr>
                        <a:t>9542</a:t>
                      </a:r>
                      <a:endParaRPr lang="en-US" sz="1400" b="1" baseline="0" dirty="0">
                        <a:effectLst/>
                        <a:latin typeface="Calibri" panose="020F0502020204030204" pitchFamily="34" charset="0"/>
                        <a:ea typeface="+mn-ea"/>
                        <a:cs typeface="Arial" panose="020B0604020202020204" pitchFamily="34" charset="0"/>
                      </a:endParaRPr>
                    </a:p>
                  </a:txBody>
                  <a:tcPr marL="26846" marR="26846" marT="3764" marB="0">
                    <a:solidFill>
                      <a:schemeClr val="bg1">
                        <a:lumMod val="95000"/>
                      </a:schemeClr>
                    </a:solidFill>
                  </a:tcPr>
                </a:tc>
                <a:tc>
                  <a:txBody>
                    <a:bodyPr/>
                    <a:lstStyle/>
                    <a:p>
                      <a:pPr marL="0" marR="0" algn="r" fontAlgn="b">
                        <a:lnSpc>
                          <a:spcPct val="107000"/>
                        </a:lnSpc>
                        <a:spcBef>
                          <a:spcPts val="0"/>
                        </a:spcBef>
                        <a:spcAft>
                          <a:spcPts val="0"/>
                        </a:spcAft>
                      </a:pPr>
                      <a:r>
                        <a:rPr lang="en-GB" sz="1400" b="1" kern="1200" baseline="0" dirty="0">
                          <a:effectLst/>
                          <a:latin typeface="+mn-lt"/>
                          <a:ea typeface="+mn-ea"/>
                          <a:cs typeface="+mn-cs"/>
                        </a:rPr>
                        <a:t>10013</a:t>
                      </a:r>
                      <a:endParaRPr lang="en-US" sz="1400" b="1" baseline="0" dirty="0">
                        <a:effectLst/>
                        <a:latin typeface="Calibri" panose="020F0502020204030204" pitchFamily="34" charset="0"/>
                        <a:ea typeface="Calibri" panose="020F0502020204030204" pitchFamily="34" charset="0"/>
                        <a:cs typeface="Arial" panose="020B0604020202020204" pitchFamily="34" charset="0"/>
                      </a:endParaRPr>
                    </a:p>
                  </a:txBody>
                  <a:tcPr marL="3764" marR="3764" marT="3764" marB="0" anchor="b"/>
                </a:tc>
                <a:extLst>
                  <a:ext uri="{0D108BD9-81ED-4DB2-BD59-A6C34878D82A}">
                    <a16:rowId xmlns:a16="http://schemas.microsoft.com/office/drawing/2014/main" val="10012"/>
                  </a:ext>
                </a:extLst>
              </a:tr>
              <a:tr h="197210">
                <a:tc>
                  <a:txBody>
                    <a:bodyPr/>
                    <a:lstStyle/>
                    <a:p>
                      <a:pPr marL="0" marR="0" algn="just" fontAlgn="b">
                        <a:lnSpc>
                          <a:spcPct val="107000"/>
                        </a:lnSpc>
                        <a:spcBef>
                          <a:spcPts val="0"/>
                        </a:spcBef>
                        <a:spcAft>
                          <a:spcPts val="0"/>
                        </a:spcAft>
                      </a:pPr>
                      <a:r>
                        <a:rPr lang="en-GB" sz="1400" b="1" i="1" kern="1200" dirty="0" err="1">
                          <a:effectLst/>
                        </a:rPr>
                        <a:t>Lathyrus</a:t>
                      </a:r>
                      <a:endParaRPr lang="en-US" sz="1400" b="1" i="1" dirty="0">
                        <a:effectLst/>
                        <a:latin typeface="Calibri" panose="020F0502020204030204" pitchFamily="34" charset="0"/>
                        <a:ea typeface="Calibri" panose="020F0502020204030204" pitchFamily="34" charset="0"/>
                        <a:cs typeface="Arial" panose="020B0604020202020204" pitchFamily="34" charset="0"/>
                      </a:endParaRPr>
                    </a:p>
                  </a:txBody>
                  <a:tcPr marL="3011" marR="3011" marT="3011" marB="0" anchor="b"/>
                </a:tc>
                <a:tc>
                  <a:txBody>
                    <a:bodyPr/>
                    <a:lstStyle/>
                    <a:p>
                      <a:pPr marL="0" marR="0" algn="r">
                        <a:lnSpc>
                          <a:spcPct val="107000"/>
                        </a:lnSpc>
                        <a:spcBef>
                          <a:spcPts val="0"/>
                        </a:spcBef>
                        <a:spcAft>
                          <a:spcPts val="0"/>
                        </a:spcAft>
                      </a:pPr>
                      <a:r>
                        <a:rPr lang="en-GB" sz="1400" b="1" kern="1200" baseline="0" dirty="0">
                          <a:effectLst/>
                        </a:rPr>
                        <a:t>3996</a:t>
                      </a:r>
                      <a:endParaRPr lang="en-US" sz="1400" b="1" baseline="0" dirty="0">
                        <a:effectLst/>
                        <a:latin typeface="Calibri" panose="020F0502020204030204" pitchFamily="34" charset="0"/>
                        <a:ea typeface="+mn-ea"/>
                        <a:cs typeface="Arial" panose="020B0604020202020204" pitchFamily="34" charset="0"/>
                      </a:endParaRPr>
                    </a:p>
                  </a:txBody>
                  <a:tcPr marL="26846" marR="26846" marT="3764" marB="0"/>
                </a:tc>
                <a:tc>
                  <a:txBody>
                    <a:bodyPr/>
                    <a:lstStyle/>
                    <a:p>
                      <a:pPr marL="0" marR="0" algn="r" fontAlgn="b">
                        <a:lnSpc>
                          <a:spcPct val="107000"/>
                        </a:lnSpc>
                        <a:spcBef>
                          <a:spcPts val="0"/>
                        </a:spcBef>
                        <a:spcAft>
                          <a:spcPts val="0"/>
                        </a:spcAft>
                      </a:pPr>
                      <a:r>
                        <a:rPr lang="en-GB" sz="1400" b="1" kern="1200" baseline="0" dirty="0">
                          <a:effectLst/>
                        </a:rPr>
                        <a:t>  4393</a:t>
                      </a:r>
                      <a:endParaRPr lang="en-US" sz="1400" b="1" baseline="0" dirty="0">
                        <a:effectLst/>
                        <a:latin typeface="Calibri" panose="020F0502020204030204" pitchFamily="34" charset="0"/>
                        <a:ea typeface="Calibri" panose="020F0502020204030204" pitchFamily="34" charset="0"/>
                        <a:cs typeface="Arial" panose="020B0604020202020204" pitchFamily="34" charset="0"/>
                      </a:endParaRPr>
                    </a:p>
                  </a:txBody>
                  <a:tcPr marL="3764" marR="3764" marT="3764" marB="0" anchor="b"/>
                </a:tc>
                <a:extLst>
                  <a:ext uri="{0D108BD9-81ED-4DB2-BD59-A6C34878D82A}">
                    <a16:rowId xmlns:a16="http://schemas.microsoft.com/office/drawing/2014/main" val="10013"/>
                  </a:ext>
                </a:extLst>
              </a:tr>
              <a:tr h="197210">
                <a:tc>
                  <a:txBody>
                    <a:bodyPr/>
                    <a:lstStyle/>
                    <a:p>
                      <a:pPr marL="0" marR="0" algn="just" fontAlgn="b">
                        <a:lnSpc>
                          <a:spcPct val="107000"/>
                        </a:lnSpc>
                        <a:spcBef>
                          <a:spcPts val="0"/>
                        </a:spcBef>
                        <a:spcAft>
                          <a:spcPts val="0"/>
                        </a:spcAft>
                      </a:pPr>
                      <a:r>
                        <a:rPr lang="en-GB" sz="1400" b="1" i="1" kern="1200" dirty="0" err="1">
                          <a:effectLst/>
                        </a:rPr>
                        <a:t>Pisum</a:t>
                      </a:r>
                      <a:endParaRPr lang="en-US" sz="1400" b="1" i="1" dirty="0">
                        <a:effectLst/>
                        <a:latin typeface="Calibri" panose="020F0502020204030204" pitchFamily="34" charset="0"/>
                        <a:ea typeface="Calibri" panose="020F0502020204030204" pitchFamily="34" charset="0"/>
                        <a:cs typeface="Arial" panose="020B0604020202020204" pitchFamily="34" charset="0"/>
                      </a:endParaRPr>
                    </a:p>
                  </a:txBody>
                  <a:tcPr marL="3011" marR="3011" marT="3011" marB="0" anchor="b"/>
                </a:tc>
                <a:tc>
                  <a:txBody>
                    <a:bodyPr/>
                    <a:lstStyle/>
                    <a:p>
                      <a:pPr marL="0" marR="0" algn="r">
                        <a:lnSpc>
                          <a:spcPct val="107000"/>
                        </a:lnSpc>
                        <a:spcBef>
                          <a:spcPts val="0"/>
                        </a:spcBef>
                        <a:spcAft>
                          <a:spcPts val="0"/>
                        </a:spcAft>
                      </a:pPr>
                      <a:r>
                        <a:rPr lang="en-GB" sz="1400" b="1" kern="1200" baseline="0" dirty="0">
                          <a:effectLst/>
                        </a:rPr>
                        <a:t>  6106</a:t>
                      </a:r>
                      <a:endParaRPr lang="en-US" sz="1400" b="1" baseline="0" dirty="0">
                        <a:effectLst/>
                        <a:latin typeface="Calibri" panose="020F0502020204030204" pitchFamily="34" charset="0"/>
                        <a:ea typeface="+mn-ea"/>
                        <a:cs typeface="Arial" panose="020B0604020202020204" pitchFamily="34" charset="0"/>
                      </a:endParaRPr>
                    </a:p>
                  </a:txBody>
                  <a:tcPr marL="26846" marR="26846" marT="3764" marB="0">
                    <a:solidFill>
                      <a:schemeClr val="bg1">
                        <a:lumMod val="95000"/>
                      </a:schemeClr>
                    </a:solidFill>
                  </a:tcPr>
                </a:tc>
                <a:tc>
                  <a:txBody>
                    <a:bodyPr/>
                    <a:lstStyle/>
                    <a:p>
                      <a:pPr marL="0" marR="0" algn="r" fontAlgn="b">
                        <a:lnSpc>
                          <a:spcPct val="107000"/>
                        </a:lnSpc>
                        <a:spcBef>
                          <a:spcPts val="0"/>
                        </a:spcBef>
                        <a:spcAft>
                          <a:spcPts val="0"/>
                        </a:spcAft>
                      </a:pPr>
                      <a:r>
                        <a:rPr lang="en-GB" sz="1400" b="1" kern="1200" baseline="0" dirty="0">
                          <a:effectLst/>
                        </a:rPr>
                        <a:t> 6120</a:t>
                      </a:r>
                      <a:endParaRPr lang="en-US" sz="1400" b="1" baseline="0" dirty="0">
                        <a:effectLst/>
                        <a:latin typeface="Calibri" panose="020F0502020204030204" pitchFamily="34" charset="0"/>
                        <a:ea typeface="Calibri" panose="020F0502020204030204" pitchFamily="34" charset="0"/>
                        <a:cs typeface="Arial" panose="020B0604020202020204" pitchFamily="34" charset="0"/>
                      </a:endParaRPr>
                    </a:p>
                  </a:txBody>
                  <a:tcPr marL="3764" marR="3764" marT="3764" marB="0" anchor="b"/>
                </a:tc>
                <a:extLst>
                  <a:ext uri="{0D108BD9-81ED-4DB2-BD59-A6C34878D82A}">
                    <a16:rowId xmlns:a16="http://schemas.microsoft.com/office/drawing/2014/main" val="10014"/>
                  </a:ext>
                </a:extLst>
              </a:tr>
              <a:tr h="197210">
                <a:tc>
                  <a:txBody>
                    <a:bodyPr/>
                    <a:lstStyle/>
                    <a:p>
                      <a:pPr marL="0" marR="0" algn="just" fontAlgn="b">
                        <a:lnSpc>
                          <a:spcPct val="107000"/>
                        </a:lnSpc>
                        <a:spcBef>
                          <a:spcPts val="0"/>
                        </a:spcBef>
                        <a:spcAft>
                          <a:spcPts val="0"/>
                        </a:spcAft>
                      </a:pPr>
                      <a:r>
                        <a:rPr lang="en-GB" sz="1400" b="1" i="1" kern="1200" dirty="0" err="1">
                          <a:effectLst/>
                        </a:rPr>
                        <a:t>Medicago</a:t>
                      </a:r>
                      <a:endParaRPr lang="en-US" sz="1400" b="1" i="1" dirty="0">
                        <a:effectLst/>
                        <a:latin typeface="Calibri" panose="020F0502020204030204" pitchFamily="34" charset="0"/>
                        <a:ea typeface="Calibri" panose="020F0502020204030204" pitchFamily="34" charset="0"/>
                        <a:cs typeface="Arial" panose="020B0604020202020204" pitchFamily="34" charset="0"/>
                      </a:endParaRPr>
                    </a:p>
                  </a:txBody>
                  <a:tcPr marL="3011" marR="3011" marT="3011" marB="0" anchor="b"/>
                </a:tc>
                <a:tc>
                  <a:txBody>
                    <a:bodyPr/>
                    <a:lstStyle/>
                    <a:p>
                      <a:pPr marL="0" marR="0" algn="r">
                        <a:lnSpc>
                          <a:spcPct val="107000"/>
                        </a:lnSpc>
                        <a:spcBef>
                          <a:spcPts val="0"/>
                        </a:spcBef>
                        <a:spcAft>
                          <a:spcPts val="0"/>
                        </a:spcAft>
                      </a:pPr>
                      <a:r>
                        <a:rPr lang="en-GB" sz="1400" b="1" kern="1200" baseline="0" dirty="0">
                          <a:effectLst/>
                        </a:rPr>
                        <a:t> 8398</a:t>
                      </a:r>
                      <a:endParaRPr lang="en-US" sz="1400" b="1" baseline="0" dirty="0">
                        <a:effectLst/>
                        <a:latin typeface="Calibri" panose="020F0502020204030204" pitchFamily="34" charset="0"/>
                        <a:ea typeface="+mn-ea"/>
                        <a:cs typeface="Arial" panose="020B0604020202020204" pitchFamily="34" charset="0"/>
                      </a:endParaRPr>
                    </a:p>
                  </a:txBody>
                  <a:tcPr marL="26846" marR="26846" marT="3764" marB="0"/>
                </a:tc>
                <a:tc>
                  <a:txBody>
                    <a:bodyPr/>
                    <a:lstStyle/>
                    <a:p>
                      <a:pPr marL="0" marR="0" indent="0" algn="r" defTabSz="914400" rtl="0" eaLnBrk="1" fontAlgn="b" latinLnBrk="0" hangingPunct="1">
                        <a:lnSpc>
                          <a:spcPct val="107000"/>
                        </a:lnSpc>
                        <a:spcBef>
                          <a:spcPts val="0"/>
                        </a:spcBef>
                        <a:spcAft>
                          <a:spcPts val="0"/>
                        </a:spcAft>
                        <a:buClrTx/>
                        <a:buSzTx/>
                        <a:buFontTx/>
                        <a:buNone/>
                        <a:tabLst/>
                        <a:defRPr/>
                      </a:pPr>
                      <a:r>
                        <a:rPr lang="en-GB" sz="1400" b="1" kern="1200" baseline="0" dirty="0">
                          <a:effectLst/>
                        </a:rPr>
                        <a:t> </a:t>
                      </a:r>
                      <a:r>
                        <a:rPr lang="en-GB" sz="1400" b="1" kern="1200" baseline="0" dirty="0">
                          <a:effectLst/>
                          <a:latin typeface="+mn-lt"/>
                          <a:ea typeface="+mn-ea"/>
                          <a:cs typeface="+mn-cs"/>
                        </a:rPr>
                        <a:t>9131</a:t>
                      </a:r>
                      <a:endParaRPr lang="en-US" sz="1400" b="1" baseline="0" dirty="0">
                        <a:effectLst/>
                        <a:latin typeface="Calibri" panose="020F0502020204030204" pitchFamily="34" charset="0"/>
                        <a:ea typeface="Calibri" panose="020F0502020204030204" pitchFamily="34" charset="0"/>
                        <a:cs typeface="Arial" panose="020B0604020202020204" pitchFamily="34" charset="0"/>
                      </a:endParaRPr>
                    </a:p>
                  </a:txBody>
                  <a:tcPr marL="3764" marR="3764" marT="3764" marB="0" anchor="b"/>
                </a:tc>
                <a:extLst>
                  <a:ext uri="{0D108BD9-81ED-4DB2-BD59-A6C34878D82A}">
                    <a16:rowId xmlns:a16="http://schemas.microsoft.com/office/drawing/2014/main" val="10015"/>
                  </a:ext>
                </a:extLst>
              </a:tr>
              <a:tr h="197210">
                <a:tc>
                  <a:txBody>
                    <a:bodyPr/>
                    <a:lstStyle/>
                    <a:p>
                      <a:pPr marL="0" marR="0" algn="just" fontAlgn="b">
                        <a:lnSpc>
                          <a:spcPct val="107000"/>
                        </a:lnSpc>
                        <a:spcBef>
                          <a:spcPts val="0"/>
                        </a:spcBef>
                        <a:spcAft>
                          <a:spcPts val="0"/>
                        </a:spcAft>
                      </a:pPr>
                      <a:r>
                        <a:rPr lang="en-GB" sz="1400" b="1" i="1" kern="1200" dirty="0" err="1">
                          <a:effectLst/>
                        </a:rPr>
                        <a:t>Trifolium</a:t>
                      </a:r>
                      <a:endParaRPr lang="en-US" sz="1400" b="1" i="1" dirty="0">
                        <a:effectLst/>
                        <a:latin typeface="Calibri" panose="020F0502020204030204" pitchFamily="34" charset="0"/>
                        <a:ea typeface="Calibri" panose="020F0502020204030204" pitchFamily="34" charset="0"/>
                        <a:cs typeface="Arial" panose="020B0604020202020204" pitchFamily="34" charset="0"/>
                      </a:endParaRPr>
                    </a:p>
                  </a:txBody>
                  <a:tcPr marL="3011" marR="3011" marT="3011" marB="0" anchor="b"/>
                </a:tc>
                <a:tc>
                  <a:txBody>
                    <a:bodyPr/>
                    <a:lstStyle/>
                    <a:p>
                      <a:pPr marL="0" marR="0" algn="r">
                        <a:lnSpc>
                          <a:spcPct val="107000"/>
                        </a:lnSpc>
                        <a:spcBef>
                          <a:spcPts val="0"/>
                        </a:spcBef>
                        <a:spcAft>
                          <a:spcPts val="0"/>
                        </a:spcAft>
                      </a:pPr>
                      <a:r>
                        <a:rPr lang="en-GB" sz="1400" b="1" kern="1200" baseline="0" dirty="0">
                          <a:effectLst/>
                        </a:rPr>
                        <a:t> 4536</a:t>
                      </a:r>
                      <a:endParaRPr lang="en-US" sz="1400" b="1" baseline="0" dirty="0">
                        <a:effectLst/>
                        <a:latin typeface="Calibri" panose="020F0502020204030204" pitchFamily="34" charset="0"/>
                        <a:ea typeface="+mn-ea"/>
                        <a:cs typeface="Arial" panose="020B0604020202020204" pitchFamily="34" charset="0"/>
                      </a:endParaRPr>
                    </a:p>
                  </a:txBody>
                  <a:tcPr marL="26846" marR="26846" marT="3764" marB="0">
                    <a:solidFill>
                      <a:schemeClr val="bg1">
                        <a:lumMod val="95000"/>
                      </a:schemeClr>
                    </a:solidFill>
                  </a:tcPr>
                </a:tc>
                <a:tc>
                  <a:txBody>
                    <a:bodyPr/>
                    <a:lstStyle/>
                    <a:p>
                      <a:pPr marL="0" marR="0" algn="r">
                        <a:lnSpc>
                          <a:spcPct val="107000"/>
                        </a:lnSpc>
                        <a:spcBef>
                          <a:spcPts val="0"/>
                        </a:spcBef>
                        <a:spcAft>
                          <a:spcPts val="0"/>
                        </a:spcAft>
                      </a:pPr>
                      <a:r>
                        <a:rPr lang="en-GB" sz="1400" b="1" kern="1200" baseline="0" dirty="0">
                          <a:effectLst/>
                        </a:rPr>
                        <a:t> 5394</a:t>
                      </a:r>
                      <a:endParaRPr lang="en-US" sz="1400" b="1" baseline="0" dirty="0">
                        <a:effectLst/>
                        <a:latin typeface="Calibri" panose="020F0502020204030204" pitchFamily="34" charset="0"/>
                        <a:ea typeface="Calibri" panose="020F0502020204030204" pitchFamily="34" charset="0"/>
                        <a:cs typeface="Arial" panose="020B0604020202020204" pitchFamily="34" charset="0"/>
                      </a:endParaRPr>
                    </a:p>
                  </a:txBody>
                  <a:tcPr marL="3764" marR="3764" marT="3764" marB="0" anchor="b"/>
                </a:tc>
                <a:extLst>
                  <a:ext uri="{0D108BD9-81ED-4DB2-BD59-A6C34878D82A}">
                    <a16:rowId xmlns:a16="http://schemas.microsoft.com/office/drawing/2014/main" val="10016"/>
                  </a:ext>
                </a:extLst>
              </a:tr>
              <a:tr h="197210">
                <a:tc>
                  <a:txBody>
                    <a:bodyPr/>
                    <a:lstStyle/>
                    <a:p>
                      <a:pPr marL="0" marR="0" algn="just" fontAlgn="b">
                        <a:lnSpc>
                          <a:spcPct val="107000"/>
                        </a:lnSpc>
                        <a:spcBef>
                          <a:spcPts val="0"/>
                        </a:spcBef>
                        <a:spcAft>
                          <a:spcPts val="0"/>
                        </a:spcAft>
                      </a:pPr>
                      <a:r>
                        <a:rPr lang="en-GB" sz="1400" b="1" i="1" kern="1200" dirty="0" err="1">
                          <a:effectLst/>
                        </a:rPr>
                        <a:t>Vicia</a:t>
                      </a:r>
                      <a:endParaRPr lang="en-US" sz="1400" b="1" i="1" dirty="0">
                        <a:effectLst/>
                        <a:latin typeface="Calibri" panose="020F0502020204030204" pitchFamily="34" charset="0"/>
                        <a:ea typeface="Calibri" panose="020F0502020204030204" pitchFamily="34" charset="0"/>
                        <a:cs typeface="Arial" panose="020B0604020202020204" pitchFamily="34" charset="0"/>
                      </a:endParaRPr>
                    </a:p>
                  </a:txBody>
                  <a:tcPr marL="3011" marR="3011" marT="3011" marB="0" anchor="b"/>
                </a:tc>
                <a:tc>
                  <a:txBody>
                    <a:bodyPr/>
                    <a:lstStyle/>
                    <a:p>
                      <a:pPr marL="0" marR="0" algn="r">
                        <a:lnSpc>
                          <a:spcPct val="107000"/>
                        </a:lnSpc>
                        <a:spcBef>
                          <a:spcPts val="0"/>
                        </a:spcBef>
                        <a:spcAft>
                          <a:spcPts val="0"/>
                        </a:spcAft>
                      </a:pPr>
                      <a:r>
                        <a:rPr lang="en-GB" sz="1400" b="1" kern="1200" baseline="0" dirty="0">
                          <a:effectLst/>
                        </a:rPr>
                        <a:t> 6144</a:t>
                      </a:r>
                      <a:endParaRPr lang="en-US" sz="1400" b="1" baseline="0" dirty="0">
                        <a:effectLst/>
                        <a:latin typeface="Calibri" panose="020F0502020204030204" pitchFamily="34" charset="0"/>
                        <a:ea typeface="+mn-ea"/>
                        <a:cs typeface="Arial" panose="020B0604020202020204" pitchFamily="34" charset="0"/>
                      </a:endParaRPr>
                    </a:p>
                  </a:txBody>
                  <a:tcPr marL="26846" marR="26846" marT="3764" marB="0"/>
                </a:tc>
                <a:tc>
                  <a:txBody>
                    <a:bodyPr/>
                    <a:lstStyle/>
                    <a:p>
                      <a:pPr marL="0" marR="0" algn="r" fontAlgn="b">
                        <a:lnSpc>
                          <a:spcPct val="107000"/>
                        </a:lnSpc>
                        <a:spcBef>
                          <a:spcPts val="0"/>
                        </a:spcBef>
                        <a:spcAft>
                          <a:spcPts val="0"/>
                        </a:spcAft>
                      </a:pPr>
                      <a:r>
                        <a:rPr lang="en-GB" sz="1400" b="1" kern="1200" baseline="0" dirty="0">
                          <a:effectLst/>
                        </a:rPr>
                        <a:t> 6371</a:t>
                      </a:r>
                      <a:endParaRPr lang="en-US" sz="1400" b="1" baseline="0" dirty="0">
                        <a:effectLst/>
                        <a:latin typeface="Calibri" panose="020F0502020204030204" pitchFamily="34" charset="0"/>
                        <a:ea typeface="Calibri" panose="020F0502020204030204" pitchFamily="34" charset="0"/>
                        <a:cs typeface="Arial" panose="020B0604020202020204" pitchFamily="34" charset="0"/>
                      </a:endParaRPr>
                    </a:p>
                  </a:txBody>
                  <a:tcPr marL="3764" marR="3764" marT="3764" marB="0" anchor="b"/>
                </a:tc>
                <a:extLst>
                  <a:ext uri="{0D108BD9-81ED-4DB2-BD59-A6C34878D82A}">
                    <a16:rowId xmlns:a16="http://schemas.microsoft.com/office/drawing/2014/main" val="10017"/>
                  </a:ext>
                </a:extLst>
              </a:tr>
              <a:tr h="197210">
                <a:tc>
                  <a:txBody>
                    <a:bodyPr/>
                    <a:lstStyle/>
                    <a:p>
                      <a:pPr marL="0" marR="0" algn="just" fontAlgn="b">
                        <a:lnSpc>
                          <a:spcPct val="107000"/>
                        </a:lnSpc>
                        <a:spcBef>
                          <a:spcPts val="0"/>
                        </a:spcBef>
                        <a:spcAft>
                          <a:spcPts val="0"/>
                        </a:spcAft>
                      </a:pPr>
                      <a:r>
                        <a:rPr lang="en-GB" sz="1400" b="1" kern="1200" dirty="0">
                          <a:effectLst/>
                        </a:rPr>
                        <a:t>Range and pasture</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011" marR="3011" marT="3011" marB="0" anchor="b"/>
                </a:tc>
                <a:tc>
                  <a:txBody>
                    <a:bodyPr/>
                    <a:lstStyle/>
                    <a:p>
                      <a:pPr marL="0" marR="0" algn="r">
                        <a:lnSpc>
                          <a:spcPct val="107000"/>
                        </a:lnSpc>
                        <a:spcBef>
                          <a:spcPts val="0"/>
                        </a:spcBef>
                        <a:spcAft>
                          <a:spcPts val="0"/>
                        </a:spcAft>
                      </a:pPr>
                      <a:r>
                        <a:rPr lang="en-GB" sz="1400" b="1" kern="1200" baseline="0" dirty="0">
                          <a:effectLst/>
                        </a:rPr>
                        <a:t>5802</a:t>
                      </a:r>
                      <a:endParaRPr lang="en-US" sz="1400" b="1" baseline="0" dirty="0">
                        <a:effectLst/>
                        <a:latin typeface="Calibri" panose="020F0502020204030204" pitchFamily="34" charset="0"/>
                        <a:ea typeface="+mn-ea"/>
                        <a:cs typeface="Arial" panose="020B0604020202020204" pitchFamily="34" charset="0"/>
                      </a:endParaRPr>
                    </a:p>
                  </a:txBody>
                  <a:tcPr marL="26846" marR="26846" marT="3764" marB="0">
                    <a:solidFill>
                      <a:schemeClr val="bg1">
                        <a:lumMod val="95000"/>
                      </a:schemeClr>
                    </a:solidFill>
                  </a:tcPr>
                </a:tc>
                <a:tc>
                  <a:txBody>
                    <a:bodyPr/>
                    <a:lstStyle/>
                    <a:p>
                      <a:pPr marL="0" marR="0" algn="r" fontAlgn="b">
                        <a:lnSpc>
                          <a:spcPct val="107000"/>
                        </a:lnSpc>
                        <a:spcBef>
                          <a:spcPts val="0"/>
                        </a:spcBef>
                        <a:spcAft>
                          <a:spcPts val="0"/>
                        </a:spcAft>
                      </a:pPr>
                      <a:r>
                        <a:rPr lang="en-GB" sz="1400" b="1" kern="1200" baseline="0" dirty="0">
                          <a:effectLst/>
                        </a:rPr>
                        <a:t> 6359</a:t>
                      </a:r>
                      <a:endParaRPr lang="en-US" sz="1400" b="1" baseline="0" dirty="0">
                        <a:effectLst/>
                        <a:latin typeface="Calibri" panose="020F0502020204030204" pitchFamily="34" charset="0"/>
                        <a:ea typeface="Calibri" panose="020F0502020204030204" pitchFamily="34" charset="0"/>
                        <a:cs typeface="Arial" panose="020B0604020202020204" pitchFamily="34" charset="0"/>
                      </a:endParaRPr>
                    </a:p>
                  </a:txBody>
                  <a:tcPr marL="3764" marR="3764" marT="3764" marB="0" anchor="b"/>
                </a:tc>
                <a:extLst>
                  <a:ext uri="{0D108BD9-81ED-4DB2-BD59-A6C34878D82A}">
                    <a16:rowId xmlns:a16="http://schemas.microsoft.com/office/drawing/2014/main" val="10018"/>
                  </a:ext>
                </a:extLst>
              </a:tr>
              <a:tr h="197210">
                <a:tc>
                  <a:txBody>
                    <a:bodyPr/>
                    <a:lstStyle/>
                    <a:p>
                      <a:pPr marL="0" marR="0" algn="just" fontAlgn="b">
                        <a:lnSpc>
                          <a:spcPct val="107000"/>
                        </a:lnSpc>
                        <a:spcBef>
                          <a:spcPts val="0"/>
                        </a:spcBef>
                        <a:spcAft>
                          <a:spcPts val="0"/>
                        </a:spcAft>
                      </a:pPr>
                      <a:r>
                        <a:rPr lang="en-GB" sz="1400" b="1" kern="1200" dirty="0">
                          <a:effectLst/>
                        </a:rPr>
                        <a:t>Others</a:t>
                      </a:r>
                      <a:endParaRPr lang="en-US" sz="1400" b="1" dirty="0">
                        <a:effectLst/>
                        <a:latin typeface="Calibri" panose="020F0502020204030204" pitchFamily="34" charset="0"/>
                        <a:ea typeface="Calibri" panose="020F0502020204030204" pitchFamily="34" charset="0"/>
                        <a:cs typeface="Arial" panose="020B0604020202020204" pitchFamily="34" charset="0"/>
                      </a:endParaRPr>
                    </a:p>
                  </a:txBody>
                  <a:tcPr marL="3011" marR="3011" marT="3011" marB="0" anchor="b"/>
                </a:tc>
                <a:tc>
                  <a:txBody>
                    <a:bodyPr/>
                    <a:lstStyle/>
                    <a:p>
                      <a:pPr marL="0" marR="0" algn="r">
                        <a:lnSpc>
                          <a:spcPct val="107000"/>
                        </a:lnSpc>
                        <a:spcBef>
                          <a:spcPts val="0"/>
                        </a:spcBef>
                        <a:spcAft>
                          <a:spcPts val="0"/>
                        </a:spcAft>
                      </a:pPr>
                      <a:r>
                        <a:rPr lang="en-GB" sz="1400" b="1" kern="1200" baseline="0" dirty="0">
                          <a:effectLst/>
                        </a:rPr>
                        <a:t>  219</a:t>
                      </a:r>
                      <a:endParaRPr lang="en-US" sz="1400" b="1" baseline="0" dirty="0">
                        <a:effectLst/>
                        <a:latin typeface="Calibri" panose="020F0502020204030204" pitchFamily="34" charset="0"/>
                        <a:ea typeface="+mn-ea"/>
                        <a:cs typeface="Arial" panose="020B0604020202020204" pitchFamily="34" charset="0"/>
                      </a:endParaRPr>
                    </a:p>
                  </a:txBody>
                  <a:tcPr marL="26846" marR="26846" marT="3764" marB="0"/>
                </a:tc>
                <a:tc>
                  <a:txBody>
                    <a:bodyPr/>
                    <a:lstStyle/>
                    <a:p>
                      <a:pPr marL="0" marR="0" algn="r" fontAlgn="b">
                        <a:lnSpc>
                          <a:spcPct val="107000"/>
                        </a:lnSpc>
                        <a:spcBef>
                          <a:spcPts val="0"/>
                        </a:spcBef>
                        <a:spcAft>
                          <a:spcPts val="0"/>
                        </a:spcAft>
                      </a:pPr>
                      <a:r>
                        <a:rPr lang="en-GB" sz="1400" b="1" kern="1200" baseline="0" dirty="0">
                          <a:effectLst/>
                        </a:rPr>
                        <a:t>   223</a:t>
                      </a:r>
                      <a:endParaRPr lang="en-US" sz="1400" b="1" baseline="0" dirty="0">
                        <a:effectLst/>
                        <a:latin typeface="Calibri" panose="020F0502020204030204" pitchFamily="34" charset="0"/>
                        <a:ea typeface="Calibri" panose="020F0502020204030204" pitchFamily="34" charset="0"/>
                        <a:cs typeface="Arial" panose="020B0604020202020204" pitchFamily="34" charset="0"/>
                      </a:endParaRPr>
                    </a:p>
                  </a:txBody>
                  <a:tcPr marL="3764" marR="3764" marT="3764" marB="0" anchor="b"/>
                </a:tc>
                <a:extLst>
                  <a:ext uri="{0D108BD9-81ED-4DB2-BD59-A6C34878D82A}">
                    <a16:rowId xmlns:a16="http://schemas.microsoft.com/office/drawing/2014/main" val="10019"/>
                  </a:ext>
                </a:extLst>
              </a:tr>
              <a:tr h="197210">
                <a:tc>
                  <a:txBody>
                    <a:bodyPr/>
                    <a:lstStyle/>
                    <a:p>
                      <a:pPr marL="0" marR="0" algn="ctr">
                        <a:lnSpc>
                          <a:spcPct val="107000"/>
                        </a:lnSpc>
                        <a:spcBef>
                          <a:spcPts val="0"/>
                        </a:spcBef>
                        <a:spcAft>
                          <a:spcPts val="0"/>
                        </a:spcAft>
                      </a:pPr>
                      <a:r>
                        <a:rPr lang="en-US" sz="2000" b="1" kern="1200" dirty="0">
                          <a:solidFill>
                            <a:srgbClr val="FFFF00"/>
                          </a:solidFill>
                          <a:effectLst/>
                        </a:rPr>
                        <a:t>Total</a:t>
                      </a:r>
                      <a:endParaRPr lang="en-US" sz="2000" b="1" dirty="0">
                        <a:solidFill>
                          <a:srgbClr val="FFFF00"/>
                        </a:solidFill>
                        <a:effectLst/>
                        <a:latin typeface="Calibri" panose="020F0502020204030204" pitchFamily="34" charset="0"/>
                        <a:ea typeface="Calibri" panose="020F0502020204030204" pitchFamily="34" charset="0"/>
                        <a:cs typeface="Arial" panose="020B0604020202020204" pitchFamily="34" charset="0"/>
                      </a:endParaRPr>
                    </a:p>
                  </a:txBody>
                  <a:tcPr marL="26846" marR="26846" marT="3764" marB="0"/>
                </a:tc>
                <a:tc>
                  <a:txBody>
                    <a:bodyPr/>
                    <a:lstStyle/>
                    <a:p>
                      <a:pPr marL="0" marR="0" algn="r" defTabSz="914400" rtl="0" eaLnBrk="1" fontAlgn="b" latinLnBrk="0" hangingPunct="1">
                        <a:lnSpc>
                          <a:spcPct val="107000"/>
                        </a:lnSpc>
                        <a:spcBef>
                          <a:spcPts val="0"/>
                        </a:spcBef>
                        <a:spcAft>
                          <a:spcPts val="0"/>
                        </a:spcAft>
                      </a:pPr>
                      <a:r>
                        <a:rPr lang="en-US" sz="2000" b="1" kern="1200" dirty="0">
                          <a:solidFill>
                            <a:srgbClr val="FFFF00"/>
                          </a:solidFill>
                          <a:effectLst/>
                          <a:latin typeface="+mn-lt"/>
                          <a:ea typeface="+mn-ea"/>
                          <a:cs typeface="+mn-cs"/>
                        </a:rPr>
                        <a:t>141,052</a:t>
                      </a:r>
                    </a:p>
                  </a:txBody>
                  <a:tcPr marL="7144" marR="7144" marT="7144" marB="0" anchor="b"/>
                </a:tc>
                <a:tc>
                  <a:txBody>
                    <a:bodyPr/>
                    <a:lstStyle/>
                    <a:p>
                      <a:pPr marL="0" marR="0" algn="r" fontAlgn="b">
                        <a:lnSpc>
                          <a:spcPct val="107000"/>
                        </a:lnSpc>
                        <a:spcBef>
                          <a:spcPts val="0"/>
                        </a:spcBef>
                        <a:spcAft>
                          <a:spcPts val="0"/>
                        </a:spcAft>
                      </a:pPr>
                      <a:r>
                        <a:rPr lang="en-GB" sz="2000" b="1" kern="1200" baseline="0" dirty="0">
                          <a:solidFill>
                            <a:srgbClr val="FFFF00"/>
                          </a:solidFill>
                          <a:effectLst/>
                        </a:rPr>
                        <a:t>157,042</a:t>
                      </a:r>
                    </a:p>
                  </a:txBody>
                  <a:tcPr marL="3764" marR="3764" marT="3764" marB="0" anchor="b"/>
                </a:tc>
                <a:extLst>
                  <a:ext uri="{0D108BD9-81ED-4DB2-BD59-A6C34878D82A}">
                    <a16:rowId xmlns:a16="http://schemas.microsoft.com/office/drawing/2014/main" val="10020"/>
                  </a:ext>
                </a:extLst>
              </a:tr>
            </a:tbl>
          </a:graphicData>
        </a:graphic>
      </p:graphicFrame>
      <p:graphicFrame>
        <p:nvGraphicFramePr>
          <p:cNvPr id="6" name="Chart 5">
            <a:extLst>
              <a:ext uri="{FF2B5EF4-FFF2-40B4-BE49-F238E27FC236}">
                <a16:creationId xmlns:a16="http://schemas.microsoft.com/office/drawing/2014/main" id="{C91B4678-FF03-4BF9-A8ED-A20FDF50EB90}"/>
              </a:ext>
            </a:extLst>
          </p:cNvPr>
          <p:cNvGraphicFramePr>
            <a:graphicFrameLocks/>
          </p:cNvGraphicFramePr>
          <p:nvPr>
            <p:extLst>
              <p:ext uri="{D42A27DB-BD31-4B8C-83A1-F6EECF244321}">
                <p14:modId xmlns:p14="http://schemas.microsoft.com/office/powerpoint/2010/main" val="1427161439"/>
              </p:ext>
            </p:extLst>
          </p:nvPr>
        </p:nvGraphicFramePr>
        <p:xfrm>
          <a:off x="6499123" y="907800"/>
          <a:ext cx="2644877" cy="5336731"/>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a:extLst>
              <a:ext uri="{FF2B5EF4-FFF2-40B4-BE49-F238E27FC236}">
                <a16:creationId xmlns:a16="http://schemas.microsoft.com/office/drawing/2014/main" id="{4DADFA45-BF6A-4DCF-A784-F7A191AA26C5}"/>
              </a:ext>
            </a:extLst>
          </p:cNvPr>
          <p:cNvSpPr/>
          <p:nvPr/>
        </p:nvSpPr>
        <p:spPr>
          <a:xfrm>
            <a:off x="1564308" y="6258328"/>
            <a:ext cx="8210155" cy="523220"/>
          </a:xfrm>
          <a:prstGeom prst="rect">
            <a:avLst/>
          </a:prstGeom>
        </p:spPr>
        <p:txBody>
          <a:bodyPr wrap="square">
            <a:spAutoFit/>
          </a:bodyPr>
          <a:lstStyle/>
          <a:p>
            <a:pPr marL="0" marR="0">
              <a:spcBef>
                <a:spcPts val="0"/>
              </a:spcBef>
              <a:spcAft>
                <a:spcPts val="800"/>
              </a:spcAft>
            </a:pPr>
            <a:r>
              <a:rPr lang="en-US" sz="2800" b="1" dirty="0">
                <a:latin typeface="Times New Roman" panose="02020603050405020304" pitchFamily="18" charset="0"/>
                <a:ea typeface="Calibri" panose="020F0502020204030204" pitchFamily="34" charset="0"/>
              </a:rPr>
              <a:t>83,702 </a:t>
            </a:r>
            <a:r>
              <a:rPr lang="nb-NO" sz="1400" b="1" dirty="0">
                <a:ea typeface="Calibri" panose="020F0502020204030204" pitchFamily="34" charset="0"/>
                <a:cs typeface="Arial" panose="020B0604020202020204" pitchFamily="34" charset="0"/>
              </a:rPr>
              <a:t>  </a:t>
            </a:r>
            <a:r>
              <a:rPr lang="en-US" sz="2800" b="1" dirty="0">
                <a:latin typeface="Times New Roman" panose="02020603050405020304" pitchFamily="18" charset="0"/>
                <a:ea typeface="Calibri" panose="020F0502020204030204" pitchFamily="34" charset="0"/>
              </a:rPr>
              <a:t>accessions available to the users</a:t>
            </a:r>
            <a:endParaRPr lang="en-US" b="1" dirty="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106505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6499820" cy="1139825"/>
          </a:xfrm>
        </p:spPr>
        <p:txBody>
          <a:bodyPr/>
          <a:lstStyle/>
          <a:p>
            <a:r>
              <a:rPr lang="en-US" altLang="en-US" sz="3200" dirty="0">
                <a:solidFill>
                  <a:srgbClr val="17672A"/>
                </a:solidFill>
              </a:rPr>
              <a:t>Building Resilience - Distribution</a:t>
            </a:r>
            <a:br>
              <a:rPr lang="en-US" altLang="en-US" sz="3200" b="1" dirty="0">
                <a:solidFill>
                  <a:srgbClr val="17672A"/>
                </a:solidFill>
              </a:rPr>
            </a:br>
            <a:endParaRPr lang="en-US" sz="3200" dirty="0">
              <a:solidFill>
                <a:srgbClr val="17672A"/>
              </a:solidFill>
            </a:endParaRPr>
          </a:p>
        </p:txBody>
      </p:sp>
      <p:graphicFrame>
        <p:nvGraphicFramePr>
          <p:cNvPr id="23554" name="Object 2"/>
          <p:cNvGraphicFramePr>
            <a:graphicFrameLocks noGrp="1" noChangeAspect="1"/>
          </p:cNvGraphicFramePr>
          <p:nvPr>
            <p:ph idx="1"/>
          </p:nvPr>
        </p:nvGraphicFramePr>
        <p:xfrm>
          <a:off x="2975136" y="1508125"/>
          <a:ext cx="6102350" cy="4070350"/>
        </p:xfrm>
        <a:graphic>
          <a:graphicData uri="http://schemas.openxmlformats.org/presentationml/2006/ole">
            <mc:AlternateContent xmlns:mc="http://schemas.openxmlformats.org/markup-compatibility/2006">
              <mc:Choice xmlns:v="urn:schemas-microsoft-com:vml" Requires="v">
                <p:oleObj spid="_x0000_s4111" name="Chart" r:id="rId4" imgW="9144000" imgH="6100503" progId="MSGraph.Chart.8">
                  <p:embed followColorScheme="full"/>
                </p:oleObj>
              </mc:Choice>
              <mc:Fallback>
                <p:oleObj name="Chart" r:id="rId4" imgW="9144000" imgH="6100503" progId="MSGraph.Chart.8">
                  <p:embed followColorScheme="full"/>
                  <p:pic>
                    <p:nvPicPr>
                      <p:cNvPr id="23554" name="Object 2"/>
                      <p:cNvPicPr>
                        <a:picLocks noChangeAspect="1" noChangeArrowheads="1"/>
                      </p:cNvPicPr>
                      <p:nvPr/>
                    </p:nvPicPr>
                    <p:blipFill>
                      <a:blip r:embed="rId5"/>
                      <a:srcRect b="13040"/>
                      <a:stretch>
                        <a:fillRect/>
                      </a:stretch>
                    </p:blipFill>
                    <p:spPr bwMode="auto">
                      <a:xfrm>
                        <a:off x="2975136" y="1508125"/>
                        <a:ext cx="6102350" cy="4070350"/>
                      </a:xfrm>
                      <a:prstGeom prst="rect">
                        <a:avLst/>
                      </a:prstGeom>
                      <a:solidFill>
                        <a:schemeClr val="bg1"/>
                      </a:solidFill>
                      <a:ln>
                        <a:noFill/>
                      </a:ln>
                      <a:effectLst/>
                    </p:spPr>
                  </p:pic>
                </p:oleObj>
              </mc:Fallback>
            </mc:AlternateContent>
          </a:graphicData>
        </a:graphic>
      </p:graphicFrame>
      <p:sp>
        <p:nvSpPr>
          <p:cNvPr id="23558" name="Text Box 6"/>
          <p:cNvSpPr txBox="1">
            <a:spLocks noChangeArrowheads="1"/>
          </p:cNvSpPr>
          <p:nvPr/>
        </p:nvSpPr>
        <p:spPr bwMode="auto">
          <a:xfrm>
            <a:off x="5995430" y="1075308"/>
            <a:ext cx="1013419"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lgn="ctr">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cs typeface="Arial" panose="020B0604020202020204" pitchFamily="34" charset="0"/>
              </a:defRPr>
            </a:lvl1pPr>
            <a:lvl2pPr marL="742950" indent="-285750" eaLnBrk="0" hangingPunct="0">
              <a:defRPr sz="2400">
                <a:solidFill>
                  <a:schemeClr val="tx1"/>
                </a:solidFill>
                <a:latin typeface="Arial" panose="020B0604020202020204" pitchFamily="34" charset="0"/>
                <a:cs typeface="Arial" panose="020B0604020202020204" pitchFamily="34" charset="0"/>
              </a:defRPr>
            </a:lvl2pPr>
            <a:lvl3pPr marL="1143000" indent="-228600" eaLnBrk="0" hangingPunct="0">
              <a:defRPr sz="2400">
                <a:solidFill>
                  <a:schemeClr val="tx1"/>
                </a:solidFill>
                <a:latin typeface="Arial" panose="020B0604020202020204" pitchFamily="34" charset="0"/>
                <a:cs typeface="Arial" panose="020B0604020202020204" pitchFamily="34" charset="0"/>
              </a:defRPr>
            </a:lvl3pPr>
            <a:lvl4pPr marL="1600200" indent="-228600" eaLnBrk="0" hangingPunct="0">
              <a:defRPr sz="2400">
                <a:solidFill>
                  <a:schemeClr val="tx1"/>
                </a:solidFill>
                <a:latin typeface="Arial" panose="020B0604020202020204" pitchFamily="34" charset="0"/>
                <a:cs typeface="Arial" panose="020B0604020202020204" pitchFamily="34" charset="0"/>
              </a:defRPr>
            </a:lvl4pPr>
            <a:lvl5pPr marL="2057400" indent="-228600" eaLnBrk="0" hangingPunct="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eaLnBrk="1" hangingPunct="1"/>
            <a:r>
              <a:rPr lang="en-US" altLang="en-US" sz="1500" dirty="0">
                <a:latin typeface="Berlin Sans FB" panose="020E0602020502020306" pitchFamily="34" charset="0"/>
              </a:rPr>
              <a:t>Main users</a:t>
            </a:r>
            <a:endParaRPr lang="ru-RU" altLang="en-US" sz="1500" dirty="0">
              <a:latin typeface="Berlin Sans FB" panose="020E0602020502020306" pitchFamily="34" charset="0"/>
            </a:endParaRPr>
          </a:p>
        </p:txBody>
      </p:sp>
      <p:sp>
        <p:nvSpPr>
          <p:cNvPr id="23559" name="Rectangle 7"/>
          <p:cNvSpPr>
            <a:spLocks noChangeArrowheads="1"/>
          </p:cNvSpPr>
          <p:nvPr/>
        </p:nvSpPr>
        <p:spPr bwMode="auto">
          <a:xfrm>
            <a:off x="1143000" y="2114550"/>
            <a:ext cx="3886200" cy="2857500"/>
          </a:xfrm>
          <a:prstGeom prst="rect">
            <a:avLst/>
          </a:prstGeom>
          <a:noFill/>
          <a:ln w="12700" algn="ctr">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cs typeface="Arial" panose="020B0604020202020204" pitchFamily="34" charset="0"/>
              </a:defRPr>
            </a:lvl1pPr>
            <a:lvl2pPr marL="742950" indent="-285750" eaLnBrk="0" hangingPunct="0">
              <a:defRPr sz="2400">
                <a:solidFill>
                  <a:schemeClr val="tx1"/>
                </a:solidFill>
                <a:latin typeface="Arial" panose="020B0604020202020204" pitchFamily="34" charset="0"/>
                <a:cs typeface="Arial" panose="020B0604020202020204" pitchFamily="34" charset="0"/>
              </a:defRPr>
            </a:lvl2pPr>
            <a:lvl3pPr marL="1143000" indent="-228600" eaLnBrk="0" hangingPunct="0">
              <a:defRPr sz="2400">
                <a:solidFill>
                  <a:schemeClr val="tx1"/>
                </a:solidFill>
                <a:latin typeface="Arial" panose="020B0604020202020204" pitchFamily="34" charset="0"/>
                <a:cs typeface="Arial" panose="020B0604020202020204" pitchFamily="34" charset="0"/>
              </a:defRPr>
            </a:lvl3pPr>
            <a:lvl4pPr marL="1600200" indent="-228600" eaLnBrk="0" hangingPunct="0">
              <a:defRPr sz="2400">
                <a:solidFill>
                  <a:schemeClr val="tx1"/>
                </a:solidFill>
                <a:latin typeface="Arial" panose="020B0604020202020204" pitchFamily="34" charset="0"/>
                <a:cs typeface="Arial" panose="020B0604020202020204" pitchFamily="34" charset="0"/>
              </a:defRPr>
            </a:lvl4pPr>
            <a:lvl5pPr marL="2057400" indent="-228600" eaLnBrk="0" hangingPunct="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a:solidFill>
                <a:srgbClr val="FFFF00"/>
              </a:solidFill>
            </a:endParaRPr>
          </a:p>
        </p:txBody>
      </p:sp>
      <p:sp>
        <p:nvSpPr>
          <p:cNvPr id="23560" name="Rectangle 8"/>
          <p:cNvSpPr>
            <a:spLocks noChangeArrowheads="1"/>
          </p:cNvSpPr>
          <p:nvPr/>
        </p:nvSpPr>
        <p:spPr bwMode="auto">
          <a:xfrm>
            <a:off x="5143500" y="2114550"/>
            <a:ext cx="2857500" cy="2514600"/>
          </a:xfrm>
          <a:prstGeom prst="rect">
            <a:avLst/>
          </a:prstGeom>
          <a:noFill/>
          <a:ln w="12700" algn="ctr">
            <a:solidFill>
              <a:schemeClr val="bg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400">
                <a:solidFill>
                  <a:schemeClr val="tx1"/>
                </a:solidFill>
                <a:latin typeface="Arial" panose="020B0604020202020204" pitchFamily="34" charset="0"/>
                <a:cs typeface="Arial" panose="020B0604020202020204" pitchFamily="34" charset="0"/>
              </a:defRPr>
            </a:lvl1pPr>
            <a:lvl2pPr marL="742950" indent="-285750" eaLnBrk="0" hangingPunct="0">
              <a:defRPr sz="2400">
                <a:solidFill>
                  <a:schemeClr val="tx1"/>
                </a:solidFill>
                <a:latin typeface="Arial" panose="020B0604020202020204" pitchFamily="34" charset="0"/>
                <a:cs typeface="Arial" panose="020B0604020202020204" pitchFamily="34" charset="0"/>
              </a:defRPr>
            </a:lvl2pPr>
            <a:lvl3pPr marL="1143000" indent="-228600" eaLnBrk="0" hangingPunct="0">
              <a:defRPr sz="2400">
                <a:solidFill>
                  <a:schemeClr val="tx1"/>
                </a:solidFill>
                <a:latin typeface="Arial" panose="020B0604020202020204" pitchFamily="34" charset="0"/>
                <a:cs typeface="Arial" panose="020B0604020202020204" pitchFamily="34" charset="0"/>
              </a:defRPr>
            </a:lvl3pPr>
            <a:lvl4pPr marL="1600200" indent="-228600" eaLnBrk="0" hangingPunct="0">
              <a:defRPr sz="2400">
                <a:solidFill>
                  <a:schemeClr val="tx1"/>
                </a:solidFill>
                <a:latin typeface="Arial" panose="020B0604020202020204" pitchFamily="34" charset="0"/>
                <a:cs typeface="Arial" panose="020B0604020202020204" pitchFamily="34" charset="0"/>
              </a:defRPr>
            </a:lvl4pPr>
            <a:lvl5pPr marL="2057400" indent="-228600" eaLnBrk="0" hangingPunct="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eaLnBrk="1" hangingPunct="1"/>
            <a:endParaRPr lang="en-US" altLang="en-US">
              <a:solidFill>
                <a:srgbClr val="FFFF00"/>
              </a:solidFill>
            </a:endParaRPr>
          </a:p>
        </p:txBody>
      </p:sp>
      <p:sp>
        <p:nvSpPr>
          <p:cNvPr id="23562" name="Rectangle 11"/>
          <p:cNvSpPr>
            <a:spLocks noChangeArrowheads="1"/>
          </p:cNvSpPr>
          <p:nvPr/>
        </p:nvSpPr>
        <p:spPr bwMode="auto">
          <a:xfrm>
            <a:off x="830826" y="5062537"/>
            <a:ext cx="6858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cs typeface="Arial" panose="020B0604020202020204" pitchFamily="34" charset="0"/>
              </a:defRPr>
            </a:lvl1pPr>
            <a:lvl2pPr marL="742950" indent="-285750" eaLnBrk="0" hangingPunct="0">
              <a:defRPr sz="2400">
                <a:solidFill>
                  <a:schemeClr val="tx1"/>
                </a:solidFill>
                <a:latin typeface="Arial" panose="020B0604020202020204" pitchFamily="34" charset="0"/>
                <a:cs typeface="Arial" panose="020B0604020202020204" pitchFamily="34" charset="0"/>
              </a:defRPr>
            </a:lvl2pPr>
            <a:lvl3pPr marL="1143000" indent="-228600" eaLnBrk="0" hangingPunct="0">
              <a:defRPr sz="2400">
                <a:solidFill>
                  <a:schemeClr val="tx1"/>
                </a:solidFill>
                <a:latin typeface="Arial" panose="020B0604020202020204" pitchFamily="34" charset="0"/>
                <a:cs typeface="Arial" panose="020B0604020202020204" pitchFamily="34" charset="0"/>
              </a:defRPr>
            </a:lvl3pPr>
            <a:lvl4pPr marL="1600200" indent="-228600" eaLnBrk="0" hangingPunct="0">
              <a:defRPr sz="2400">
                <a:solidFill>
                  <a:schemeClr val="tx1"/>
                </a:solidFill>
                <a:latin typeface="Arial" panose="020B0604020202020204" pitchFamily="34" charset="0"/>
                <a:cs typeface="Arial" panose="020B0604020202020204" pitchFamily="34" charset="0"/>
              </a:defRPr>
            </a:lvl4pPr>
            <a:lvl5pPr marL="2057400" indent="-228600" eaLnBrk="0" hangingPunct="0">
              <a:defRPr sz="24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cs typeface="Arial" panose="020B0604020202020204" pitchFamily="34" charset="0"/>
              </a:defRPr>
            </a:lvl9pPr>
          </a:lstStyle>
          <a:p>
            <a:pPr algn="ctr" eaLnBrk="1" hangingPunct="1"/>
            <a:r>
              <a:rPr lang="en-US" altLang="en-US" sz="1800" b="1" dirty="0">
                <a:solidFill>
                  <a:srgbClr val="007A42"/>
                </a:solidFill>
              </a:rPr>
              <a:t>ICARDA distributes more than 20,000 accessions on average annually</a:t>
            </a:r>
          </a:p>
        </p:txBody>
      </p:sp>
      <p:sp>
        <p:nvSpPr>
          <p:cNvPr id="3" name="TextBox 2">
            <a:extLst>
              <a:ext uri="{FF2B5EF4-FFF2-40B4-BE49-F238E27FC236}">
                <a16:creationId xmlns:a16="http://schemas.microsoft.com/office/drawing/2014/main" id="{D55AE1E0-A3FB-42E4-96A3-6B56516AA803}"/>
              </a:ext>
            </a:extLst>
          </p:cNvPr>
          <p:cNvSpPr txBox="1"/>
          <p:nvPr/>
        </p:nvSpPr>
        <p:spPr>
          <a:xfrm>
            <a:off x="4321743" y="4235116"/>
            <a:ext cx="707457" cy="369332"/>
          </a:xfrm>
          <a:prstGeom prst="rect">
            <a:avLst/>
          </a:prstGeom>
          <a:solidFill>
            <a:schemeClr val="bg1"/>
          </a:solidFill>
        </p:spPr>
        <p:txBody>
          <a:bodyPr wrap="square" rtlCol="0">
            <a:spAutoFit/>
          </a:bodyPr>
          <a:lstStyle/>
          <a:p>
            <a:endParaRPr lang="en-US"/>
          </a:p>
        </p:txBody>
      </p:sp>
    </p:spTree>
    <p:extLst>
      <p:ext uri="{BB962C8B-B14F-4D97-AF65-F5344CB8AC3E}">
        <p14:creationId xmlns:p14="http://schemas.microsoft.com/office/powerpoint/2010/main" val="1661107314"/>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1513931" y="1680210"/>
            <a:ext cx="6082406" cy="1154724"/>
          </a:xfrm>
          <a:prstGeom prst="rect">
            <a:avLst/>
          </a:prstGeom>
        </p:spPr>
        <p:txBody>
          <a:bodyPr/>
          <a:lstStyle>
            <a:lvl1pPr marL="342900" indent="-342900" algn="l" rtl="0" fontAlgn="base">
              <a:spcBef>
                <a:spcPct val="20000"/>
              </a:spcBef>
              <a:spcAft>
                <a:spcPct val="0"/>
              </a:spcAft>
              <a:buClr>
                <a:schemeClr val="accent1"/>
              </a:buClr>
              <a:buSzPct val="65000"/>
              <a:buFont typeface="Wingdings" pitchFamily="2" charset="2"/>
              <a:buChar char="n"/>
              <a:defRPr sz="3000">
                <a:solidFill>
                  <a:schemeClr val="tx1"/>
                </a:solidFill>
                <a:latin typeface="+mn-lt"/>
                <a:ea typeface="+mn-ea"/>
                <a:cs typeface="+mn-cs"/>
              </a:defRPr>
            </a:lvl1pPr>
            <a:lvl2pPr marL="669925" indent="-325438" algn="l" rtl="0" fontAlgn="base">
              <a:spcBef>
                <a:spcPct val="20000"/>
              </a:spcBef>
              <a:spcAft>
                <a:spcPct val="0"/>
              </a:spcAft>
              <a:buClr>
                <a:schemeClr val="accent2"/>
              </a:buClr>
              <a:buSzPct val="60000"/>
              <a:buFont typeface="Wingdings" pitchFamily="2" charset="2"/>
              <a:buChar char="q"/>
              <a:defRPr sz="2600">
                <a:solidFill>
                  <a:schemeClr val="tx1"/>
                </a:solidFill>
                <a:latin typeface="+mn-lt"/>
              </a:defRPr>
            </a:lvl2pPr>
            <a:lvl3pPr marL="1022350" indent="-350838" algn="l" rtl="0" fontAlgn="base">
              <a:spcBef>
                <a:spcPct val="20000"/>
              </a:spcBef>
              <a:spcAft>
                <a:spcPct val="0"/>
              </a:spcAft>
              <a:buClr>
                <a:schemeClr val="accent1"/>
              </a:buClr>
              <a:buSzPct val="65000"/>
              <a:buFont typeface="Wingdings" pitchFamily="2" charset="2"/>
              <a:buChar char="n"/>
              <a:defRPr sz="2200">
                <a:solidFill>
                  <a:schemeClr val="tx1"/>
                </a:solidFill>
                <a:latin typeface="+mn-lt"/>
              </a:defRPr>
            </a:lvl3pPr>
            <a:lvl4pPr marL="1339850" indent="-315913" algn="l" rtl="0" fontAlgn="base">
              <a:spcBef>
                <a:spcPct val="20000"/>
              </a:spcBef>
              <a:spcAft>
                <a:spcPct val="0"/>
              </a:spcAft>
              <a:buClr>
                <a:schemeClr val="accent2"/>
              </a:buClr>
              <a:buSzPct val="70000"/>
              <a:buFont typeface="Wingdings" pitchFamily="2" charset="2"/>
              <a:buChar char="q"/>
              <a:defRPr sz="2000">
                <a:solidFill>
                  <a:schemeClr val="tx1"/>
                </a:solidFill>
                <a:latin typeface="+mn-lt"/>
              </a:defRPr>
            </a:lvl4pPr>
            <a:lvl5pPr marL="16811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defRPr>
            </a:lvl9pPr>
          </a:lstStyle>
          <a:p>
            <a:pPr>
              <a:buClr>
                <a:srgbClr val="00B050"/>
              </a:buClr>
              <a:buFont typeface="Wingdings" panose="05000000000000000000" pitchFamily="2" charset="2"/>
              <a:buChar char="Ø"/>
            </a:pPr>
            <a:r>
              <a:rPr lang="en-GB" sz="2400" kern="0" dirty="0">
                <a:latin typeface="+mj-lt"/>
              </a:rPr>
              <a:t>Efficient mining of genetic resources </a:t>
            </a:r>
          </a:p>
          <a:p>
            <a:pPr>
              <a:buClr>
                <a:srgbClr val="00B050"/>
              </a:buClr>
              <a:buFont typeface="Wingdings" panose="05000000000000000000" pitchFamily="2" charset="2"/>
              <a:buChar char="Ø"/>
            </a:pPr>
            <a:r>
              <a:rPr lang="en-GB" sz="2400" kern="0" dirty="0">
                <a:latin typeface="+mj-lt"/>
              </a:rPr>
              <a:t>Refining algorithms</a:t>
            </a:r>
          </a:p>
          <a:p>
            <a:pPr>
              <a:buClr>
                <a:srgbClr val="00B050"/>
              </a:buClr>
              <a:buFont typeface="Wingdings" panose="05000000000000000000" pitchFamily="2" charset="2"/>
              <a:buChar char="Ø"/>
            </a:pPr>
            <a:r>
              <a:rPr lang="en-GB" sz="2400" kern="0" dirty="0">
                <a:latin typeface="+mj-lt"/>
              </a:rPr>
              <a:t>More than 75 FIGS subsets supplied to researchers</a:t>
            </a:r>
          </a:p>
          <a:p>
            <a:pPr>
              <a:buClr>
                <a:srgbClr val="00B050"/>
              </a:buClr>
              <a:buFont typeface="Wingdings" panose="05000000000000000000" pitchFamily="2" charset="2"/>
              <a:buChar char="Ø"/>
            </a:pPr>
            <a:endParaRPr lang="en-GB" sz="2400" kern="0" dirty="0">
              <a:latin typeface="+mj-lt"/>
            </a:endParaRPr>
          </a:p>
        </p:txBody>
      </p:sp>
      <p:pic>
        <p:nvPicPr>
          <p:cNvPr id="7" name="Picture 3"/>
          <p:cNvPicPr>
            <a:picLocks noChangeAspect="1" noChangeArrowheads="1"/>
          </p:cNvPicPr>
          <p:nvPr/>
        </p:nvPicPr>
        <p:blipFill>
          <a:blip r:embed="rId3" cstate="print"/>
          <a:srcRect/>
          <a:stretch>
            <a:fillRect/>
          </a:stretch>
        </p:blipFill>
        <p:spPr bwMode="auto">
          <a:xfrm>
            <a:off x="1530091" y="3555015"/>
            <a:ext cx="1818704" cy="1257823"/>
          </a:xfrm>
          <a:prstGeom prst="rect">
            <a:avLst/>
          </a:prstGeom>
          <a:noFill/>
          <a:ln w="9525">
            <a:noFill/>
            <a:miter lim="800000"/>
            <a:headEnd/>
            <a:tailEnd/>
          </a:ln>
          <a:effectLst/>
        </p:spPr>
      </p:pic>
      <p:pic>
        <p:nvPicPr>
          <p:cNvPr id="9" name="Picture 5"/>
          <p:cNvPicPr>
            <a:picLocks noChangeAspect="1" noChangeArrowheads="1"/>
          </p:cNvPicPr>
          <p:nvPr/>
        </p:nvPicPr>
        <p:blipFill>
          <a:blip r:embed="rId4" cstate="print"/>
          <a:srcRect/>
          <a:stretch>
            <a:fillRect/>
          </a:stretch>
        </p:blipFill>
        <p:spPr bwMode="auto">
          <a:xfrm>
            <a:off x="3510813" y="3501008"/>
            <a:ext cx="2497684" cy="1428750"/>
          </a:xfrm>
          <a:prstGeom prst="rect">
            <a:avLst/>
          </a:prstGeom>
          <a:ln>
            <a:noFill/>
          </a:ln>
          <a:effectLst>
            <a:outerShdw blurRad="292100" dist="139700" dir="2700000" algn="tl" rotWithShape="0">
              <a:srgbClr val="333333">
                <a:alpha val="65000"/>
              </a:srgbClr>
            </a:outerShdw>
          </a:effectLst>
        </p:spPr>
      </p:pic>
      <p:sp>
        <p:nvSpPr>
          <p:cNvPr id="10" name="Rectangle 9"/>
          <p:cNvSpPr/>
          <p:nvPr/>
        </p:nvSpPr>
        <p:spPr>
          <a:xfrm>
            <a:off x="6116285" y="4910906"/>
            <a:ext cx="1696076" cy="461665"/>
          </a:xfrm>
          <a:prstGeom prst="rect">
            <a:avLst/>
          </a:prstGeom>
        </p:spPr>
        <p:txBody>
          <a:bodyPr wrap="square">
            <a:spAutoFit/>
          </a:bodyPr>
          <a:lstStyle/>
          <a:p>
            <a:r>
              <a:rPr lang="en-GB" sz="1200" dirty="0">
                <a:solidFill>
                  <a:srgbClr val="006600"/>
                </a:solidFill>
              </a:rPr>
              <a:t>Evaluation and refining algorithms</a:t>
            </a:r>
            <a:endParaRPr lang="en-GB" sz="1200" dirty="0"/>
          </a:p>
        </p:txBody>
      </p:sp>
      <p:sp>
        <p:nvSpPr>
          <p:cNvPr id="12" name="Rectangle 11"/>
          <p:cNvSpPr/>
          <p:nvPr/>
        </p:nvSpPr>
        <p:spPr>
          <a:xfrm>
            <a:off x="4257684" y="5005043"/>
            <a:ext cx="1013419" cy="461665"/>
          </a:xfrm>
          <a:prstGeom prst="rect">
            <a:avLst/>
          </a:prstGeom>
        </p:spPr>
        <p:txBody>
          <a:bodyPr wrap="none">
            <a:spAutoFit/>
          </a:bodyPr>
          <a:lstStyle/>
          <a:p>
            <a:r>
              <a:rPr lang="en-US" altLang="en-US" sz="1200" dirty="0">
                <a:solidFill>
                  <a:srgbClr val="006600"/>
                </a:solidFill>
              </a:rPr>
              <a:t>Develop </a:t>
            </a:r>
          </a:p>
          <a:p>
            <a:r>
              <a:rPr lang="en-US" altLang="en-US" sz="1200" dirty="0">
                <a:solidFill>
                  <a:srgbClr val="006600"/>
                </a:solidFill>
              </a:rPr>
              <a:t>trait subsets</a:t>
            </a:r>
            <a:endParaRPr lang="en-CA" altLang="en-US" sz="1200" dirty="0">
              <a:solidFill>
                <a:srgbClr val="006600"/>
              </a:solidFill>
            </a:endParaRPr>
          </a:p>
        </p:txBody>
      </p:sp>
      <p:sp>
        <p:nvSpPr>
          <p:cNvPr id="13" name="Oval 12"/>
          <p:cNvSpPr/>
          <p:nvPr/>
        </p:nvSpPr>
        <p:spPr>
          <a:xfrm>
            <a:off x="4010274" y="5088632"/>
            <a:ext cx="114300" cy="1143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Curved Up Arrow 13"/>
          <p:cNvSpPr/>
          <p:nvPr/>
        </p:nvSpPr>
        <p:spPr>
          <a:xfrm>
            <a:off x="3186776" y="5364900"/>
            <a:ext cx="810090" cy="296348"/>
          </a:xfrm>
          <a:prstGeom prst="curvedUp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dirty="0">
              <a:solidFill>
                <a:schemeClr val="tx1"/>
              </a:solidFill>
            </a:endParaRPr>
          </a:p>
        </p:txBody>
      </p:sp>
      <p:sp>
        <p:nvSpPr>
          <p:cNvPr id="15" name="Curved Up Arrow 14"/>
          <p:cNvSpPr/>
          <p:nvPr/>
        </p:nvSpPr>
        <p:spPr>
          <a:xfrm>
            <a:off x="5401022" y="5337212"/>
            <a:ext cx="810090" cy="296348"/>
          </a:xfrm>
          <a:prstGeom prst="curvedUp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dirty="0">
              <a:solidFill>
                <a:schemeClr val="tx1"/>
              </a:solidFill>
            </a:endParaRPr>
          </a:p>
        </p:txBody>
      </p:sp>
      <p:pic>
        <p:nvPicPr>
          <p:cNvPr id="16" name="Picture 4" descr="Stripe rust epidemic in Syria. Urgently needed: a 'basket' of genetically diverse resistant varieties."/>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11113" y="3759164"/>
            <a:ext cx="1188132" cy="9312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7" name="Rectangle 16"/>
          <p:cNvSpPr/>
          <p:nvPr/>
        </p:nvSpPr>
        <p:spPr>
          <a:xfrm>
            <a:off x="6103100" y="4689141"/>
            <a:ext cx="1296144" cy="230832"/>
          </a:xfrm>
          <a:prstGeom prst="rect">
            <a:avLst/>
          </a:prstGeom>
        </p:spPr>
        <p:txBody>
          <a:bodyPr wrap="square">
            <a:spAutoFit/>
          </a:bodyPr>
          <a:lstStyle/>
          <a:p>
            <a:pPr algn="ctr"/>
            <a:r>
              <a:rPr lang="en-GB" sz="900" dirty="0">
                <a:hlinkClick r:id="rId6"/>
              </a:rPr>
              <a:t>www.icarda.org</a:t>
            </a:r>
            <a:r>
              <a:rPr lang="en-GB" sz="900" dirty="0"/>
              <a:t> </a:t>
            </a:r>
          </a:p>
        </p:txBody>
      </p:sp>
      <p:sp>
        <p:nvSpPr>
          <p:cNvPr id="18" name="Rectangle 17"/>
          <p:cNvSpPr/>
          <p:nvPr/>
        </p:nvSpPr>
        <p:spPr bwMode="auto">
          <a:xfrm>
            <a:off x="1458584" y="4851159"/>
            <a:ext cx="1890210" cy="646331"/>
          </a:xfrm>
          <a:prstGeom prst="rect">
            <a:avLst/>
          </a:prstGeom>
        </p:spPr>
        <p:txBody>
          <a:bodyPr wrap="squar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fontAlgn="base">
              <a:spcBef>
                <a:spcPct val="0"/>
              </a:spcBef>
              <a:spcAft>
                <a:spcPct val="0"/>
              </a:spcAft>
              <a:defRPr>
                <a:solidFill>
                  <a:schemeClr val="tx1"/>
                </a:solidFill>
                <a:latin typeface="Arial" pitchFamily="34" charset="0"/>
                <a:cs typeface="Arial" pitchFamily="34" charset="0"/>
              </a:defRPr>
            </a:lvl6pPr>
            <a:lvl7pPr marL="2971800" indent="-228600" fontAlgn="base">
              <a:spcBef>
                <a:spcPct val="0"/>
              </a:spcBef>
              <a:spcAft>
                <a:spcPct val="0"/>
              </a:spcAft>
              <a:defRPr>
                <a:solidFill>
                  <a:schemeClr val="tx1"/>
                </a:solidFill>
                <a:latin typeface="Arial" pitchFamily="34" charset="0"/>
                <a:cs typeface="Arial" pitchFamily="34" charset="0"/>
              </a:defRPr>
            </a:lvl7pPr>
            <a:lvl8pPr marL="3429000" indent="-228600" fontAlgn="base">
              <a:spcBef>
                <a:spcPct val="0"/>
              </a:spcBef>
              <a:spcAft>
                <a:spcPct val="0"/>
              </a:spcAft>
              <a:defRPr>
                <a:solidFill>
                  <a:schemeClr val="tx1"/>
                </a:solidFill>
                <a:latin typeface="Arial" pitchFamily="34" charset="0"/>
                <a:cs typeface="Arial" pitchFamily="34" charset="0"/>
              </a:defRPr>
            </a:lvl8pPr>
            <a:lvl9pPr marL="3886200" indent="-228600" fontAlgn="base">
              <a:spcBef>
                <a:spcPct val="0"/>
              </a:spcBef>
              <a:spcAft>
                <a:spcPct val="0"/>
              </a:spcAft>
              <a:defRPr>
                <a:solidFill>
                  <a:schemeClr val="tx1"/>
                </a:solidFill>
                <a:latin typeface="Arial" pitchFamily="34" charset="0"/>
                <a:cs typeface="Arial" pitchFamily="34" charset="0"/>
              </a:defRPr>
            </a:lvl9pPr>
          </a:lstStyle>
          <a:p>
            <a:r>
              <a:rPr lang="en-CA" altLang="en-US" sz="1200" dirty="0">
                <a:solidFill>
                  <a:srgbClr val="006600"/>
                </a:solidFill>
                <a:latin typeface="+mn-lt"/>
                <a:cs typeface="+mn-cs"/>
              </a:rPr>
              <a:t>Quantification of trait-environment relationship </a:t>
            </a:r>
            <a:r>
              <a:rPr lang="en-CA" altLang="en-US" sz="1200" i="1" dirty="0">
                <a:solidFill>
                  <a:srgbClr val="006600"/>
                </a:solidFill>
                <a:latin typeface="+mn-lt"/>
                <a:cs typeface="+mn-cs"/>
              </a:rPr>
              <a:t>(a-priori</a:t>
            </a:r>
            <a:r>
              <a:rPr lang="en-CA" altLang="en-US" sz="1200" dirty="0">
                <a:solidFill>
                  <a:srgbClr val="006600"/>
                </a:solidFill>
                <a:latin typeface="+mn-lt"/>
                <a:cs typeface="+mn-cs"/>
              </a:rPr>
              <a:t> information)</a:t>
            </a:r>
          </a:p>
        </p:txBody>
      </p:sp>
      <p:sp>
        <p:nvSpPr>
          <p:cNvPr id="4" name="Title 3"/>
          <p:cNvSpPr>
            <a:spLocks noGrp="1"/>
          </p:cNvSpPr>
          <p:nvPr>
            <p:ph type="title"/>
          </p:nvPr>
        </p:nvSpPr>
        <p:spPr>
          <a:xfrm>
            <a:off x="457200" y="332656"/>
            <a:ext cx="8579296" cy="1139825"/>
          </a:xfrm>
        </p:spPr>
        <p:txBody>
          <a:bodyPr/>
          <a:lstStyle/>
          <a:p>
            <a:r>
              <a:rPr lang="en-US" sz="3200" dirty="0">
                <a:solidFill>
                  <a:srgbClr val="17672A"/>
                </a:solidFill>
              </a:rPr>
              <a:t>Researching - Developments on Focused Identification of Germplasm Strategy (FIGS)</a:t>
            </a:r>
            <a:br>
              <a:rPr lang="el-GR" sz="3200" dirty="0">
                <a:solidFill>
                  <a:srgbClr val="CC9900"/>
                </a:solidFill>
              </a:rPr>
            </a:br>
            <a:endParaRPr lang="en-US" sz="3200" dirty="0">
              <a:solidFill>
                <a:srgbClr val="CC9900"/>
              </a:solidFill>
            </a:endParaRPr>
          </a:p>
        </p:txBody>
      </p:sp>
      <p:pic>
        <p:nvPicPr>
          <p:cNvPr id="19" name="Picture 2" descr="ICARD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04248" y="6237312"/>
            <a:ext cx="1870770" cy="45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1751572"/>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36B0EF2-8309-41E2-8DDC-919ADBA49002}"/>
              </a:ext>
            </a:extLst>
          </p:cNvPr>
          <p:cNvSpPr>
            <a:spLocks noGrp="1"/>
          </p:cNvSpPr>
          <p:nvPr>
            <p:ph type="body" sz="quarter" idx="10"/>
          </p:nvPr>
        </p:nvSpPr>
        <p:spPr/>
        <p:txBody>
          <a:bodyPr/>
          <a:lstStyle/>
          <a:p>
            <a:r>
              <a:rPr lang="en-US" sz="1800" dirty="0"/>
              <a:t> </a:t>
            </a:r>
            <a:r>
              <a:rPr lang="en-US" sz="1800" dirty="0" err="1"/>
              <a:t>Exerpts</a:t>
            </a:r>
            <a:r>
              <a:rPr lang="en-US" sz="1800" dirty="0"/>
              <a:t> from ICARDA’s External Technical Review:</a:t>
            </a:r>
          </a:p>
          <a:p>
            <a:endParaRPr lang="en-US" sz="1800" dirty="0"/>
          </a:p>
          <a:p>
            <a:r>
              <a:rPr lang="en-US" sz="1800" dirty="0"/>
              <a:t>“The expertise and dedication of the staff in caring for the collections under exceptionally challenging circumstances </a:t>
            </a:r>
            <a:r>
              <a:rPr lang="en-US" sz="1800" b="1" u="sng" dirty="0"/>
              <a:t>is an example of scientific excellence</a:t>
            </a:r>
            <a:r>
              <a:rPr lang="en-US" sz="1800" dirty="0"/>
              <a:t>.”</a:t>
            </a:r>
          </a:p>
          <a:p>
            <a:r>
              <a:rPr lang="en-US" sz="1800" dirty="0"/>
              <a:t> </a:t>
            </a:r>
          </a:p>
          <a:p>
            <a:r>
              <a:rPr lang="en-US" sz="1800" dirty="0"/>
              <a:t>“Management of the </a:t>
            </a:r>
            <a:r>
              <a:rPr lang="en-US" sz="1800" b="1" u="sng" dirty="0"/>
              <a:t>wild species</a:t>
            </a:r>
            <a:r>
              <a:rPr lang="en-US" sz="1800" dirty="0"/>
              <a:t> collection </a:t>
            </a:r>
            <a:r>
              <a:rPr lang="en-US" sz="1800" b="1" u="sng" dirty="0"/>
              <a:t>with an exemplary approach</a:t>
            </a:r>
            <a:r>
              <a:rPr lang="en-US" sz="1800" dirty="0"/>
              <a:t> to customizing protocols and ensuring facilities accommodate different types of seed production.”</a:t>
            </a:r>
          </a:p>
          <a:p>
            <a:endParaRPr lang="en-US" sz="1800" b="1" u="sng" dirty="0"/>
          </a:p>
          <a:p>
            <a:r>
              <a:rPr lang="en-US" sz="1800" b="1" u="sng" dirty="0"/>
              <a:t>“ICARDA stands out in this regard</a:t>
            </a:r>
            <a:r>
              <a:rPr lang="en-US" sz="1800" dirty="0"/>
              <a:t> and may offer support or capacity to other </a:t>
            </a:r>
            <a:r>
              <a:rPr lang="en-US" sz="1800" dirty="0" err="1"/>
              <a:t>genebanks</a:t>
            </a:r>
            <a:r>
              <a:rPr lang="en-US" sz="1800" dirty="0"/>
              <a:t> who are challenged with conserving wild species.”</a:t>
            </a:r>
          </a:p>
        </p:txBody>
      </p:sp>
      <p:sp>
        <p:nvSpPr>
          <p:cNvPr id="3" name="Title 2">
            <a:extLst>
              <a:ext uri="{FF2B5EF4-FFF2-40B4-BE49-F238E27FC236}">
                <a16:creationId xmlns:a16="http://schemas.microsoft.com/office/drawing/2014/main" id="{6E1D715B-9A6C-4E72-8E11-05B986E87C49}"/>
              </a:ext>
            </a:extLst>
          </p:cNvPr>
          <p:cNvSpPr>
            <a:spLocks noGrp="1"/>
          </p:cNvSpPr>
          <p:nvPr>
            <p:ph type="title"/>
          </p:nvPr>
        </p:nvSpPr>
        <p:spPr/>
        <p:txBody>
          <a:bodyPr/>
          <a:lstStyle/>
          <a:p>
            <a:r>
              <a:rPr lang="en-US" dirty="0"/>
              <a:t>External review for ICARDA </a:t>
            </a:r>
            <a:r>
              <a:rPr lang="en-US" dirty="0" err="1"/>
              <a:t>genebank</a:t>
            </a:r>
            <a:endParaRPr lang="en-US" dirty="0"/>
          </a:p>
        </p:txBody>
      </p:sp>
    </p:spTree>
    <p:extLst>
      <p:ext uri="{BB962C8B-B14F-4D97-AF65-F5344CB8AC3E}">
        <p14:creationId xmlns:p14="http://schemas.microsoft.com/office/powerpoint/2010/main" val="35143779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76202"/>
            <a:ext cx="8229600" cy="1049954"/>
          </a:xfrm>
        </p:spPr>
        <p:txBody>
          <a:bodyPr>
            <a:noAutofit/>
          </a:bodyPr>
          <a:lstStyle/>
          <a:p>
            <a:r>
              <a:rPr lang="en-GB" sz="3000" dirty="0">
                <a:solidFill>
                  <a:srgbClr val="17672A"/>
                </a:solidFill>
              </a:rPr>
              <a:t>Acknowledgement of ongoing support to Genetic Resources activities at ICARDA</a:t>
            </a:r>
          </a:p>
        </p:txBody>
      </p:sp>
      <p:graphicFrame>
        <p:nvGraphicFramePr>
          <p:cNvPr id="4" name="Espace réservé du contenu 3"/>
          <p:cNvGraphicFramePr>
            <a:graphicFrameLocks noGrp="1"/>
          </p:cNvGraphicFramePr>
          <p:nvPr>
            <p:ph idx="1"/>
          </p:nvPr>
        </p:nvGraphicFramePr>
        <p:xfrm>
          <a:off x="204501" y="2226469"/>
          <a:ext cx="8727425" cy="4104788"/>
        </p:xfrm>
        <a:graphic>
          <a:graphicData uri="http://schemas.openxmlformats.org/drawingml/2006/table">
            <a:tbl>
              <a:tblPr firstRow="1" bandRow="1">
                <a:tableStyleId>{5C22544A-7EE6-4342-B048-85BDC9FD1C3A}</a:tableStyleId>
              </a:tblPr>
              <a:tblGrid>
                <a:gridCol w="3144585">
                  <a:extLst>
                    <a:ext uri="{9D8B030D-6E8A-4147-A177-3AD203B41FA5}">
                      <a16:colId xmlns:a16="http://schemas.microsoft.com/office/drawing/2014/main" val="20000"/>
                    </a:ext>
                  </a:extLst>
                </a:gridCol>
                <a:gridCol w="5582840">
                  <a:extLst>
                    <a:ext uri="{9D8B030D-6E8A-4147-A177-3AD203B41FA5}">
                      <a16:colId xmlns:a16="http://schemas.microsoft.com/office/drawing/2014/main" val="20001"/>
                    </a:ext>
                  </a:extLst>
                </a:gridCol>
              </a:tblGrid>
              <a:tr h="278130">
                <a:tc>
                  <a:txBody>
                    <a:bodyPr/>
                    <a:lstStyle/>
                    <a:p>
                      <a:r>
                        <a:rPr lang="en-GB" sz="1400" b="1" dirty="0"/>
                        <a:t>Supporting entity</a:t>
                      </a:r>
                    </a:p>
                  </a:txBody>
                  <a:tcPr marL="68580" marR="68580" marT="34290" marB="34290"/>
                </a:tc>
                <a:tc>
                  <a:txBody>
                    <a:bodyPr/>
                    <a:lstStyle/>
                    <a:p>
                      <a:r>
                        <a:rPr lang="en-GB" sz="1400" b="0" dirty="0"/>
                        <a:t>Type of support</a:t>
                      </a:r>
                    </a:p>
                  </a:txBody>
                  <a:tcPr marL="68580" marR="68580" marT="34290" marB="34290"/>
                </a:tc>
                <a:extLst>
                  <a:ext uri="{0D108BD9-81ED-4DB2-BD59-A6C34878D82A}">
                    <a16:rowId xmlns:a16="http://schemas.microsoft.com/office/drawing/2014/main" val="10000"/>
                  </a:ext>
                </a:extLst>
              </a:tr>
              <a:tr h="278130">
                <a:tc>
                  <a:txBody>
                    <a:bodyPr/>
                    <a:lstStyle/>
                    <a:p>
                      <a:r>
                        <a:rPr lang="en-GB" sz="1400" b="1" dirty="0"/>
                        <a:t>CGIAR-</a:t>
                      </a:r>
                      <a:r>
                        <a:rPr lang="en-GB" sz="1400" b="1" dirty="0" err="1"/>
                        <a:t>Genebanks</a:t>
                      </a:r>
                      <a:r>
                        <a:rPr lang="en-GB" sz="1400" b="1" dirty="0"/>
                        <a:t> Platform</a:t>
                      </a:r>
                    </a:p>
                  </a:txBody>
                  <a:tcPr marL="68580" marR="68580" marT="34290" marB="34290"/>
                </a:tc>
                <a:tc>
                  <a:txBody>
                    <a:bodyPr/>
                    <a:lstStyle/>
                    <a:p>
                      <a:r>
                        <a:rPr lang="en-GB" sz="1400" b="0" dirty="0" err="1"/>
                        <a:t>Genebank</a:t>
                      </a:r>
                      <a:r>
                        <a:rPr lang="en-GB" sz="1400" b="0" baseline="0" dirty="0"/>
                        <a:t> facilities in Lebanon and Morocco, lab and field equipment</a:t>
                      </a:r>
                      <a:endParaRPr lang="en-GB" sz="1400" b="0" dirty="0"/>
                    </a:p>
                  </a:txBody>
                  <a:tcPr marL="68580" marR="68580" marT="34290" marB="34290"/>
                </a:tc>
                <a:extLst>
                  <a:ext uri="{0D108BD9-81ED-4DB2-BD59-A6C34878D82A}">
                    <a16:rowId xmlns:a16="http://schemas.microsoft.com/office/drawing/2014/main" val="10001"/>
                  </a:ext>
                </a:extLst>
              </a:tr>
              <a:tr h="278130">
                <a:tc>
                  <a:txBody>
                    <a:bodyPr/>
                    <a:lstStyle/>
                    <a:p>
                      <a:r>
                        <a:rPr lang="en-GB" sz="1400" b="1" dirty="0"/>
                        <a:t>Global</a:t>
                      </a:r>
                      <a:r>
                        <a:rPr lang="en-GB" sz="1400" b="1" baseline="0" dirty="0"/>
                        <a:t> Crop Diversity Trust </a:t>
                      </a:r>
                      <a:endParaRPr lang="en-GB" sz="1400" b="1" dirty="0"/>
                    </a:p>
                  </a:txBody>
                  <a:tcPr marL="68580" marR="68580" marT="34290" marB="34290"/>
                </a:tc>
                <a:tc>
                  <a:txBody>
                    <a:bodyPr/>
                    <a:lstStyle/>
                    <a:p>
                      <a:r>
                        <a:rPr lang="en-GB" sz="1400" b="0" dirty="0"/>
                        <a:t>Endowment fund for core </a:t>
                      </a:r>
                      <a:r>
                        <a:rPr lang="en-GB" sz="1400" b="0" dirty="0" err="1"/>
                        <a:t>genebank</a:t>
                      </a:r>
                      <a:r>
                        <a:rPr lang="en-GB" sz="1400" b="0" dirty="0"/>
                        <a:t> activities and several grants</a:t>
                      </a:r>
                    </a:p>
                  </a:txBody>
                  <a:tcPr marL="68580" marR="68580" marT="34290" marB="34290"/>
                </a:tc>
                <a:extLst>
                  <a:ext uri="{0D108BD9-81ED-4DB2-BD59-A6C34878D82A}">
                    <a16:rowId xmlns:a16="http://schemas.microsoft.com/office/drawing/2014/main" val="10002"/>
                  </a:ext>
                </a:extLst>
              </a:tr>
              <a:tr h="480060">
                <a:tc>
                  <a:txBody>
                    <a:bodyPr/>
                    <a:lstStyle/>
                    <a:p>
                      <a:r>
                        <a:rPr lang="en-US" sz="1400" b="1" kern="1200" dirty="0">
                          <a:solidFill>
                            <a:schemeClr val="dk1"/>
                          </a:solidFill>
                          <a:effectLst/>
                          <a:latin typeface="+mn-lt"/>
                          <a:ea typeface="+mn-ea"/>
                          <a:cs typeface="+mn-cs"/>
                        </a:rPr>
                        <a:t>The Arab Fund for Economic and Social Development (AFESD) </a:t>
                      </a:r>
                      <a:endParaRPr lang="en-GB" sz="1400" b="1" dirty="0"/>
                    </a:p>
                  </a:txBody>
                  <a:tcPr marL="68580" marR="68580" marT="34290" marB="34290"/>
                </a:tc>
                <a:tc>
                  <a:txBody>
                    <a:bodyPr/>
                    <a:lstStyle/>
                    <a:p>
                      <a:r>
                        <a:rPr lang="en-GB" sz="1400" b="0" dirty="0"/>
                        <a:t>Decentralization fund for field, office and lab equipment</a:t>
                      </a:r>
                    </a:p>
                  </a:txBody>
                  <a:tcPr marL="68580" marR="68580" marT="34290" marB="34290"/>
                </a:tc>
                <a:extLst>
                  <a:ext uri="{0D108BD9-81ED-4DB2-BD59-A6C34878D82A}">
                    <a16:rowId xmlns:a16="http://schemas.microsoft.com/office/drawing/2014/main" val="10003"/>
                  </a:ext>
                </a:extLst>
              </a:tr>
              <a:tr h="4800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kern="1200" dirty="0">
                          <a:solidFill>
                            <a:schemeClr val="dk1"/>
                          </a:solidFill>
                          <a:effectLst/>
                          <a:latin typeface="+mn-lt"/>
                          <a:ea typeface="+mn-ea"/>
                          <a:cs typeface="+mn-cs"/>
                        </a:rPr>
                        <a:t>T</a:t>
                      </a:r>
                      <a:r>
                        <a:rPr lang="en-US" sz="1400" b="1" kern="1200" dirty="0">
                          <a:solidFill>
                            <a:schemeClr val="dk1"/>
                          </a:solidFill>
                          <a:effectLst/>
                          <a:latin typeface="+mn-lt"/>
                          <a:ea typeface="+mn-ea"/>
                          <a:cs typeface="+mn-cs"/>
                        </a:rPr>
                        <a:t>he Kuwait Fund for Arab Economic Development (KFAED)</a:t>
                      </a:r>
                      <a:endParaRPr lang="en-GB" sz="1400" b="1" dirty="0"/>
                    </a:p>
                  </a:txBody>
                  <a:tcPr marL="68580" marR="68580" marT="34290" marB="34290"/>
                </a:tc>
                <a:tc>
                  <a:txBody>
                    <a:bodyPr/>
                    <a:lstStyle/>
                    <a:p>
                      <a:r>
                        <a:rPr lang="en-GB" sz="1400" b="0" dirty="0"/>
                        <a:t>Decentralization fund for field,</a:t>
                      </a:r>
                      <a:r>
                        <a:rPr lang="en-GB" sz="1400" b="0" baseline="0" dirty="0"/>
                        <a:t> office and lab equipment</a:t>
                      </a:r>
                      <a:endParaRPr lang="en-GB" sz="1400" b="0" dirty="0"/>
                    </a:p>
                  </a:txBody>
                  <a:tcPr marL="68580" marR="68580" marT="34290" marB="34290"/>
                </a:tc>
                <a:extLst>
                  <a:ext uri="{0D108BD9-81ED-4DB2-BD59-A6C34878D82A}">
                    <a16:rowId xmlns:a16="http://schemas.microsoft.com/office/drawing/2014/main" val="10004"/>
                  </a:ext>
                </a:extLst>
              </a:tr>
              <a:tr h="591968">
                <a:tc>
                  <a:txBody>
                    <a:bodyPr/>
                    <a:lstStyle/>
                    <a:p>
                      <a:r>
                        <a:rPr lang="en-GB" sz="1400" b="1" dirty="0"/>
                        <a:t>Government of Germany-GIZ</a:t>
                      </a:r>
                    </a:p>
                  </a:txBody>
                  <a:tcPr marL="68580" marR="68580" marT="34290" marB="34290"/>
                </a:tc>
                <a:tc>
                  <a:txBody>
                    <a:bodyPr/>
                    <a:lstStyle/>
                    <a:p>
                      <a:r>
                        <a:rPr lang="en-GB" sz="1400" b="0" dirty="0"/>
                        <a:t>Annual contribution:</a:t>
                      </a:r>
                      <a:r>
                        <a:rPr lang="en-GB" sz="1400" b="0" baseline="0" dirty="0"/>
                        <a:t> </a:t>
                      </a:r>
                      <a:r>
                        <a:rPr lang="en-GB" sz="1400" b="0" dirty="0"/>
                        <a:t>Establishment of seed health and rhizobium laboratories and core activities of </a:t>
                      </a:r>
                      <a:r>
                        <a:rPr lang="en-GB" sz="1400" b="0" dirty="0" err="1"/>
                        <a:t>genebank</a:t>
                      </a:r>
                      <a:endParaRPr lang="en-GB" sz="1400" b="0" dirty="0"/>
                    </a:p>
                  </a:txBody>
                  <a:tcPr marL="68580" marR="68580" marT="34290" marB="34290"/>
                </a:tc>
                <a:extLst>
                  <a:ext uri="{0D108BD9-81ED-4DB2-BD59-A6C34878D82A}">
                    <a16:rowId xmlns:a16="http://schemas.microsoft.com/office/drawing/2014/main" val="10005"/>
                  </a:ext>
                </a:extLst>
              </a:tr>
              <a:tr h="480060">
                <a:tc>
                  <a:txBody>
                    <a:bodyPr/>
                    <a:lstStyle/>
                    <a:p>
                      <a:r>
                        <a:rPr lang="en-GB" sz="1400" b="1" dirty="0"/>
                        <a:t>Government of Norway</a:t>
                      </a:r>
                    </a:p>
                  </a:txBody>
                  <a:tcPr marL="68580" marR="68580" marT="34290" marB="34290"/>
                </a:tc>
                <a:tc>
                  <a:txBody>
                    <a:bodyPr/>
                    <a:lstStyle/>
                    <a:p>
                      <a:r>
                        <a:rPr lang="en-GB" sz="1400" b="0" dirty="0"/>
                        <a:t>Safety</a:t>
                      </a:r>
                      <a:r>
                        <a:rPr lang="en-GB" sz="1400" b="0" baseline="0" dirty="0"/>
                        <a:t> duplication at Svalbard and grants within the Crop Wild Relatives project coordinated by GCDT </a:t>
                      </a:r>
                      <a:endParaRPr lang="en-GB" sz="1400" b="0" dirty="0"/>
                    </a:p>
                  </a:txBody>
                  <a:tcPr marL="68580" marR="68580" marT="34290" marB="34290"/>
                </a:tc>
                <a:extLst>
                  <a:ext uri="{0D108BD9-81ED-4DB2-BD59-A6C34878D82A}">
                    <a16:rowId xmlns:a16="http://schemas.microsoft.com/office/drawing/2014/main" val="10006"/>
                  </a:ext>
                </a:extLst>
              </a:tr>
              <a:tr h="685800">
                <a:tc>
                  <a:txBody>
                    <a:bodyPr/>
                    <a:lstStyle/>
                    <a:p>
                      <a:r>
                        <a:rPr lang="en-GB" sz="1400" b="1" dirty="0"/>
                        <a:t>Government of Morocco</a:t>
                      </a:r>
                    </a:p>
                  </a:txBody>
                  <a:tcPr marL="68580" marR="68580" marT="34290" marB="34290"/>
                </a:tc>
                <a:tc>
                  <a:txBody>
                    <a:bodyPr/>
                    <a:lstStyle/>
                    <a:p>
                      <a:r>
                        <a:rPr lang="en-GB" sz="1400" b="0" dirty="0"/>
                        <a:t>Land and building for decentralization, access to stations, temporary storage of accessions,</a:t>
                      </a:r>
                      <a:r>
                        <a:rPr lang="en-GB" sz="1400" b="0" baseline="0" dirty="0"/>
                        <a:t> </a:t>
                      </a:r>
                      <a:r>
                        <a:rPr lang="en-GB" sz="1400" b="0" dirty="0"/>
                        <a:t>facilitated</a:t>
                      </a:r>
                      <a:r>
                        <a:rPr lang="en-GB" sz="1400" b="0" baseline="0" dirty="0"/>
                        <a:t> exchange of germplasm (INRA and ONSSA) </a:t>
                      </a:r>
                      <a:endParaRPr lang="en-GB" sz="1400" b="0" dirty="0"/>
                    </a:p>
                  </a:txBody>
                  <a:tcPr marL="68580" marR="68580" marT="34290" marB="34290"/>
                </a:tc>
                <a:extLst>
                  <a:ext uri="{0D108BD9-81ED-4DB2-BD59-A6C34878D82A}">
                    <a16:rowId xmlns:a16="http://schemas.microsoft.com/office/drawing/2014/main" val="10007"/>
                  </a:ext>
                </a:extLst>
              </a:tr>
              <a:tr h="480060">
                <a:tc>
                  <a:txBody>
                    <a:bodyPr/>
                    <a:lstStyle/>
                    <a:p>
                      <a:r>
                        <a:rPr lang="en-GB" sz="1400" b="1" dirty="0"/>
                        <a:t>Government of Lebanon</a:t>
                      </a:r>
                    </a:p>
                  </a:txBody>
                  <a:tcPr marL="68580" marR="68580" marT="34290" marB="34290"/>
                </a:tc>
                <a:tc>
                  <a:txBody>
                    <a:bodyPr/>
                    <a:lstStyle/>
                    <a:p>
                      <a:r>
                        <a:rPr lang="en-GB" sz="1400" b="0" dirty="0"/>
                        <a:t>Land, access to station, facilitated exchange of germplasm (LARI), land and temporary</a:t>
                      </a:r>
                      <a:r>
                        <a:rPr lang="en-GB" sz="1400" b="0" baseline="0" dirty="0"/>
                        <a:t> storage of accessions (FAFS-AUB)</a:t>
                      </a:r>
                      <a:endParaRPr lang="en-GB" sz="1400" b="0" dirty="0"/>
                    </a:p>
                  </a:txBody>
                  <a:tcPr marL="68580" marR="68580" marT="34290" marB="34290"/>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5159819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EE792E7-E49E-4DDD-B271-A0E9357AD6B7}"/>
              </a:ext>
            </a:extLst>
          </p:cNvPr>
          <p:cNvSpPr>
            <a:spLocks noGrp="1"/>
          </p:cNvSpPr>
          <p:nvPr>
            <p:ph type="body" sz="quarter" idx="10"/>
          </p:nvPr>
        </p:nvSpPr>
        <p:spPr/>
        <p:txBody>
          <a:bodyPr/>
          <a:lstStyle/>
          <a:p>
            <a:r>
              <a:rPr lang="en-US" sz="1800" b="1" dirty="0"/>
              <a:t>Availability:</a:t>
            </a:r>
            <a:r>
              <a:rPr lang="en-US" sz="1800" dirty="0"/>
              <a:t> 90% of accessions healthy and available for immediate distribution</a:t>
            </a:r>
          </a:p>
          <a:p>
            <a:r>
              <a:rPr lang="en-US" sz="1800" b="1" dirty="0"/>
              <a:t>Security:</a:t>
            </a:r>
            <a:r>
              <a:rPr lang="en-US" sz="1800" dirty="0"/>
              <a:t> 90% of samples safety duplicated in two locations by 2021</a:t>
            </a:r>
          </a:p>
          <a:p>
            <a:r>
              <a:rPr lang="en-US" sz="1800" b="1" dirty="0"/>
              <a:t>Information:</a:t>
            </a:r>
            <a:r>
              <a:rPr lang="en-US" sz="1800" dirty="0"/>
              <a:t> 90% of accessions have minimum passport or characterization data online (</a:t>
            </a:r>
            <a:r>
              <a:rPr lang="en-US" sz="1800" dirty="0" err="1"/>
              <a:t>Genesys</a:t>
            </a:r>
            <a:r>
              <a:rPr lang="en-US" sz="1800" dirty="0"/>
              <a:t>)</a:t>
            </a:r>
          </a:p>
          <a:p>
            <a:r>
              <a:rPr lang="en-US" sz="1800" b="1" dirty="0"/>
              <a:t>Quality Management System:</a:t>
            </a:r>
            <a:r>
              <a:rPr lang="en-US" sz="1800" dirty="0"/>
              <a:t> standard operating procedures (SOPs) have been written, reviewed and approved</a:t>
            </a:r>
          </a:p>
        </p:txBody>
      </p:sp>
      <p:sp>
        <p:nvSpPr>
          <p:cNvPr id="3" name="Title 2">
            <a:extLst>
              <a:ext uri="{FF2B5EF4-FFF2-40B4-BE49-F238E27FC236}">
                <a16:creationId xmlns:a16="http://schemas.microsoft.com/office/drawing/2014/main" id="{108BCED9-5CF3-480E-94A4-5392AE49DA2F}"/>
              </a:ext>
            </a:extLst>
          </p:cNvPr>
          <p:cNvSpPr>
            <a:spLocks noGrp="1"/>
          </p:cNvSpPr>
          <p:nvPr>
            <p:ph type="title"/>
          </p:nvPr>
        </p:nvSpPr>
        <p:spPr/>
        <p:txBody>
          <a:bodyPr/>
          <a:lstStyle/>
          <a:p>
            <a:r>
              <a:rPr lang="en-US" dirty="0"/>
              <a:t>CGIAR Genebank platform</a:t>
            </a:r>
          </a:p>
        </p:txBody>
      </p:sp>
      <p:pic>
        <p:nvPicPr>
          <p:cNvPr id="4" name="Picture 3">
            <a:extLst>
              <a:ext uri="{FF2B5EF4-FFF2-40B4-BE49-F238E27FC236}">
                <a16:creationId xmlns:a16="http://schemas.microsoft.com/office/drawing/2014/main" id="{F3A56F37-919E-4ADF-86EE-12DC9B237549}"/>
              </a:ext>
            </a:extLst>
          </p:cNvPr>
          <p:cNvPicPr>
            <a:picLocks noChangeAspect="1"/>
          </p:cNvPicPr>
          <p:nvPr/>
        </p:nvPicPr>
        <p:blipFill>
          <a:blip r:embed="rId2"/>
          <a:stretch>
            <a:fillRect/>
          </a:stretch>
        </p:blipFill>
        <p:spPr>
          <a:xfrm>
            <a:off x="1657693" y="4575625"/>
            <a:ext cx="6050071" cy="2116826"/>
          </a:xfrm>
          <a:prstGeom prst="rect">
            <a:avLst/>
          </a:prstGeom>
        </p:spPr>
      </p:pic>
    </p:spTree>
    <p:extLst>
      <p:ext uri="{BB962C8B-B14F-4D97-AF65-F5344CB8AC3E}">
        <p14:creationId xmlns:p14="http://schemas.microsoft.com/office/powerpoint/2010/main" val="3429881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2C79C85-0BA0-4A38-8F1D-94A435FEF104}"/>
              </a:ext>
            </a:extLst>
          </p:cNvPr>
          <p:cNvPicPr>
            <a:picLocks noChangeAspect="1"/>
          </p:cNvPicPr>
          <p:nvPr/>
        </p:nvPicPr>
        <p:blipFill rotWithShape="1">
          <a:blip r:embed="rId2"/>
          <a:srcRect r="40" b="-1"/>
          <a:stretch/>
        </p:blipFill>
        <p:spPr>
          <a:xfrm>
            <a:off x="439738" y="68263"/>
            <a:ext cx="8613775" cy="6721475"/>
          </a:xfrm>
          <a:prstGeom prst="rect">
            <a:avLst/>
          </a:prstGeom>
          <a:noFill/>
        </p:spPr>
      </p:pic>
    </p:spTree>
    <p:extLst>
      <p:ext uri="{BB962C8B-B14F-4D97-AF65-F5344CB8AC3E}">
        <p14:creationId xmlns:p14="http://schemas.microsoft.com/office/powerpoint/2010/main" val="33943896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EAF0764-2AC9-4A84-A72E-14B793E2D15F}"/>
              </a:ext>
            </a:extLst>
          </p:cNvPr>
          <p:cNvSpPr>
            <a:spLocks noGrp="1"/>
          </p:cNvSpPr>
          <p:nvPr>
            <p:ph type="body" sz="quarter" idx="10"/>
          </p:nvPr>
        </p:nvSpPr>
        <p:spPr>
          <a:xfrm>
            <a:off x="517921" y="1480714"/>
            <a:ext cx="5503329" cy="3476625"/>
          </a:xfrm>
        </p:spPr>
        <p:txBody>
          <a:bodyPr/>
          <a:lstStyle/>
          <a:p>
            <a:r>
              <a:rPr lang="en-US" sz="1800" dirty="0"/>
              <a:t>SOP 1 - Acquisition</a:t>
            </a:r>
          </a:p>
          <a:p>
            <a:r>
              <a:rPr lang="en-US" sz="1800" dirty="0"/>
              <a:t>SOP 2 - Conservation</a:t>
            </a:r>
          </a:p>
          <a:p>
            <a:r>
              <a:rPr lang="en-US" sz="1800" dirty="0"/>
              <a:t>SOP 3 - Viability Testing and Monitoring</a:t>
            </a:r>
          </a:p>
          <a:p>
            <a:r>
              <a:rPr lang="en-US" sz="1800" dirty="0"/>
              <a:t>SOP 4 - Regeneration &amp; Characterization - Cereals</a:t>
            </a:r>
          </a:p>
          <a:p>
            <a:r>
              <a:rPr lang="en-US" sz="1800" dirty="0"/>
              <a:t>SOP 5 - Regeneration &amp; Characterization - Food Legumes </a:t>
            </a:r>
          </a:p>
          <a:p>
            <a:r>
              <a:rPr lang="en-US" sz="1800" dirty="0"/>
              <a:t>SOP 6 - Regeneration &amp; Characterization – Forage &amp; Range Species</a:t>
            </a:r>
          </a:p>
          <a:p>
            <a:r>
              <a:rPr lang="en-US" sz="1800" dirty="0"/>
              <a:t>SOP 8 - Distribution  </a:t>
            </a:r>
          </a:p>
          <a:p>
            <a:r>
              <a:rPr lang="en-US" sz="1800" dirty="0"/>
              <a:t>SOP 9 - Information Management </a:t>
            </a:r>
          </a:p>
          <a:p>
            <a:r>
              <a:rPr lang="en-US" sz="1800" dirty="0"/>
              <a:t>SOP 10 -  Collection</a:t>
            </a:r>
          </a:p>
          <a:p>
            <a:endParaRPr lang="en-US" sz="1800" dirty="0"/>
          </a:p>
          <a:p>
            <a:endParaRPr lang="en-US" sz="1800" dirty="0"/>
          </a:p>
          <a:p>
            <a:endParaRPr lang="en-US" sz="1400" dirty="0"/>
          </a:p>
          <a:p>
            <a:r>
              <a:rPr lang="en-US" sz="1400" dirty="0"/>
              <a:t>Amri, A., A. Tsivelikas, M. Yazbek, A. Shehadeh, Z. Kehel, </a:t>
            </a:r>
          </a:p>
          <a:p>
            <a:r>
              <a:rPr lang="en-US" sz="1400" dirty="0"/>
              <a:t>A. Ibn El -</a:t>
            </a:r>
            <a:r>
              <a:rPr lang="en-US" sz="1400" dirty="0" err="1"/>
              <a:t>Houbyb</a:t>
            </a:r>
            <a:r>
              <a:rPr lang="en-US" sz="1400" dirty="0"/>
              <a:t> 2019. </a:t>
            </a:r>
          </a:p>
        </p:txBody>
      </p:sp>
      <p:sp>
        <p:nvSpPr>
          <p:cNvPr id="6" name="Title 5">
            <a:extLst>
              <a:ext uri="{FF2B5EF4-FFF2-40B4-BE49-F238E27FC236}">
                <a16:creationId xmlns:a16="http://schemas.microsoft.com/office/drawing/2014/main" id="{0D9FA16A-9026-4D51-9C64-47EA8A07D56C}"/>
              </a:ext>
            </a:extLst>
          </p:cNvPr>
          <p:cNvSpPr>
            <a:spLocks noGrp="1"/>
          </p:cNvSpPr>
          <p:nvPr>
            <p:ph type="title"/>
          </p:nvPr>
        </p:nvSpPr>
        <p:spPr/>
        <p:txBody>
          <a:bodyPr/>
          <a:lstStyle/>
          <a:p>
            <a:r>
              <a:rPr lang="en-US" dirty="0"/>
              <a:t>Methods – Standard Operating Procedures (SOPs)</a:t>
            </a:r>
          </a:p>
        </p:txBody>
      </p:sp>
      <p:sp>
        <p:nvSpPr>
          <p:cNvPr id="5" name="Slide Number Placeholder 4">
            <a:extLst>
              <a:ext uri="{FF2B5EF4-FFF2-40B4-BE49-F238E27FC236}">
                <a16:creationId xmlns:a16="http://schemas.microsoft.com/office/drawing/2014/main" id="{949B56D6-AD21-474E-AB55-C6E87951D380}"/>
              </a:ext>
            </a:extLst>
          </p:cNvPr>
          <p:cNvSpPr>
            <a:spLocks noGrp="1"/>
          </p:cNvSpPr>
          <p:nvPr>
            <p:ph type="sldNum" sz="quarter" idx="4294967295"/>
          </p:nvPr>
        </p:nvSpPr>
        <p:spPr/>
        <p:txBody>
          <a:bodyPr/>
          <a:lstStyle/>
          <a:p>
            <a:fld id="{D14F5B2B-4503-4D07-8461-574876C10FBD}" type="slidenum">
              <a:rPr lang="en-US" smtClean="0"/>
              <a:t>3</a:t>
            </a:fld>
            <a:endParaRPr lang="en-US"/>
          </a:p>
        </p:txBody>
      </p:sp>
      <p:pic>
        <p:nvPicPr>
          <p:cNvPr id="8" name="Picture 7">
            <a:extLst>
              <a:ext uri="{FF2B5EF4-FFF2-40B4-BE49-F238E27FC236}">
                <a16:creationId xmlns:a16="http://schemas.microsoft.com/office/drawing/2014/main" id="{0EE6FB0E-FA55-42EF-8FC4-19E5C8ACCFAC}"/>
              </a:ext>
            </a:extLst>
          </p:cNvPr>
          <p:cNvPicPr>
            <a:picLocks noChangeAspect="1"/>
          </p:cNvPicPr>
          <p:nvPr/>
        </p:nvPicPr>
        <p:blipFill>
          <a:blip r:embed="rId2"/>
          <a:stretch>
            <a:fillRect/>
          </a:stretch>
        </p:blipFill>
        <p:spPr>
          <a:xfrm>
            <a:off x="6539171" y="1268715"/>
            <a:ext cx="2604829" cy="3340863"/>
          </a:xfrm>
          <a:prstGeom prst="rect">
            <a:avLst/>
          </a:prstGeom>
        </p:spPr>
      </p:pic>
      <p:pic>
        <p:nvPicPr>
          <p:cNvPr id="10" name="Picture 9">
            <a:extLst>
              <a:ext uri="{FF2B5EF4-FFF2-40B4-BE49-F238E27FC236}">
                <a16:creationId xmlns:a16="http://schemas.microsoft.com/office/drawing/2014/main" id="{8060398C-F023-4910-964A-F42B8435D4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42778" y="4957338"/>
            <a:ext cx="3401221" cy="1913187"/>
          </a:xfrm>
          <a:prstGeom prst="rect">
            <a:avLst/>
          </a:prstGeom>
        </p:spPr>
      </p:pic>
    </p:spTree>
    <p:extLst>
      <p:ext uri="{BB962C8B-B14F-4D97-AF65-F5344CB8AC3E}">
        <p14:creationId xmlns:p14="http://schemas.microsoft.com/office/powerpoint/2010/main" val="4000534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5C23F93-B643-4E8B-B144-5A4B1A46E3F1}"/>
              </a:ext>
            </a:extLst>
          </p:cNvPr>
          <p:cNvSpPr>
            <a:spLocks noGrp="1"/>
          </p:cNvSpPr>
          <p:nvPr>
            <p:ph type="body" sz="quarter" idx="10"/>
          </p:nvPr>
        </p:nvSpPr>
        <p:spPr>
          <a:xfrm>
            <a:off x="388651" y="1260173"/>
            <a:ext cx="7886700" cy="3476625"/>
          </a:xfrm>
        </p:spPr>
        <p:txBody>
          <a:bodyPr/>
          <a:lstStyle/>
          <a:p>
            <a:r>
              <a:rPr lang="en-US" sz="1800" b="1" dirty="0"/>
              <a:t>Regular courses:</a:t>
            </a:r>
          </a:p>
          <a:p>
            <a:pPr marL="285750" indent="-285750">
              <a:buFont typeface="Arial" panose="020B0604020202020204" pitchFamily="34" charset="0"/>
              <a:buChar char="•"/>
            </a:pPr>
            <a:r>
              <a:rPr lang="en-US" sz="1800" b="1" dirty="0"/>
              <a:t>Genebank management</a:t>
            </a:r>
          </a:p>
          <a:p>
            <a:pPr marL="285750" indent="-285750">
              <a:buFont typeface="Arial" panose="020B0604020202020204" pitchFamily="34" charset="0"/>
              <a:buChar char="•"/>
            </a:pPr>
            <a:r>
              <a:rPr lang="en-US" sz="1800" b="1" dirty="0"/>
              <a:t>In situ conservation of PGR</a:t>
            </a:r>
          </a:p>
          <a:p>
            <a:pPr marL="285750" indent="-285750">
              <a:buFont typeface="Arial" panose="020B0604020202020204" pitchFamily="34" charset="0"/>
              <a:buChar char="•"/>
            </a:pPr>
            <a:r>
              <a:rPr lang="en-US" sz="1800" b="1" dirty="0"/>
              <a:t>Documentation &amp; Information management</a:t>
            </a:r>
          </a:p>
          <a:p>
            <a:endParaRPr lang="en-US" sz="1800" b="1" dirty="0"/>
          </a:p>
          <a:p>
            <a:r>
              <a:rPr lang="en-US" sz="1800" b="1" dirty="0"/>
              <a:t>MSc and PhD Students</a:t>
            </a:r>
          </a:p>
          <a:p>
            <a:r>
              <a:rPr lang="en-US" sz="1800" b="1" dirty="0"/>
              <a:t>Internships</a:t>
            </a:r>
          </a:p>
          <a:p>
            <a:r>
              <a:rPr lang="en-US" sz="1800" b="1" dirty="0"/>
              <a:t>Customized short and long trainings</a:t>
            </a:r>
          </a:p>
        </p:txBody>
      </p:sp>
      <p:sp>
        <p:nvSpPr>
          <p:cNvPr id="3" name="Title 2">
            <a:extLst>
              <a:ext uri="{FF2B5EF4-FFF2-40B4-BE49-F238E27FC236}">
                <a16:creationId xmlns:a16="http://schemas.microsoft.com/office/drawing/2014/main" id="{1EB62D2B-F539-4819-B2F6-FF15447BB066}"/>
              </a:ext>
            </a:extLst>
          </p:cNvPr>
          <p:cNvSpPr>
            <a:spLocks noGrp="1"/>
          </p:cNvSpPr>
          <p:nvPr>
            <p:ph type="title"/>
          </p:nvPr>
        </p:nvSpPr>
        <p:spPr/>
        <p:txBody>
          <a:bodyPr/>
          <a:lstStyle/>
          <a:p>
            <a:r>
              <a:rPr lang="en-US" dirty="0"/>
              <a:t>People - Building the Team</a:t>
            </a:r>
          </a:p>
        </p:txBody>
      </p:sp>
      <p:pic>
        <p:nvPicPr>
          <p:cNvPr id="3074" name="Picture 2" descr="Image may contain: 8 people, including Mariana Yazbek, Ahmed Amri and Bashir Al Awar, people smiling, people standing and outdoor">
            <a:extLst>
              <a:ext uri="{FF2B5EF4-FFF2-40B4-BE49-F238E27FC236}">
                <a16:creationId xmlns:a16="http://schemas.microsoft.com/office/drawing/2014/main" id="{5D8D1D15-9820-4E90-9FBC-D2385077E8C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78400" y="4462463"/>
            <a:ext cx="4165600" cy="23431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icarda svalbard">
            <a:extLst>
              <a:ext uri="{FF2B5EF4-FFF2-40B4-BE49-F238E27FC236}">
                <a16:creationId xmlns:a16="http://schemas.microsoft.com/office/drawing/2014/main" id="{9C708646-A028-42C9-9873-24029B172B4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74692" y="1229864"/>
            <a:ext cx="4169308" cy="234315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CFDD082-6A1E-4843-856B-3637D8559A7F}"/>
              </a:ext>
            </a:extLst>
          </p:cNvPr>
          <p:cNvSpPr txBox="1"/>
          <p:nvPr/>
        </p:nvSpPr>
        <p:spPr>
          <a:xfrm>
            <a:off x="6313118" y="3585541"/>
            <a:ext cx="1716066" cy="369332"/>
          </a:xfrm>
          <a:prstGeom prst="rect">
            <a:avLst/>
          </a:prstGeom>
          <a:noFill/>
        </p:spPr>
        <p:txBody>
          <a:bodyPr wrap="square" rtlCol="0">
            <a:spAutoFit/>
          </a:bodyPr>
          <a:lstStyle/>
          <a:p>
            <a:pPr algn="ctr"/>
            <a:r>
              <a:rPr lang="en-US" b="1" dirty="0"/>
              <a:t>Syria</a:t>
            </a:r>
          </a:p>
        </p:txBody>
      </p:sp>
      <p:sp>
        <p:nvSpPr>
          <p:cNvPr id="7" name="TextBox 6">
            <a:extLst>
              <a:ext uri="{FF2B5EF4-FFF2-40B4-BE49-F238E27FC236}">
                <a16:creationId xmlns:a16="http://schemas.microsoft.com/office/drawing/2014/main" id="{E10BC1F3-6794-4C48-9780-B41425F5C536}"/>
              </a:ext>
            </a:extLst>
          </p:cNvPr>
          <p:cNvSpPr txBox="1"/>
          <p:nvPr/>
        </p:nvSpPr>
        <p:spPr>
          <a:xfrm>
            <a:off x="4974692" y="6436281"/>
            <a:ext cx="1716066" cy="369332"/>
          </a:xfrm>
          <a:prstGeom prst="rect">
            <a:avLst/>
          </a:prstGeom>
          <a:noFill/>
        </p:spPr>
        <p:txBody>
          <a:bodyPr wrap="square" rtlCol="0">
            <a:spAutoFit/>
          </a:bodyPr>
          <a:lstStyle/>
          <a:p>
            <a:r>
              <a:rPr lang="en-US" b="1" dirty="0"/>
              <a:t>Lebanon</a:t>
            </a:r>
          </a:p>
        </p:txBody>
      </p:sp>
      <p:pic>
        <p:nvPicPr>
          <p:cNvPr id="8" name="Picture 7" descr="A group of people standing in a room&#10;&#10;Description automatically generated">
            <a:extLst>
              <a:ext uri="{FF2B5EF4-FFF2-40B4-BE49-F238E27FC236}">
                <a16:creationId xmlns:a16="http://schemas.microsoft.com/office/drawing/2014/main" id="{74A7DC2C-72B6-4D3C-A555-0203B91582F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22756" r="22192"/>
          <a:stretch/>
        </p:blipFill>
        <p:spPr>
          <a:xfrm>
            <a:off x="0" y="4462463"/>
            <a:ext cx="3217363" cy="2395536"/>
          </a:xfrm>
          <a:prstGeom prst="rect">
            <a:avLst/>
          </a:prstGeom>
        </p:spPr>
      </p:pic>
      <p:sp>
        <p:nvSpPr>
          <p:cNvPr id="10" name="TextBox 9">
            <a:extLst>
              <a:ext uri="{FF2B5EF4-FFF2-40B4-BE49-F238E27FC236}">
                <a16:creationId xmlns:a16="http://schemas.microsoft.com/office/drawing/2014/main" id="{AFDE82F3-45B4-446D-A6FA-40522F544392}"/>
              </a:ext>
            </a:extLst>
          </p:cNvPr>
          <p:cNvSpPr txBox="1"/>
          <p:nvPr/>
        </p:nvSpPr>
        <p:spPr>
          <a:xfrm>
            <a:off x="2229642" y="6453995"/>
            <a:ext cx="1716066" cy="369332"/>
          </a:xfrm>
          <a:prstGeom prst="rect">
            <a:avLst/>
          </a:prstGeom>
          <a:noFill/>
        </p:spPr>
        <p:txBody>
          <a:bodyPr wrap="square" rtlCol="0">
            <a:spAutoFit/>
          </a:bodyPr>
          <a:lstStyle/>
          <a:p>
            <a:r>
              <a:rPr lang="en-US" b="1" dirty="0">
                <a:solidFill>
                  <a:srgbClr val="FFFF00"/>
                </a:solidFill>
              </a:rPr>
              <a:t>Morocco</a:t>
            </a:r>
          </a:p>
        </p:txBody>
      </p:sp>
    </p:spTree>
    <p:extLst>
      <p:ext uri="{BB962C8B-B14F-4D97-AF65-F5344CB8AC3E}">
        <p14:creationId xmlns:p14="http://schemas.microsoft.com/office/powerpoint/2010/main" val="3878131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2" descr="ICAR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34516" y="6218378"/>
            <a:ext cx="1540634" cy="3780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D:\Old files USB\Genebank photos April 2013\صورة٠١١٩.jp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175328" y="1419102"/>
            <a:ext cx="906251" cy="168187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2034" y="3501008"/>
            <a:ext cx="2531563" cy="1424006"/>
          </a:xfrm>
          <a:prstGeom prst="rect">
            <a:avLst/>
          </a:prstGeom>
        </p:spPr>
      </p:pic>
      <p:pic>
        <p:nvPicPr>
          <p:cNvPr id="21" name="Picture 3" descr="C:\ICARDA_2015_2016\Photos_2016\Genebank photos\P9031719.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b="6070"/>
          <a:stretch/>
        </p:blipFill>
        <p:spPr bwMode="auto">
          <a:xfrm>
            <a:off x="6240653" y="3290688"/>
            <a:ext cx="2751434" cy="140786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 descr="C:\Users\AAmri\AppData\Local\Microsoft\Windows\Temporary Internet Files\Content.Outlook\AWSL0TE7\Mari_Tefre-4810 jpg client x675.jp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112640" y="1742720"/>
            <a:ext cx="1090818" cy="1643531"/>
          </a:xfrm>
          <a:prstGeom prst="rect">
            <a:avLst/>
          </a:prstGeom>
          <a:noFill/>
          <a:extLst>
            <a:ext uri="{909E8E84-426E-40DD-AFC4-6F175D3DCCD1}">
              <a14:hiddenFill xmlns:a14="http://schemas.microsoft.com/office/drawing/2010/main">
                <a:solidFill>
                  <a:srgbClr val="FFFFFF"/>
                </a:solidFill>
              </a14:hiddenFill>
            </a:ext>
          </a:extLst>
        </p:spPr>
      </p:pic>
      <p:sp>
        <p:nvSpPr>
          <p:cNvPr id="4" name="Flèche droite 3"/>
          <p:cNvSpPr/>
          <p:nvPr/>
        </p:nvSpPr>
        <p:spPr>
          <a:xfrm rot="5400000">
            <a:off x="1479669" y="3233695"/>
            <a:ext cx="280242" cy="143780"/>
          </a:xfrm>
          <a:prstGeom prst="rightArrow">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lèche droite 4"/>
          <p:cNvSpPr/>
          <p:nvPr/>
        </p:nvSpPr>
        <p:spPr>
          <a:xfrm>
            <a:off x="2643984" y="2242465"/>
            <a:ext cx="1211538" cy="8213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Flèche droite 25"/>
          <p:cNvSpPr/>
          <p:nvPr/>
        </p:nvSpPr>
        <p:spPr>
          <a:xfrm rot="7685220">
            <a:off x="2972739" y="3633193"/>
            <a:ext cx="1123516" cy="13735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Flèche droite 26"/>
          <p:cNvSpPr/>
          <p:nvPr/>
        </p:nvSpPr>
        <p:spPr>
          <a:xfrm rot="2853015">
            <a:off x="5230709" y="3654285"/>
            <a:ext cx="1136160" cy="15841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ZoneTexte 29"/>
          <p:cNvSpPr txBox="1"/>
          <p:nvPr/>
        </p:nvSpPr>
        <p:spPr>
          <a:xfrm>
            <a:off x="478287" y="1102085"/>
            <a:ext cx="2751884" cy="307777"/>
          </a:xfrm>
          <a:prstGeom prst="rect">
            <a:avLst/>
          </a:prstGeom>
          <a:noFill/>
        </p:spPr>
        <p:txBody>
          <a:bodyPr wrap="square" rtlCol="0">
            <a:spAutoFit/>
          </a:bodyPr>
          <a:lstStyle/>
          <a:p>
            <a:r>
              <a:rPr lang="en-GB" sz="1400" b="1" dirty="0"/>
              <a:t>Syria: Active and base collections </a:t>
            </a:r>
          </a:p>
        </p:txBody>
      </p:sp>
      <p:sp>
        <p:nvSpPr>
          <p:cNvPr id="31" name="ZoneTexte 30"/>
          <p:cNvSpPr txBox="1"/>
          <p:nvPr/>
        </p:nvSpPr>
        <p:spPr>
          <a:xfrm>
            <a:off x="2967353" y="4399616"/>
            <a:ext cx="3520074" cy="307777"/>
          </a:xfrm>
          <a:prstGeom prst="rect">
            <a:avLst/>
          </a:prstGeom>
          <a:noFill/>
        </p:spPr>
        <p:txBody>
          <a:bodyPr wrap="square" rtlCol="0">
            <a:spAutoFit/>
          </a:bodyPr>
          <a:lstStyle/>
          <a:p>
            <a:r>
              <a:rPr lang="en-GB" sz="1400" b="1" dirty="0"/>
              <a:t>Second level Safety duplication at Svalbard</a:t>
            </a:r>
          </a:p>
        </p:txBody>
      </p:sp>
      <p:sp>
        <p:nvSpPr>
          <p:cNvPr id="36" name="ZoneTexte 35"/>
          <p:cNvSpPr txBox="1"/>
          <p:nvPr/>
        </p:nvSpPr>
        <p:spPr>
          <a:xfrm>
            <a:off x="289554" y="5007632"/>
            <a:ext cx="2677798" cy="1077218"/>
          </a:xfrm>
          <a:prstGeom prst="rect">
            <a:avLst/>
          </a:prstGeom>
          <a:noFill/>
        </p:spPr>
        <p:txBody>
          <a:bodyPr wrap="square" rtlCol="0">
            <a:spAutoFit/>
          </a:bodyPr>
          <a:lstStyle/>
          <a:p>
            <a:r>
              <a:rPr lang="en-GB" sz="1600" dirty="0"/>
              <a:t>Lebanon: Collections of </a:t>
            </a:r>
            <a:r>
              <a:rPr lang="en-GB" sz="1600" dirty="0" err="1"/>
              <a:t>faba</a:t>
            </a:r>
            <a:r>
              <a:rPr lang="en-GB" sz="1600" dirty="0"/>
              <a:t> bean, </a:t>
            </a:r>
            <a:r>
              <a:rPr lang="en-GB" sz="1600" dirty="0" err="1"/>
              <a:t>Lathyrus</a:t>
            </a:r>
            <a:r>
              <a:rPr lang="en-GB" sz="1600" dirty="0"/>
              <a:t>, forage and range species and crop wild relatives </a:t>
            </a:r>
          </a:p>
        </p:txBody>
      </p:sp>
      <p:sp>
        <p:nvSpPr>
          <p:cNvPr id="37" name="ZoneTexte 36"/>
          <p:cNvSpPr txBox="1"/>
          <p:nvPr/>
        </p:nvSpPr>
        <p:spPr>
          <a:xfrm>
            <a:off x="6240653" y="4927509"/>
            <a:ext cx="2786705" cy="830997"/>
          </a:xfrm>
          <a:prstGeom prst="rect">
            <a:avLst/>
          </a:prstGeom>
          <a:noFill/>
        </p:spPr>
        <p:txBody>
          <a:bodyPr wrap="square" rtlCol="0">
            <a:spAutoFit/>
          </a:bodyPr>
          <a:lstStyle/>
          <a:p>
            <a:r>
              <a:rPr lang="en-GB" sz="1600" dirty="0"/>
              <a:t>Morocco: Collections of cultivated species of barley, wheat, lentil and chickpea</a:t>
            </a:r>
          </a:p>
        </p:txBody>
      </p:sp>
      <p:sp>
        <p:nvSpPr>
          <p:cNvPr id="6" name="Title 5"/>
          <p:cNvSpPr>
            <a:spLocks noGrp="1"/>
          </p:cNvSpPr>
          <p:nvPr>
            <p:ph type="title"/>
          </p:nvPr>
        </p:nvSpPr>
        <p:spPr>
          <a:xfrm>
            <a:off x="325668" y="88720"/>
            <a:ext cx="8229600" cy="468707"/>
          </a:xfrm>
        </p:spPr>
        <p:txBody>
          <a:bodyPr/>
          <a:lstStyle/>
          <a:p>
            <a:pPr algn="r"/>
            <a:r>
              <a:rPr lang="en-US" sz="3600" dirty="0">
                <a:solidFill>
                  <a:schemeClr val="accent6">
                    <a:lumMod val="75000"/>
                  </a:schemeClr>
                </a:solidFill>
              </a:rPr>
              <a:t>Infrastructure - Building the Genebank </a:t>
            </a:r>
          </a:p>
        </p:txBody>
      </p:sp>
      <p:sp>
        <p:nvSpPr>
          <p:cNvPr id="28" name="Flèche droite 25"/>
          <p:cNvSpPr/>
          <p:nvPr/>
        </p:nvSpPr>
        <p:spPr>
          <a:xfrm rot="7685220">
            <a:off x="3125139" y="3785593"/>
            <a:ext cx="1123516" cy="137355"/>
          </a:xfrm>
          <a:prstGeom prst="rightArrow">
            <a:avLst/>
          </a:prstGeom>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Flèche droite 26"/>
          <p:cNvSpPr/>
          <p:nvPr/>
        </p:nvSpPr>
        <p:spPr>
          <a:xfrm rot="2853015">
            <a:off x="5111686" y="3839126"/>
            <a:ext cx="1136160" cy="158411"/>
          </a:xfrm>
          <a:prstGeom prst="rightArrow">
            <a:avLst/>
          </a:prstGeom>
          <a:scene3d>
            <a:camera prst="orthographicFront">
              <a:rot lat="0" lon="10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397275341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group of people standing in front of a building&#10;&#10;Description automatically generated">
            <a:extLst>
              <a:ext uri="{FF2B5EF4-FFF2-40B4-BE49-F238E27FC236}">
                <a16:creationId xmlns:a16="http://schemas.microsoft.com/office/drawing/2014/main" id="{BA1D4164-4469-424E-9179-FD47BF8F128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869687"/>
            <a:ext cx="3948011" cy="2220756"/>
          </a:xfrm>
          <a:prstGeom prst="rect">
            <a:avLst/>
          </a:prstGeom>
          <a:noFill/>
        </p:spPr>
      </p:pic>
      <p:sp>
        <p:nvSpPr>
          <p:cNvPr id="11" name="Title 5">
            <a:extLst>
              <a:ext uri="{FF2B5EF4-FFF2-40B4-BE49-F238E27FC236}">
                <a16:creationId xmlns:a16="http://schemas.microsoft.com/office/drawing/2014/main" id="{97EA22ED-D07B-4444-9B46-63072D33A6C3}"/>
              </a:ext>
            </a:extLst>
          </p:cNvPr>
          <p:cNvSpPr>
            <a:spLocks noGrp="1"/>
          </p:cNvSpPr>
          <p:nvPr>
            <p:ph type="title"/>
          </p:nvPr>
        </p:nvSpPr>
        <p:spPr>
          <a:xfrm>
            <a:off x="457200" y="138824"/>
            <a:ext cx="8229600" cy="468707"/>
          </a:xfrm>
        </p:spPr>
        <p:txBody>
          <a:bodyPr/>
          <a:lstStyle/>
          <a:p>
            <a:r>
              <a:rPr lang="en-US" sz="3600" dirty="0">
                <a:solidFill>
                  <a:schemeClr val="accent6">
                    <a:lumMod val="75000"/>
                  </a:schemeClr>
                </a:solidFill>
              </a:rPr>
              <a:t>Infrastructure – Genebank buildings</a:t>
            </a:r>
          </a:p>
        </p:txBody>
      </p:sp>
      <p:pic>
        <p:nvPicPr>
          <p:cNvPr id="5128" name="Picture 8">
            <a:extLst>
              <a:ext uri="{FF2B5EF4-FFF2-40B4-BE49-F238E27FC236}">
                <a16:creationId xmlns:a16="http://schemas.microsoft.com/office/drawing/2014/main" id="{20D4003C-E029-454B-BA10-92D50F70F2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814263"/>
            <a:ext cx="4762500" cy="22479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184F8D04-CA9F-4560-B83E-C583B15B5C92}"/>
              </a:ext>
            </a:extLst>
          </p:cNvPr>
          <p:cNvSpPr txBox="1"/>
          <p:nvPr/>
        </p:nvSpPr>
        <p:spPr>
          <a:xfrm>
            <a:off x="344466" y="3167933"/>
            <a:ext cx="4989085" cy="369332"/>
          </a:xfrm>
          <a:prstGeom prst="rect">
            <a:avLst/>
          </a:prstGeom>
          <a:noFill/>
        </p:spPr>
        <p:txBody>
          <a:bodyPr wrap="square" rtlCol="0">
            <a:spAutoFit/>
          </a:bodyPr>
          <a:lstStyle/>
          <a:p>
            <a:r>
              <a:rPr lang="en-US" b="1" dirty="0"/>
              <a:t>Lebanon Genebank– Inaugurated September 2017</a:t>
            </a:r>
          </a:p>
        </p:txBody>
      </p:sp>
      <p:sp>
        <p:nvSpPr>
          <p:cNvPr id="14" name="TextBox 13">
            <a:extLst>
              <a:ext uri="{FF2B5EF4-FFF2-40B4-BE49-F238E27FC236}">
                <a16:creationId xmlns:a16="http://schemas.microsoft.com/office/drawing/2014/main" id="{BFBB70EA-DDD6-47CC-9EAF-C737CE8C7178}"/>
              </a:ext>
            </a:extLst>
          </p:cNvPr>
          <p:cNvSpPr txBox="1"/>
          <p:nvPr/>
        </p:nvSpPr>
        <p:spPr>
          <a:xfrm>
            <a:off x="5536504" y="6204230"/>
            <a:ext cx="4989085" cy="369332"/>
          </a:xfrm>
          <a:prstGeom prst="rect">
            <a:avLst/>
          </a:prstGeom>
          <a:noFill/>
        </p:spPr>
        <p:txBody>
          <a:bodyPr wrap="square" rtlCol="0">
            <a:spAutoFit/>
          </a:bodyPr>
          <a:lstStyle/>
          <a:p>
            <a:r>
              <a:rPr lang="en-US" b="1" dirty="0"/>
              <a:t>Morocco Genebank-end of 2020</a:t>
            </a:r>
          </a:p>
        </p:txBody>
      </p:sp>
      <p:pic>
        <p:nvPicPr>
          <p:cNvPr id="5122" name="Picture 2" descr="Helping to find a genetic needle in a haystack | Farm Weekly ...">
            <a:extLst>
              <a:ext uri="{FF2B5EF4-FFF2-40B4-BE49-F238E27FC236}">
                <a16:creationId xmlns:a16="http://schemas.microsoft.com/office/drawing/2014/main" id="{C87A810B-7F60-44CD-A79D-8AAC05F4299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36504" y="962019"/>
            <a:ext cx="3607496" cy="2035479"/>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Ahmed Amri: From Morocco to Syria … and back again | ICARDA">
            <a:extLst>
              <a:ext uri="{FF2B5EF4-FFF2-40B4-BE49-F238E27FC236}">
                <a16:creationId xmlns:a16="http://schemas.microsoft.com/office/drawing/2014/main" id="{B0D76973-BD75-4B56-B103-FF4733E6512D}"/>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9028"/>
          <a:stretch/>
        </p:blipFill>
        <p:spPr bwMode="auto">
          <a:xfrm>
            <a:off x="0" y="3814263"/>
            <a:ext cx="3341766" cy="3069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02388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725A568-E431-426D-9CA2-612FE843826E}"/>
              </a:ext>
            </a:extLst>
          </p:cNvPr>
          <p:cNvSpPr>
            <a:spLocks noGrp="1"/>
          </p:cNvSpPr>
          <p:nvPr>
            <p:ph type="body" sz="quarter" idx="10"/>
          </p:nvPr>
        </p:nvSpPr>
        <p:spPr/>
        <p:txBody>
          <a:bodyPr/>
          <a:lstStyle/>
          <a:p>
            <a:endParaRPr lang="en-US" dirty="0"/>
          </a:p>
        </p:txBody>
      </p:sp>
      <p:sp>
        <p:nvSpPr>
          <p:cNvPr id="3" name="Title 2">
            <a:extLst>
              <a:ext uri="{FF2B5EF4-FFF2-40B4-BE49-F238E27FC236}">
                <a16:creationId xmlns:a16="http://schemas.microsoft.com/office/drawing/2014/main" id="{774F7ED7-7A39-4ABD-890B-4542A4FBE581}"/>
              </a:ext>
            </a:extLst>
          </p:cNvPr>
          <p:cNvSpPr>
            <a:spLocks noGrp="1"/>
          </p:cNvSpPr>
          <p:nvPr>
            <p:ph type="title"/>
          </p:nvPr>
        </p:nvSpPr>
        <p:spPr/>
        <p:txBody>
          <a:bodyPr/>
          <a:lstStyle/>
          <a:p>
            <a:r>
              <a:rPr lang="en-US" sz="2800" dirty="0"/>
              <a:t>Genebank building design</a:t>
            </a:r>
          </a:p>
        </p:txBody>
      </p:sp>
      <p:pic>
        <p:nvPicPr>
          <p:cNvPr id="4" name="Picture 3">
            <a:extLst>
              <a:ext uri="{FF2B5EF4-FFF2-40B4-BE49-F238E27FC236}">
                <a16:creationId xmlns:a16="http://schemas.microsoft.com/office/drawing/2014/main" id="{214DB251-F263-4F16-B6E6-C071BE956C3D}"/>
              </a:ext>
            </a:extLst>
          </p:cNvPr>
          <p:cNvPicPr>
            <a:picLocks noChangeAspect="1"/>
          </p:cNvPicPr>
          <p:nvPr/>
        </p:nvPicPr>
        <p:blipFill>
          <a:blip r:embed="rId2"/>
          <a:stretch>
            <a:fillRect/>
          </a:stretch>
        </p:blipFill>
        <p:spPr>
          <a:xfrm>
            <a:off x="4897677" y="4134664"/>
            <a:ext cx="4246323" cy="2798492"/>
          </a:xfrm>
          <a:prstGeom prst="rect">
            <a:avLst/>
          </a:prstGeom>
        </p:spPr>
      </p:pic>
      <p:pic>
        <p:nvPicPr>
          <p:cNvPr id="6" name="Picture 5" descr="A screenshot of a cell phone&#10;&#10;Description automatically generated">
            <a:extLst>
              <a:ext uri="{FF2B5EF4-FFF2-40B4-BE49-F238E27FC236}">
                <a16:creationId xmlns:a16="http://schemas.microsoft.com/office/drawing/2014/main" id="{D0966DB9-825B-4CA4-BD97-6ACFD417A6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458" y="54215"/>
            <a:ext cx="6644164" cy="4058433"/>
          </a:xfrm>
          <a:prstGeom prst="rect">
            <a:avLst/>
          </a:prstGeom>
        </p:spPr>
      </p:pic>
      <p:sp>
        <p:nvSpPr>
          <p:cNvPr id="5" name="Rectangle 4">
            <a:extLst>
              <a:ext uri="{FF2B5EF4-FFF2-40B4-BE49-F238E27FC236}">
                <a16:creationId xmlns:a16="http://schemas.microsoft.com/office/drawing/2014/main" id="{10061B75-DFC8-46C8-A508-C1DD8F9838F0}"/>
              </a:ext>
            </a:extLst>
          </p:cNvPr>
          <p:cNvSpPr/>
          <p:nvPr/>
        </p:nvSpPr>
        <p:spPr>
          <a:xfrm>
            <a:off x="325677" y="4781921"/>
            <a:ext cx="3707704" cy="923330"/>
          </a:xfrm>
          <a:prstGeom prst="rect">
            <a:avLst/>
          </a:prstGeom>
        </p:spPr>
        <p:txBody>
          <a:bodyPr wrap="square">
            <a:spAutoFit/>
          </a:bodyPr>
          <a:lstStyle/>
          <a:p>
            <a:pPr marL="285750" indent="-285750">
              <a:buFont typeface="Arial" panose="020B0604020202020204" pitchFamily="34" charset="0"/>
              <a:buChar char="•"/>
            </a:pPr>
            <a:r>
              <a:rPr lang="en-US" b="1" dirty="0"/>
              <a:t>Dictated by flow of work</a:t>
            </a:r>
          </a:p>
          <a:p>
            <a:pPr marL="285750" indent="-285750">
              <a:buFont typeface="Arial" panose="020B0604020202020204" pitchFamily="34" charset="0"/>
              <a:buChar char="•"/>
            </a:pPr>
            <a:r>
              <a:rPr lang="en-US" b="1" dirty="0"/>
              <a:t>Good understanding of Genebank core activities</a:t>
            </a:r>
          </a:p>
        </p:txBody>
      </p:sp>
    </p:spTree>
    <p:extLst>
      <p:ext uri="{BB962C8B-B14F-4D97-AF65-F5344CB8AC3E}">
        <p14:creationId xmlns:p14="http://schemas.microsoft.com/office/powerpoint/2010/main" val="22050570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08F27B-5C99-4CE8-B060-31B1D4E137E0}"/>
              </a:ext>
            </a:extLst>
          </p:cNvPr>
          <p:cNvSpPr>
            <a:spLocks noGrp="1"/>
          </p:cNvSpPr>
          <p:nvPr>
            <p:ph type="title"/>
          </p:nvPr>
        </p:nvSpPr>
        <p:spPr/>
        <p:txBody>
          <a:bodyPr/>
          <a:lstStyle/>
          <a:p>
            <a:endParaRPr lang="en-US" dirty="0"/>
          </a:p>
        </p:txBody>
      </p:sp>
      <p:sp>
        <p:nvSpPr>
          <p:cNvPr id="3" name="Content Placeholder 2">
            <a:extLst>
              <a:ext uri="{FF2B5EF4-FFF2-40B4-BE49-F238E27FC236}">
                <a16:creationId xmlns:a16="http://schemas.microsoft.com/office/drawing/2014/main" id="{59796388-E784-42FC-AE70-05C2FDC74291}"/>
              </a:ext>
            </a:extLst>
          </p:cNvPr>
          <p:cNvSpPr>
            <a:spLocks noGrp="1"/>
          </p:cNvSpPr>
          <p:nvPr>
            <p:ph sz="half" idx="1"/>
          </p:nvPr>
        </p:nvSpPr>
        <p:spPr/>
        <p:txBody>
          <a:bodyPr/>
          <a:lstStyle/>
          <a:p>
            <a:endParaRPr lang="en-US"/>
          </a:p>
        </p:txBody>
      </p:sp>
      <p:sp>
        <p:nvSpPr>
          <p:cNvPr id="5" name="Slide Number Placeholder 4">
            <a:extLst>
              <a:ext uri="{FF2B5EF4-FFF2-40B4-BE49-F238E27FC236}">
                <a16:creationId xmlns:a16="http://schemas.microsoft.com/office/drawing/2014/main" id="{D4291169-AAB3-420B-BB5D-C1371B3F4DB1}"/>
              </a:ext>
            </a:extLst>
          </p:cNvPr>
          <p:cNvSpPr>
            <a:spLocks noGrp="1"/>
          </p:cNvSpPr>
          <p:nvPr>
            <p:ph type="sldNum" sz="quarter" idx="12"/>
          </p:nvPr>
        </p:nvSpPr>
        <p:spPr/>
        <p:txBody>
          <a:bodyPr/>
          <a:lstStyle/>
          <a:p>
            <a:endParaRPr lang="en-US" dirty="0"/>
          </a:p>
        </p:txBody>
      </p:sp>
      <p:pic>
        <p:nvPicPr>
          <p:cNvPr id="6" name="Picture 5">
            <a:extLst>
              <a:ext uri="{FF2B5EF4-FFF2-40B4-BE49-F238E27FC236}">
                <a16:creationId xmlns:a16="http://schemas.microsoft.com/office/drawing/2014/main" id="{256BFE99-8B86-4697-9707-278D41C9B803}"/>
              </a:ext>
            </a:extLst>
          </p:cNvPr>
          <p:cNvPicPr>
            <a:picLocks noChangeAspect="1"/>
          </p:cNvPicPr>
          <p:nvPr/>
        </p:nvPicPr>
        <p:blipFill>
          <a:blip r:embed="rId2"/>
          <a:stretch>
            <a:fillRect/>
          </a:stretch>
        </p:blipFill>
        <p:spPr>
          <a:xfrm>
            <a:off x="154938" y="1215025"/>
            <a:ext cx="4589852" cy="5721219"/>
          </a:xfrm>
          <a:prstGeom prst="rect">
            <a:avLst/>
          </a:prstGeom>
        </p:spPr>
      </p:pic>
      <p:pic>
        <p:nvPicPr>
          <p:cNvPr id="8" name="Picture 7">
            <a:extLst>
              <a:ext uri="{FF2B5EF4-FFF2-40B4-BE49-F238E27FC236}">
                <a16:creationId xmlns:a16="http://schemas.microsoft.com/office/drawing/2014/main" id="{B3B5FCE6-E696-4EEC-A36A-B4B63C0B41FF}"/>
              </a:ext>
            </a:extLst>
          </p:cNvPr>
          <p:cNvPicPr>
            <a:picLocks noChangeAspect="1"/>
          </p:cNvPicPr>
          <p:nvPr/>
        </p:nvPicPr>
        <p:blipFill>
          <a:blip r:embed="rId3"/>
          <a:stretch>
            <a:fillRect/>
          </a:stretch>
        </p:blipFill>
        <p:spPr>
          <a:xfrm>
            <a:off x="4889065" y="5143990"/>
            <a:ext cx="4254935" cy="1714010"/>
          </a:xfrm>
          <a:prstGeom prst="rect">
            <a:avLst/>
          </a:prstGeom>
        </p:spPr>
      </p:pic>
      <p:sp>
        <p:nvSpPr>
          <p:cNvPr id="10" name="Title 5">
            <a:extLst>
              <a:ext uri="{FF2B5EF4-FFF2-40B4-BE49-F238E27FC236}">
                <a16:creationId xmlns:a16="http://schemas.microsoft.com/office/drawing/2014/main" id="{15844745-1D66-4832-A089-9F7CF8FA1C81}"/>
              </a:ext>
            </a:extLst>
          </p:cNvPr>
          <p:cNvSpPr txBox="1">
            <a:spLocks/>
          </p:cNvSpPr>
          <p:nvPr/>
        </p:nvSpPr>
        <p:spPr>
          <a:xfrm>
            <a:off x="457200" y="138824"/>
            <a:ext cx="8229600" cy="468707"/>
          </a:xfrm>
        </p:spPr>
        <p:txBody>
          <a:bodyPr/>
          <a:lstStyle>
            <a:lvl1pPr algn="l" defTabSz="685800" rtl="0" eaLnBrk="1" latinLnBrk="0" hangingPunct="1">
              <a:lnSpc>
                <a:spcPct val="90000"/>
              </a:lnSpc>
              <a:spcBef>
                <a:spcPct val="0"/>
              </a:spcBef>
              <a:buNone/>
              <a:defRPr lang="en-GB" sz="1800" b="1" kern="1200" smtClean="0">
                <a:solidFill>
                  <a:schemeClr val="tx1"/>
                </a:solidFill>
                <a:effectLst/>
                <a:latin typeface="+mj-lt"/>
                <a:ea typeface="+mj-ea"/>
                <a:cs typeface="+mj-cs"/>
              </a:defRPr>
            </a:lvl1pPr>
          </a:lstStyle>
          <a:p>
            <a:pPr fontAlgn="auto">
              <a:spcAft>
                <a:spcPts val="0"/>
              </a:spcAft>
            </a:pPr>
            <a:r>
              <a:rPr lang="en-US" sz="3600" dirty="0">
                <a:solidFill>
                  <a:schemeClr val="accent6">
                    <a:lumMod val="75000"/>
                  </a:schemeClr>
                </a:solidFill>
              </a:rPr>
              <a:t>Infrastructure - Facilities</a:t>
            </a:r>
          </a:p>
        </p:txBody>
      </p:sp>
      <p:sp>
        <p:nvSpPr>
          <p:cNvPr id="9" name="TextBox 8">
            <a:extLst>
              <a:ext uri="{FF2B5EF4-FFF2-40B4-BE49-F238E27FC236}">
                <a16:creationId xmlns:a16="http://schemas.microsoft.com/office/drawing/2014/main" id="{9511D4A2-1631-4420-BE91-CD9D84FAD8C4}"/>
              </a:ext>
            </a:extLst>
          </p:cNvPr>
          <p:cNvSpPr txBox="1"/>
          <p:nvPr/>
        </p:nvSpPr>
        <p:spPr>
          <a:xfrm>
            <a:off x="4930629" y="936857"/>
            <a:ext cx="4058433" cy="1477328"/>
          </a:xfrm>
          <a:prstGeom prst="rect">
            <a:avLst/>
          </a:prstGeom>
          <a:noFill/>
        </p:spPr>
        <p:txBody>
          <a:bodyPr wrap="square" rtlCol="0">
            <a:spAutoFit/>
          </a:bodyPr>
          <a:lstStyle/>
          <a:p>
            <a:pPr marL="285750" indent="-285750">
              <a:buFont typeface="Arial" panose="020B0604020202020204" pitchFamily="34" charset="0"/>
              <a:buChar char="•"/>
            </a:pPr>
            <a:r>
              <a:rPr lang="en-US" b="1" dirty="0"/>
              <a:t>more than 20 ha of open field</a:t>
            </a:r>
          </a:p>
          <a:p>
            <a:pPr marL="285750" indent="-285750">
              <a:buFont typeface="Arial" panose="020B0604020202020204" pitchFamily="34" charset="0"/>
              <a:buChar char="•"/>
            </a:pPr>
            <a:r>
              <a:rPr lang="en-US" b="1" dirty="0"/>
              <a:t>40 large isolation cages</a:t>
            </a:r>
          </a:p>
          <a:p>
            <a:pPr marL="285750" indent="-285750">
              <a:buFont typeface="Arial" panose="020B0604020202020204" pitchFamily="34" charset="0"/>
              <a:buChar char="•"/>
            </a:pPr>
            <a:r>
              <a:rPr lang="en-US" b="1" dirty="0"/>
              <a:t>200 small isolation cages</a:t>
            </a:r>
          </a:p>
          <a:p>
            <a:pPr marL="285750" indent="-285750">
              <a:buFont typeface="Arial" panose="020B0604020202020204" pitchFamily="34" charset="0"/>
              <a:buChar char="•"/>
            </a:pPr>
            <a:r>
              <a:rPr lang="en-US" b="1" dirty="0"/>
              <a:t>7 plastic houses</a:t>
            </a:r>
          </a:p>
          <a:p>
            <a:pPr marL="285750" indent="-285750">
              <a:buFont typeface="Arial" panose="020B0604020202020204" pitchFamily="34" charset="0"/>
              <a:buChar char="•"/>
            </a:pPr>
            <a:r>
              <a:rPr lang="en-US" b="1" dirty="0"/>
              <a:t>Herbarium, labs, etc..</a:t>
            </a:r>
          </a:p>
        </p:txBody>
      </p:sp>
      <p:pic>
        <p:nvPicPr>
          <p:cNvPr id="13" name="Picture 12">
            <a:extLst>
              <a:ext uri="{FF2B5EF4-FFF2-40B4-BE49-F238E27FC236}">
                <a16:creationId xmlns:a16="http://schemas.microsoft.com/office/drawing/2014/main" id="{BD2938EF-7EC4-40D4-B403-53E4B398020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18" r="7428" b="-4"/>
          <a:stretch/>
        </p:blipFill>
        <p:spPr>
          <a:xfrm>
            <a:off x="5683821" y="2576764"/>
            <a:ext cx="3305241" cy="2404646"/>
          </a:xfrm>
          <a:prstGeom prst="rect">
            <a:avLst/>
          </a:prstGeom>
        </p:spPr>
      </p:pic>
    </p:spTree>
    <p:extLst>
      <p:ext uri="{BB962C8B-B14F-4D97-AF65-F5344CB8AC3E}">
        <p14:creationId xmlns:p14="http://schemas.microsoft.com/office/powerpoint/2010/main" val="1283577681"/>
      </p:ext>
    </p:extLst>
  </p:cSld>
  <p:clrMapOvr>
    <a:masterClrMapping/>
  </p:clrMapOvr>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ICARDA_PPT_200218">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CARDA_PPT_200218.pptx" id="{793FDD5C-EA6F-40B4-BDEA-3DF9D420F766}" vid="{6CDC93B8-0028-44AE-BBD7-492908A338C0}"/>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9240FC012AD1DA49A932CE60B81A7D2F" ma:contentTypeVersion="13" ma:contentTypeDescription="Create a new document." ma:contentTypeScope="" ma:versionID="c390bd50e650ca569db9dca6cc189baa">
  <xsd:schema xmlns:xsd="http://www.w3.org/2001/XMLSchema" xmlns:xs="http://www.w3.org/2001/XMLSchema" xmlns:p="http://schemas.microsoft.com/office/2006/metadata/properties" xmlns:ns3="6e8e6976-6fdd-4714-bacb-15e9f1e22974" xmlns:ns4="bc392aab-a4ae-4bce-a8a8-ea7d17054cd3" targetNamespace="http://schemas.microsoft.com/office/2006/metadata/properties" ma:root="true" ma:fieldsID="5c94083860ce17ac822af9fc0309ceaf" ns3:_="" ns4:_="">
    <xsd:import namespace="6e8e6976-6fdd-4714-bacb-15e9f1e22974"/>
    <xsd:import namespace="bc392aab-a4ae-4bce-a8a8-ea7d17054cd3"/>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e8e6976-6fdd-4714-bacb-15e9f1e2297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c392aab-a4ae-4bce-a8a8-ea7d17054cd3"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D69F77B-8FD6-4B04-8241-4DD5F8D4C991}">
  <ds:schemaRefs>
    <ds:schemaRef ds:uri="http://www.w3.org/XML/1998/namespace"/>
    <ds:schemaRef ds:uri="http://purl.org/dc/terms/"/>
    <ds:schemaRef ds:uri="http://purl.org/dc/dcmitype/"/>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purl.org/dc/elements/1.1/"/>
    <ds:schemaRef ds:uri="6e8e6976-6fdd-4714-bacb-15e9f1e22974"/>
    <ds:schemaRef ds:uri="bc392aab-a4ae-4bce-a8a8-ea7d17054cd3"/>
  </ds:schemaRefs>
</ds:datastoreItem>
</file>

<file path=customXml/itemProps2.xml><?xml version="1.0" encoding="utf-8"?>
<ds:datastoreItem xmlns:ds="http://schemas.openxmlformats.org/officeDocument/2006/customXml" ds:itemID="{0F426B93-F9EF-448E-9F49-BF552EDA0F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e8e6976-6fdd-4714-bacb-15e9f1e22974"/>
    <ds:schemaRef ds:uri="bc392aab-a4ae-4bce-a8a8-ea7d17054cd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FDE24E2-57A9-4266-A73C-ACB2D1D0F40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726</TotalTime>
  <Words>997</Words>
  <Application>Microsoft Office PowerPoint</Application>
  <PresentationFormat>Экран (4:3)</PresentationFormat>
  <Paragraphs>214</Paragraphs>
  <Slides>16</Slides>
  <Notes>6</Notes>
  <HiddenSlides>0</HiddenSlides>
  <MMClips>0</MMClips>
  <ScaleCrop>false</ScaleCrop>
  <HeadingPairs>
    <vt:vector size="8" baseType="variant">
      <vt:variant>
        <vt:lpstr>Использованные шрифты</vt:lpstr>
      </vt:variant>
      <vt:variant>
        <vt:i4>7</vt:i4>
      </vt:variant>
      <vt:variant>
        <vt:lpstr>Тема</vt:lpstr>
      </vt:variant>
      <vt:variant>
        <vt:i4>4</vt:i4>
      </vt:variant>
      <vt:variant>
        <vt:lpstr>Внедренные серверы OLE</vt:lpstr>
      </vt:variant>
      <vt:variant>
        <vt:i4>1</vt:i4>
      </vt:variant>
      <vt:variant>
        <vt:lpstr>Заголовки слайдов</vt:lpstr>
      </vt:variant>
      <vt:variant>
        <vt:i4>16</vt:i4>
      </vt:variant>
    </vt:vector>
  </HeadingPairs>
  <TitlesOfParts>
    <vt:vector size="28" baseType="lpstr">
      <vt:lpstr>Arial</vt:lpstr>
      <vt:lpstr>Berlin Sans FB</vt:lpstr>
      <vt:lpstr>Calibri</vt:lpstr>
      <vt:lpstr>Calibri Light</vt:lpstr>
      <vt:lpstr>Comic Sans MS</vt:lpstr>
      <vt:lpstr>Times New Roman</vt:lpstr>
      <vt:lpstr>Wingdings</vt:lpstr>
      <vt:lpstr>Custom Design</vt:lpstr>
      <vt:lpstr>1_Custom Design</vt:lpstr>
      <vt:lpstr>2_Custom Design</vt:lpstr>
      <vt:lpstr>ICARDA_PPT_200218</vt:lpstr>
      <vt:lpstr>Chart</vt:lpstr>
      <vt:lpstr>    </vt:lpstr>
      <vt:lpstr>CGIAR Genebank platform</vt:lpstr>
      <vt:lpstr>Презентация PowerPoint</vt:lpstr>
      <vt:lpstr>Methods – Standard Operating Procedures (SOPs)</vt:lpstr>
      <vt:lpstr>People - Building the Team</vt:lpstr>
      <vt:lpstr>Infrastructure - Building the Genebank </vt:lpstr>
      <vt:lpstr>Infrastructure – Genebank buildings</vt:lpstr>
      <vt:lpstr>Genebank building design</vt:lpstr>
      <vt:lpstr>Презентация PowerPoint</vt:lpstr>
      <vt:lpstr>Re-Building the collection</vt:lpstr>
      <vt:lpstr>Intensive regeneration</vt:lpstr>
      <vt:lpstr>ICARDA genebanks holdings as of April 2019</vt:lpstr>
      <vt:lpstr>Building Resilience - Distribution </vt:lpstr>
      <vt:lpstr>Researching - Developments on Focused Identification of Germplasm Strategy (FIGS) </vt:lpstr>
      <vt:lpstr>External review for ICARDA genebank</vt:lpstr>
      <vt:lpstr>Acknowledgement of ongoing support to Genetic Resources activities at ICARDA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Yazbek, Mariana (ICARDA)</dc:creator>
  <cp:lastModifiedBy>Rufiya Ospanova</cp:lastModifiedBy>
  <cp:revision>24</cp:revision>
  <dcterms:created xsi:type="dcterms:W3CDTF">2020-07-05T16:12:04Z</dcterms:created>
  <dcterms:modified xsi:type="dcterms:W3CDTF">2020-07-06T05:09:13Z</dcterms:modified>
</cp:coreProperties>
</file>