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7" r:id="rId2"/>
    <p:sldId id="515" r:id="rId3"/>
    <p:sldId id="504" r:id="rId4"/>
    <p:sldId id="528" r:id="rId5"/>
    <p:sldId id="530" r:id="rId6"/>
    <p:sldId id="516" r:id="rId7"/>
    <p:sldId id="509" r:id="rId8"/>
    <p:sldId id="529" r:id="rId9"/>
    <p:sldId id="523" r:id="rId10"/>
    <p:sldId id="527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7" autoAdjust="0"/>
  </p:normalViewPr>
  <p:slideViewPr>
    <p:cSldViewPr snapToGrid="0">
      <p:cViewPr varScale="1">
        <p:scale>
          <a:sx n="68" d="100"/>
          <a:sy n="68" d="100"/>
        </p:scale>
        <p:origin x="147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FDE83F-ADE7-49F4-842C-FF98F9264812}" type="datetimeFigureOut">
              <a:rPr lang="en-US" smtClean="0"/>
              <a:t>7/3/2020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A1119A-7E2C-4334-BF6F-8CBC206999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3020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A1119A-7E2C-4334-BF6F-8CBC2069992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141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04EC3-7644-4ED0-8BB4-848DC23DD741}" type="datetimeFigureOut">
              <a:rPr lang="en-US" smtClean="0"/>
              <a:t>7/3/2020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D9B25-711C-4886-943B-52B422A22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2119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04EC3-7644-4ED0-8BB4-848DC23DD741}" type="datetimeFigureOut">
              <a:rPr lang="en-US" smtClean="0"/>
              <a:t>7/3/2020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D9B25-711C-4886-943B-52B422A22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251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04EC3-7644-4ED0-8BB4-848DC23DD741}" type="datetimeFigureOut">
              <a:rPr lang="en-US" smtClean="0"/>
              <a:t>7/3/2020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D9B25-711C-4886-943B-52B422A22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260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04EC3-7644-4ED0-8BB4-848DC23DD741}" type="datetimeFigureOut">
              <a:rPr lang="en-US" smtClean="0"/>
              <a:t>7/3/2020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D9B25-711C-4886-943B-52B422A22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84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04EC3-7644-4ED0-8BB4-848DC23DD741}" type="datetimeFigureOut">
              <a:rPr lang="en-US" smtClean="0"/>
              <a:t>7/3/2020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D9B25-711C-4886-943B-52B422A22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180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04EC3-7644-4ED0-8BB4-848DC23DD741}" type="datetimeFigureOut">
              <a:rPr lang="en-US" smtClean="0"/>
              <a:t>7/3/2020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D9B25-711C-4886-943B-52B422A22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643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04EC3-7644-4ED0-8BB4-848DC23DD741}" type="datetimeFigureOut">
              <a:rPr lang="en-US" smtClean="0"/>
              <a:t>7/3/2020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D9B25-711C-4886-943B-52B422A22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541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04EC3-7644-4ED0-8BB4-848DC23DD741}" type="datetimeFigureOut">
              <a:rPr lang="en-US" smtClean="0"/>
              <a:t>7/3/2020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D9B25-711C-4886-943B-52B422A22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444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04EC3-7644-4ED0-8BB4-848DC23DD741}" type="datetimeFigureOut">
              <a:rPr lang="en-US" smtClean="0"/>
              <a:t>7/3/2020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D9B25-711C-4886-943B-52B422A22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613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04EC3-7644-4ED0-8BB4-848DC23DD741}" type="datetimeFigureOut">
              <a:rPr lang="en-US" smtClean="0"/>
              <a:t>7/3/2020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D9B25-711C-4886-943B-52B422A22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8790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04EC3-7644-4ED0-8BB4-848DC23DD741}" type="datetimeFigureOut">
              <a:rPr lang="en-US" smtClean="0"/>
              <a:t>7/3/2020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D9B25-711C-4886-943B-52B422A22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616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C04EC3-7644-4ED0-8BB4-848DC23DD741}" type="datetimeFigureOut">
              <a:rPr lang="en-US" smtClean="0"/>
              <a:t>7/3/2020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3D9B25-711C-4886-943B-52B422A227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159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C629B6A-3343-42E1-B548-2A50EE29BAD4}"/>
              </a:ext>
            </a:extLst>
          </p:cNvPr>
          <p:cNvSpPr txBox="1"/>
          <p:nvPr/>
        </p:nvSpPr>
        <p:spPr>
          <a:xfrm>
            <a:off x="605349" y="241662"/>
            <a:ext cx="79651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Issues and Challenges on Conservation and Sharing of Genetic Resources </a:t>
            </a:r>
            <a:endParaRPr lang="en-US" sz="48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FA96AC-6B87-40EA-A9A0-CF73AE1B2737}"/>
              </a:ext>
            </a:extLst>
          </p:cNvPr>
          <p:cNvSpPr txBox="1"/>
          <p:nvPr/>
        </p:nvSpPr>
        <p:spPr>
          <a:xfrm>
            <a:off x="223284" y="5247999"/>
            <a:ext cx="86761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National Genebank,</a:t>
            </a:r>
          </a:p>
          <a:p>
            <a:pPr algn="ctr"/>
            <a:r>
              <a:rPr lang="en-US" sz="2400" b="1" dirty="0"/>
              <a:t>Bio-resources Conservation Institute,</a:t>
            </a:r>
          </a:p>
          <a:p>
            <a:pPr algn="ctr"/>
            <a:r>
              <a:rPr lang="en-US" sz="2400" b="1" dirty="0"/>
              <a:t>National Agricultural Research Centre</a:t>
            </a:r>
          </a:p>
          <a:p>
            <a:pPr algn="ctr"/>
            <a:r>
              <a:rPr lang="en-US" sz="2400" b="1" dirty="0"/>
              <a:t>Islamabad-Pakistan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2C21A02-3D8C-48C7-B79E-08DAA5483B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811" b="5864"/>
          <a:stretch/>
        </p:blipFill>
        <p:spPr>
          <a:xfrm>
            <a:off x="195163" y="1538976"/>
            <a:ext cx="8750914" cy="376731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53EF555-CA54-4255-B279-7A98E84CFFF8}"/>
              </a:ext>
            </a:extLst>
          </p:cNvPr>
          <p:cNvSpPr/>
          <p:nvPr/>
        </p:nvSpPr>
        <p:spPr>
          <a:xfrm>
            <a:off x="1607127" y="4399786"/>
            <a:ext cx="55695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Shakeel Ahmad</a:t>
            </a:r>
          </a:p>
          <a:p>
            <a:pPr algn="ctr"/>
            <a:r>
              <a:rPr lang="en-US" b="1" dirty="0">
                <a:solidFill>
                  <a:schemeClr val="bg1"/>
                </a:solidFill>
              </a:rPr>
              <a:t>Genebank Curator</a:t>
            </a:r>
            <a:r>
              <a:rPr lang="en-US" sz="2800" b="1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139424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22CDD664-AB5A-4246-992B-EA6DEFF2B1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472" y="765968"/>
            <a:ext cx="8511056" cy="5598863"/>
          </a:xfr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9A0AEE01-8362-4DE0-AD72-04A7E3EE2C8B}"/>
              </a:ext>
            </a:extLst>
          </p:cNvPr>
          <p:cNvSpPr txBox="1">
            <a:spLocks/>
          </p:cNvSpPr>
          <p:nvPr/>
        </p:nvSpPr>
        <p:spPr>
          <a:xfrm>
            <a:off x="3296653" y="122492"/>
            <a:ext cx="2550694" cy="7413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SemiConden" panose="020B0502040204020203" pitchFamily="34" charset="0"/>
              </a:rPr>
              <a:t>THANKS</a:t>
            </a: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 SemiBold SemiConden" panose="020B0502040204020203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EF914B-2D74-48F0-964F-B15C88E24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7837" y="6419438"/>
            <a:ext cx="5775836" cy="316070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Botanical Conservatory at National Herbarium</a:t>
            </a:r>
          </a:p>
        </p:txBody>
      </p:sp>
    </p:spTree>
    <p:extLst>
      <p:ext uri="{BB962C8B-B14F-4D97-AF65-F5344CB8AC3E}">
        <p14:creationId xmlns:p14="http://schemas.microsoft.com/office/powerpoint/2010/main" val="19853806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4EA15783-B46C-4719-8388-5009AC4E51AF}"/>
              </a:ext>
            </a:extLst>
          </p:cNvPr>
          <p:cNvGrpSpPr/>
          <p:nvPr/>
        </p:nvGrpSpPr>
        <p:grpSpPr>
          <a:xfrm>
            <a:off x="1574057" y="105332"/>
            <a:ext cx="5567351" cy="5788323"/>
            <a:chOff x="3104714" y="723014"/>
            <a:chExt cx="5780504" cy="5897450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7262864-BCDA-4B30-9FA8-ADC79481C996}"/>
                </a:ext>
              </a:extLst>
            </p:cNvPr>
            <p:cNvSpPr/>
            <p:nvPr/>
          </p:nvSpPr>
          <p:spPr>
            <a:xfrm>
              <a:off x="4752158" y="2625531"/>
              <a:ext cx="2485038" cy="2091826"/>
            </a:xfrm>
            <a:custGeom>
              <a:avLst/>
              <a:gdLst>
                <a:gd name="connsiteX0" fmla="*/ 0 w 2574907"/>
                <a:gd name="connsiteY0" fmla="*/ 1113700 h 2227399"/>
                <a:gd name="connsiteX1" fmla="*/ 636368 w 2574907"/>
                <a:gd name="connsiteY1" fmla="*/ 1 h 2227399"/>
                <a:gd name="connsiteX2" fmla="*/ 1938539 w 2574907"/>
                <a:gd name="connsiteY2" fmla="*/ 1 h 2227399"/>
                <a:gd name="connsiteX3" fmla="*/ 2574907 w 2574907"/>
                <a:gd name="connsiteY3" fmla="*/ 1113700 h 2227399"/>
                <a:gd name="connsiteX4" fmla="*/ 1938539 w 2574907"/>
                <a:gd name="connsiteY4" fmla="*/ 2227398 h 2227399"/>
                <a:gd name="connsiteX5" fmla="*/ 636368 w 2574907"/>
                <a:gd name="connsiteY5" fmla="*/ 2227398 h 2227399"/>
                <a:gd name="connsiteX6" fmla="*/ 0 w 2574907"/>
                <a:gd name="connsiteY6" fmla="*/ 1113700 h 2227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74907" h="2227399">
                  <a:moveTo>
                    <a:pt x="0" y="1113700"/>
                  </a:moveTo>
                  <a:lnTo>
                    <a:pt x="636368" y="1"/>
                  </a:lnTo>
                  <a:lnTo>
                    <a:pt x="1938539" y="1"/>
                  </a:lnTo>
                  <a:lnTo>
                    <a:pt x="2574907" y="1113700"/>
                  </a:lnTo>
                  <a:lnTo>
                    <a:pt x="1938539" y="2227398"/>
                  </a:lnTo>
                  <a:lnTo>
                    <a:pt x="636368" y="2227398"/>
                  </a:lnTo>
                  <a:lnTo>
                    <a:pt x="0" y="1113700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76200">
              <a:solidFill>
                <a:srgbClr val="7030A0"/>
              </a:solidFill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59718" tIns="402131" rIns="459718" bIns="402131" numCol="1" spcCol="1270" anchor="ctr" anchorCtr="0">
              <a:noAutofit/>
            </a:bodyPr>
            <a:lstStyle/>
            <a:p>
              <a:pPr marL="0" lvl="0" indent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500" b="1" kern="12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Genebank Operations</a:t>
              </a:r>
            </a:p>
          </p:txBody>
        </p:sp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id="{58402009-2067-4DF8-93C8-6BE1C7635417}"/>
                </a:ext>
              </a:extLst>
            </p:cNvPr>
            <p:cNvSpPr/>
            <p:nvPr/>
          </p:nvSpPr>
          <p:spPr>
            <a:xfrm>
              <a:off x="6308270" y="1624734"/>
              <a:ext cx="937598" cy="786130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82FD5545-7FD6-44F2-9ABC-65DCA9D780B2}"/>
                </a:ext>
              </a:extLst>
            </p:cNvPr>
            <p:cNvSpPr/>
            <p:nvPr/>
          </p:nvSpPr>
          <p:spPr>
            <a:xfrm>
              <a:off x="4981066" y="723014"/>
              <a:ext cx="2036471" cy="1714389"/>
            </a:xfrm>
            <a:custGeom>
              <a:avLst/>
              <a:gdLst>
                <a:gd name="connsiteX0" fmla="*/ 0 w 2110118"/>
                <a:gd name="connsiteY0" fmla="*/ 912750 h 1825500"/>
                <a:gd name="connsiteX1" fmla="*/ 521545 w 2110118"/>
                <a:gd name="connsiteY1" fmla="*/ 0 h 1825500"/>
                <a:gd name="connsiteX2" fmla="*/ 1588573 w 2110118"/>
                <a:gd name="connsiteY2" fmla="*/ 0 h 1825500"/>
                <a:gd name="connsiteX3" fmla="*/ 2110118 w 2110118"/>
                <a:gd name="connsiteY3" fmla="*/ 912750 h 1825500"/>
                <a:gd name="connsiteX4" fmla="*/ 1588573 w 2110118"/>
                <a:gd name="connsiteY4" fmla="*/ 1825500 h 1825500"/>
                <a:gd name="connsiteX5" fmla="*/ 521545 w 2110118"/>
                <a:gd name="connsiteY5" fmla="*/ 1825500 h 1825500"/>
                <a:gd name="connsiteX6" fmla="*/ 0 w 2110118"/>
                <a:gd name="connsiteY6" fmla="*/ 912750 h 1825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10118" h="1825500">
                  <a:moveTo>
                    <a:pt x="0" y="912750"/>
                  </a:moveTo>
                  <a:lnTo>
                    <a:pt x="521545" y="0"/>
                  </a:lnTo>
                  <a:lnTo>
                    <a:pt x="1588573" y="0"/>
                  </a:lnTo>
                  <a:lnTo>
                    <a:pt x="2110118" y="912750"/>
                  </a:lnTo>
                  <a:lnTo>
                    <a:pt x="1588573" y="1825500"/>
                  </a:lnTo>
                  <a:lnTo>
                    <a:pt x="521545" y="1825500"/>
                  </a:lnTo>
                  <a:lnTo>
                    <a:pt x="0" y="912750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76200" cap="flat" cmpd="sng" algn="ctr">
              <a:solidFill>
                <a:srgbClr val="FFC000">
                  <a:lumMod val="5000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67472" tIns="320304" rIns="367472" bIns="320304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700" b="1" kern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/>
                  <a:ea typeface="+mn-ea"/>
                  <a:cs typeface="+mn-cs"/>
                </a:rPr>
                <a:t>Genebank Maintenance</a:t>
              </a:r>
            </a:p>
          </p:txBody>
        </p:sp>
        <p:sp>
          <p:nvSpPr>
            <p:cNvPr id="27" name="Hexagon 26">
              <a:extLst>
                <a:ext uri="{FF2B5EF4-FFF2-40B4-BE49-F238E27FC236}">
                  <a16:creationId xmlns:a16="http://schemas.microsoft.com/office/drawing/2014/main" id="{57F173E1-E651-4C95-BA29-BA962D4F5D73}"/>
                </a:ext>
              </a:extLst>
            </p:cNvPr>
            <p:cNvSpPr/>
            <p:nvPr/>
          </p:nvSpPr>
          <p:spPr>
            <a:xfrm>
              <a:off x="7402518" y="3094378"/>
              <a:ext cx="937598" cy="786130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70D5AF15-9592-4D25-AB35-BD02D1D2A603}"/>
                </a:ext>
              </a:extLst>
            </p:cNvPr>
            <p:cNvSpPr/>
            <p:nvPr/>
          </p:nvSpPr>
          <p:spPr>
            <a:xfrm>
              <a:off x="6848747" y="1777478"/>
              <a:ext cx="2036471" cy="1714389"/>
            </a:xfrm>
            <a:custGeom>
              <a:avLst/>
              <a:gdLst>
                <a:gd name="connsiteX0" fmla="*/ 0 w 2110118"/>
                <a:gd name="connsiteY0" fmla="*/ 912750 h 1825500"/>
                <a:gd name="connsiteX1" fmla="*/ 521545 w 2110118"/>
                <a:gd name="connsiteY1" fmla="*/ 0 h 1825500"/>
                <a:gd name="connsiteX2" fmla="*/ 1588573 w 2110118"/>
                <a:gd name="connsiteY2" fmla="*/ 0 h 1825500"/>
                <a:gd name="connsiteX3" fmla="*/ 2110118 w 2110118"/>
                <a:gd name="connsiteY3" fmla="*/ 912750 h 1825500"/>
                <a:gd name="connsiteX4" fmla="*/ 1588573 w 2110118"/>
                <a:gd name="connsiteY4" fmla="*/ 1825500 h 1825500"/>
                <a:gd name="connsiteX5" fmla="*/ 521545 w 2110118"/>
                <a:gd name="connsiteY5" fmla="*/ 1825500 h 1825500"/>
                <a:gd name="connsiteX6" fmla="*/ 0 w 2110118"/>
                <a:gd name="connsiteY6" fmla="*/ 912750 h 1825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10118" h="1825500">
                  <a:moveTo>
                    <a:pt x="0" y="912750"/>
                  </a:moveTo>
                  <a:lnTo>
                    <a:pt x="521545" y="0"/>
                  </a:lnTo>
                  <a:lnTo>
                    <a:pt x="1588573" y="0"/>
                  </a:lnTo>
                  <a:lnTo>
                    <a:pt x="2110118" y="912750"/>
                  </a:lnTo>
                  <a:lnTo>
                    <a:pt x="1588573" y="1825500"/>
                  </a:lnTo>
                  <a:lnTo>
                    <a:pt x="521545" y="1825500"/>
                  </a:lnTo>
                  <a:lnTo>
                    <a:pt x="0" y="912750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76200" cap="flat" cmpd="sng" algn="ctr">
              <a:solidFill>
                <a:srgbClr val="FFC000">
                  <a:lumMod val="5000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67472" tIns="320304" rIns="367472" bIns="320304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800" b="1" kern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/>
                  <a:ea typeface="+mn-ea"/>
                  <a:cs typeface="+mn-cs"/>
                </a:rPr>
                <a:t>Germplasm regeneration</a:t>
              </a:r>
            </a:p>
          </p:txBody>
        </p:sp>
        <p:sp>
          <p:nvSpPr>
            <p:cNvPr id="29" name="Hexagon 28">
              <a:extLst>
                <a:ext uri="{FF2B5EF4-FFF2-40B4-BE49-F238E27FC236}">
                  <a16:creationId xmlns:a16="http://schemas.microsoft.com/office/drawing/2014/main" id="{1F40F102-3BA2-4319-AF61-29246E38DD21}"/>
                </a:ext>
              </a:extLst>
            </p:cNvPr>
            <p:cNvSpPr/>
            <p:nvPr/>
          </p:nvSpPr>
          <p:spPr>
            <a:xfrm>
              <a:off x="6642383" y="4753332"/>
              <a:ext cx="937598" cy="786130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1308583D-A689-488F-9268-956901F48D97}"/>
                </a:ext>
              </a:extLst>
            </p:cNvPr>
            <p:cNvSpPr/>
            <p:nvPr/>
          </p:nvSpPr>
          <p:spPr>
            <a:xfrm>
              <a:off x="6848747" y="3850432"/>
              <a:ext cx="2036471" cy="1714389"/>
            </a:xfrm>
            <a:custGeom>
              <a:avLst/>
              <a:gdLst>
                <a:gd name="connsiteX0" fmla="*/ 0 w 2110118"/>
                <a:gd name="connsiteY0" fmla="*/ 912750 h 1825500"/>
                <a:gd name="connsiteX1" fmla="*/ 521545 w 2110118"/>
                <a:gd name="connsiteY1" fmla="*/ 0 h 1825500"/>
                <a:gd name="connsiteX2" fmla="*/ 1588573 w 2110118"/>
                <a:gd name="connsiteY2" fmla="*/ 0 h 1825500"/>
                <a:gd name="connsiteX3" fmla="*/ 2110118 w 2110118"/>
                <a:gd name="connsiteY3" fmla="*/ 912750 h 1825500"/>
                <a:gd name="connsiteX4" fmla="*/ 1588573 w 2110118"/>
                <a:gd name="connsiteY4" fmla="*/ 1825500 h 1825500"/>
                <a:gd name="connsiteX5" fmla="*/ 521545 w 2110118"/>
                <a:gd name="connsiteY5" fmla="*/ 1825500 h 1825500"/>
                <a:gd name="connsiteX6" fmla="*/ 0 w 2110118"/>
                <a:gd name="connsiteY6" fmla="*/ 912750 h 1825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10118" h="1825500">
                  <a:moveTo>
                    <a:pt x="0" y="912750"/>
                  </a:moveTo>
                  <a:lnTo>
                    <a:pt x="521545" y="0"/>
                  </a:lnTo>
                  <a:lnTo>
                    <a:pt x="1588573" y="0"/>
                  </a:lnTo>
                  <a:lnTo>
                    <a:pt x="2110118" y="912750"/>
                  </a:lnTo>
                  <a:lnTo>
                    <a:pt x="1588573" y="1825500"/>
                  </a:lnTo>
                  <a:lnTo>
                    <a:pt x="521545" y="1825500"/>
                  </a:lnTo>
                  <a:lnTo>
                    <a:pt x="0" y="912750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76200" cap="flat" cmpd="sng" algn="ctr">
              <a:solidFill>
                <a:srgbClr val="FFC000">
                  <a:lumMod val="5000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67472" tIns="320304" rIns="367472" bIns="320304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700" b="1" kern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/>
                  <a:ea typeface="+mn-ea"/>
                  <a:cs typeface="+mn-cs"/>
                </a:rPr>
                <a:t>Data management</a:t>
              </a:r>
            </a:p>
          </p:txBody>
        </p:sp>
        <p:sp>
          <p:nvSpPr>
            <p:cNvPr id="31" name="Hexagon 30">
              <a:extLst>
                <a:ext uri="{FF2B5EF4-FFF2-40B4-BE49-F238E27FC236}">
                  <a16:creationId xmlns:a16="http://schemas.microsoft.com/office/drawing/2014/main" id="{850C7450-0675-4BCA-BF02-4395FE41E0F4}"/>
                </a:ext>
              </a:extLst>
            </p:cNvPr>
            <p:cNvSpPr/>
            <p:nvPr/>
          </p:nvSpPr>
          <p:spPr>
            <a:xfrm>
              <a:off x="4756782" y="4925537"/>
              <a:ext cx="937598" cy="786130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AD7EE01D-251B-4F67-8DDF-8A9D56A4502B}"/>
                </a:ext>
              </a:extLst>
            </p:cNvPr>
            <p:cNvSpPr/>
            <p:nvPr/>
          </p:nvSpPr>
          <p:spPr>
            <a:xfrm>
              <a:off x="4981066" y="4906075"/>
              <a:ext cx="2036471" cy="1714389"/>
            </a:xfrm>
            <a:custGeom>
              <a:avLst/>
              <a:gdLst>
                <a:gd name="connsiteX0" fmla="*/ 0 w 2110118"/>
                <a:gd name="connsiteY0" fmla="*/ 912750 h 1825500"/>
                <a:gd name="connsiteX1" fmla="*/ 521545 w 2110118"/>
                <a:gd name="connsiteY1" fmla="*/ 0 h 1825500"/>
                <a:gd name="connsiteX2" fmla="*/ 1588573 w 2110118"/>
                <a:gd name="connsiteY2" fmla="*/ 0 h 1825500"/>
                <a:gd name="connsiteX3" fmla="*/ 2110118 w 2110118"/>
                <a:gd name="connsiteY3" fmla="*/ 912750 h 1825500"/>
                <a:gd name="connsiteX4" fmla="*/ 1588573 w 2110118"/>
                <a:gd name="connsiteY4" fmla="*/ 1825500 h 1825500"/>
                <a:gd name="connsiteX5" fmla="*/ 521545 w 2110118"/>
                <a:gd name="connsiteY5" fmla="*/ 1825500 h 1825500"/>
                <a:gd name="connsiteX6" fmla="*/ 0 w 2110118"/>
                <a:gd name="connsiteY6" fmla="*/ 912750 h 1825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10118" h="1825500">
                  <a:moveTo>
                    <a:pt x="0" y="912750"/>
                  </a:moveTo>
                  <a:lnTo>
                    <a:pt x="521545" y="0"/>
                  </a:lnTo>
                  <a:lnTo>
                    <a:pt x="1588573" y="0"/>
                  </a:lnTo>
                  <a:lnTo>
                    <a:pt x="2110118" y="912750"/>
                  </a:lnTo>
                  <a:lnTo>
                    <a:pt x="1588573" y="1825500"/>
                  </a:lnTo>
                  <a:lnTo>
                    <a:pt x="521545" y="1825500"/>
                  </a:lnTo>
                  <a:lnTo>
                    <a:pt x="0" y="912750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76200" cap="flat" cmpd="sng" algn="ctr">
              <a:solidFill>
                <a:srgbClr val="FFC000">
                  <a:lumMod val="5000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67472" tIns="320304" rIns="367472" bIns="320304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800" b="1" kern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/>
                  <a:ea typeface="+mn-ea"/>
                  <a:cs typeface="+mn-cs"/>
                </a:rPr>
                <a:t>Germplasm distribution</a:t>
              </a:r>
            </a:p>
          </p:txBody>
        </p:sp>
        <p:sp>
          <p:nvSpPr>
            <p:cNvPr id="33" name="Hexagon 32">
              <a:extLst>
                <a:ext uri="{FF2B5EF4-FFF2-40B4-BE49-F238E27FC236}">
                  <a16:creationId xmlns:a16="http://schemas.microsoft.com/office/drawing/2014/main" id="{3AF948F6-948D-49CC-9CE7-E6C546288C2C}"/>
                </a:ext>
              </a:extLst>
            </p:cNvPr>
            <p:cNvSpPr/>
            <p:nvPr/>
          </p:nvSpPr>
          <p:spPr>
            <a:xfrm>
              <a:off x="3644613" y="3456482"/>
              <a:ext cx="937598" cy="786130"/>
            </a:xfrm>
            <a:prstGeom prst="hexagon">
              <a:avLst>
                <a:gd name="adj" fmla="val 28900"/>
                <a:gd name="vf" fmla="val 115470"/>
              </a:avLst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48560AC9-2B43-4EA8-A286-1B8EEB1A2E33}"/>
                </a:ext>
              </a:extLst>
            </p:cNvPr>
            <p:cNvSpPr/>
            <p:nvPr/>
          </p:nvSpPr>
          <p:spPr>
            <a:xfrm>
              <a:off x="3104714" y="3851611"/>
              <a:ext cx="2036471" cy="1714389"/>
            </a:xfrm>
            <a:custGeom>
              <a:avLst/>
              <a:gdLst>
                <a:gd name="connsiteX0" fmla="*/ 0 w 2110118"/>
                <a:gd name="connsiteY0" fmla="*/ 912750 h 1825500"/>
                <a:gd name="connsiteX1" fmla="*/ 521545 w 2110118"/>
                <a:gd name="connsiteY1" fmla="*/ 0 h 1825500"/>
                <a:gd name="connsiteX2" fmla="*/ 1588573 w 2110118"/>
                <a:gd name="connsiteY2" fmla="*/ 0 h 1825500"/>
                <a:gd name="connsiteX3" fmla="*/ 2110118 w 2110118"/>
                <a:gd name="connsiteY3" fmla="*/ 912750 h 1825500"/>
                <a:gd name="connsiteX4" fmla="*/ 1588573 w 2110118"/>
                <a:gd name="connsiteY4" fmla="*/ 1825500 h 1825500"/>
                <a:gd name="connsiteX5" fmla="*/ 521545 w 2110118"/>
                <a:gd name="connsiteY5" fmla="*/ 1825500 h 1825500"/>
                <a:gd name="connsiteX6" fmla="*/ 0 w 2110118"/>
                <a:gd name="connsiteY6" fmla="*/ 912750 h 1825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10118" h="1825500">
                  <a:moveTo>
                    <a:pt x="0" y="912750"/>
                  </a:moveTo>
                  <a:lnTo>
                    <a:pt x="521545" y="0"/>
                  </a:lnTo>
                  <a:lnTo>
                    <a:pt x="1588573" y="0"/>
                  </a:lnTo>
                  <a:lnTo>
                    <a:pt x="2110118" y="912750"/>
                  </a:lnTo>
                  <a:lnTo>
                    <a:pt x="1588573" y="1825500"/>
                  </a:lnTo>
                  <a:lnTo>
                    <a:pt x="521545" y="1825500"/>
                  </a:lnTo>
                  <a:lnTo>
                    <a:pt x="0" y="912750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76200" cap="flat" cmpd="sng" algn="ctr">
              <a:solidFill>
                <a:srgbClr val="FFC000">
                  <a:lumMod val="5000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67472" tIns="320304" rIns="367472" bIns="320304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800" b="1" kern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/>
                  <a:ea typeface="+mn-ea"/>
                  <a:cs typeface="+mn-cs"/>
                </a:rPr>
                <a:t>Germplasm acquisition</a:t>
              </a: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C6A6744C-3149-41BB-8A09-FDFDD86CD5E9}"/>
                </a:ext>
              </a:extLst>
            </p:cNvPr>
            <p:cNvSpPr/>
            <p:nvPr/>
          </p:nvSpPr>
          <p:spPr>
            <a:xfrm>
              <a:off x="3104714" y="1775119"/>
              <a:ext cx="2036471" cy="1714389"/>
            </a:xfrm>
            <a:custGeom>
              <a:avLst/>
              <a:gdLst>
                <a:gd name="connsiteX0" fmla="*/ 0 w 2110118"/>
                <a:gd name="connsiteY0" fmla="*/ 912750 h 1825500"/>
                <a:gd name="connsiteX1" fmla="*/ 521545 w 2110118"/>
                <a:gd name="connsiteY1" fmla="*/ 0 h 1825500"/>
                <a:gd name="connsiteX2" fmla="*/ 1588573 w 2110118"/>
                <a:gd name="connsiteY2" fmla="*/ 0 h 1825500"/>
                <a:gd name="connsiteX3" fmla="*/ 2110118 w 2110118"/>
                <a:gd name="connsiteY3" fmla="*/ 912750 h 1825500"/>
                <a:gd name="connsiteX4" fmla="*/ 1588573 w 2110118"/>
                <a:gd name="connsiteY4" fmla="*/ 1825500 h 1825500"/>
                <a:gd name="connsiteX5" fmla="*/ 521545 w 2110118"/>
                <a:gd name="connsiteY5" fmla="*/ 1825500 h 1825500"/>
                <a:gd name="connsiteX6" fmla="*/ 0 w 2110118"/>
                <a:gd name="connsiteY6" fmla="*/ 912750 h 1825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10118" h="1825500">
                  <a:moveTo>
                    <a:pt x="0" y="912750"/>
                  </a:moveTo>
                  <a:lnTo>
                    <a:pt x="521545" y="0"/>
                  </a:lnTo>
                  <a:lnTo>
                    <a:pt x="1588573" y="0"/>
                  </a:lnTo>
                  <a:lnTo>
                    <a:pt x="2110118" y="912750"/>
                  </a:lnTo>
                  <a:lnTo>
                    <a:pt x="1588573" y="1825500"/>
                  </a:lnTo>
                  <a:lnTo>
                    <a:pt x="521545" y="1825500"/>
                  </a:lnTo>
                  <a:lnTo>
                    <a:pt x="0" y="912750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76200" cap="flat" cmpd="sng" algn="ctr">
              <a:solidFill>
                <a:srgbClr val="FFC000">
                  <a:lumMod val="50000"/>
                </a:srgb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67472" tIns="320304" rIns="367472" bIns="320304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700" b="1" kern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/>
                  <a:ea typeface="+mn-ea"/>
                  <a:cs typeface="+mn-cs"/>
                </a:rPr>
                <a:t>Germplasm </a:t>
              </a:r>
              <a:r>
                <a:rPr lang="en-US" sz="1400" b="1" kern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/>
                  <a:ea typeface="+mn-ea"/>
                  <a:cs typeface="+mn-cs"/>
                </a:rPr>
                <a:t>characterization</a:t>
              </a:r>
              <a:r>
                <a:rPr lang="en-US" sz="1700" b="1" kern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alibri" panose="020F0502020204030204"/>
                  <a:ea typeface="+mn-ea"/>
                  <a:cs typeface="+mn-cs"/>
                </a:rPr>
                <a:t> &amp; evaluation</a:t>
              </a:r>
            </a:p>
          </p:txBody>
        </p:sp>
      </p:grp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4457DF7-21D9-4E97-88B0-108E4282654D}"/>
              </a:ext>
            </a:extLst>
          </p:cNvPr>
          <p:cNvSpPr/>
          <p:nvPr/>
        </p:nvSpPr>
        <p:spPr>
          <a:xfrm>
            <a:off x="1255924" y="6153068"/>
            <a:ext cx="6610120" cy="54451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539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Each activity become a challenge if technical capability and resources lacking</a:t>
            </a:r>
          </a:p>
        </p:txBody>
      </p:sp>
    </p:spTree>
    <p:extLst>
      <p:ext uri="{BB962C8B-B14F-4D97-AF65-F5344CB8AC3E}">
        <p14:creationId xmlns:p14="http://schemas.microsoft.com/office/powerpoint/2010/main" val="735566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9B30CAA6-7B29-471B-BB57-00CA22E5D410}"/>
              </a:ext>
            </a:extLst>
          </p:cNvPr>
          <p:cNvSpPr/>
          <p:nvPr/>
        </p:nvSpPr>
        <p:spPr>
          <a:xfrm>
            <a:off x="2202872" y="1399303"/>
            <a:ext cx="4336470" cy="3699164"/>
          </a:xfrm>
          <a:prstGeom prst="triangle">
            <a:avLst/>
          </a:prstGeom>
          <a:solidFill>
            <a:schemeClr val="accent2">
              <a:lumMod val="40000"/>
              <a:lumOff val="60000"/>
            </a:schemeClr>
          </a:solidFill>
          <a:ln w="165100" cmpd="tri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b="1" dirty="0">
                <a:solidFill>
                  <a:schemeClr val="tx1"/>
                </a:solidFill>
              </a:rPr>
              <a:t>Challenges</a:t>
            </a:r>
          </a:p>
          <a:p>
            <a:pPr algn="ctr"/>
            <a:endParaRPr lang="en-US" sz="3400" b="1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F45846E9-3754-4B39-9E6E-9DF2A40788DF}"/>
              </a:ext>
            </a:extLst>
          </p:cNvPr>
          <p:cNvSpPr/>
          <p:nvPr/>
        </p:nvSpPr>
        <p:spPr>
          <a:xfrm>
            <a:off x="5167748" y="3879269"/>
            <a:ext cx="2660073" cy="247996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98425" cmpd="thickThin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 defTabSz="469900"/>
            <a:r>
              <a:rPr lang="en-US" b="1" dirty="0">
                <a:solidFill>
                  <a:schemeClr val="tx1"/>
                </a:solidFill>
              </a:rPr>
              <a:t>Seed processing, viability testing, banking, databasing, accessioning, distribution, regeneration, evaluation, </a:t>
            </a:r>
            <a:r>
              <a:rPr lang="en-US" b="1" dirty="0" err="1">
                <a:solidFill>
                  <a:schemeClr val="tx1"/>
                </a:solidFill>
              </a:rPr>
              <a:t>etc</a:t>
            </a:r>
            <a:r>
              <a:rPr lang="en-US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9989838-BBA8-4BA8-A64D-AC033B2D6B21}"/>
              </a:ext>
            </a:extLst>
          </p:cNvPr>
          <p:cNvSpPr/>
          <p:nvPr/>
        </p:nvSpPr>
        <p:spPr>
          <a:xfrm>
            <a:off x="2957944" y="443343"/>
            <a:ext cx="2660073" cy="253538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98425" cmpd="thickThin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en-US" b="1" dirty="0">
                <a:solidFill>
                  <a:schemeClr val="tx1"/>
                </a:solidFill>
              </a:rPr>
              <a:t>Planning expedition,</a:t>
            </a:r>
          </a:p>
          <a:p>
            <a:pPr marL="0" lvl="1" algn="ctr"/>
            <a:r>
              <a:rPr lang="en-US" b="1" dirty="0">
                <a:solidFill>
                  <a:schemeClr val="tx1"/>
                </a:solidFill>
              </a:rPr>
              <a:t>collecting,</a:t>
            </a:r>
          </a:p>
          <a:p>
            <a:pPr marL="0" lvl="1" algn="ctr"/>
            <a:r>
              <a:rPr lang="en-US" b="1" dirty="0">
                <a:solidFill>
                  <a:schemeClr val="tx1"/>
                </a:solidFill>
              </a:rPr>
              <a:t>guides, logistics, population assessment,</a:t>
            </a:r>
          </a:p>
          <a:p>
            <a:pPr marL="0" lvl="1" algn="ctr"/>
            <a:r>
              <a:rPr lang="en-US" b="1" dirty="0">
                <a:solidFill>
                  <a:schemeClr val="tx1"/>
                </a:solidFill>
              </a:rPr>
              <a:t>identification – CWR/MAPs </a:t>
            </a:r>
            <a:r>
              <a:rPr lang="en-US" b="1" dirty="0" err="1">
                <a:solidFill>
                  <a:schemeClr val="tx1"/>
                </a:solidFill>
              </a:rPr>
              <a:t>etc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34BE11B-E9D8-4252-826F-A5F626D64477}"/>
              </a:ext>
            </a:extLst>
          </p:cNvPr>
          <p:cNvSpPr/>
          <p:nvPr/>
        </p:nvSpPr>
        <p:spPr>
          <a:xfrm>
            <a:off x="969821" y="3879270"/>
            <a:ext cx="2660073" cy="247996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98425" cmpd="thickThin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Financial resources, power supply, trained HR, policy issues, space, </a:t>
            </a:r>
            <a:r>
              <a:rPr lang="en-US" b="1" dirty="0" err="1">
                <a:solidFill>
                  <a:schemeClr val="tx1"/>
                </a:solidFill>
              </a:rPr>
              <a:t>etc</a:t>
            </a:r>
            <a:r>
              <a:rPr lang="en-US" b="1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6E7B158-64E8-45FE-BAFC-54BCBA4230F1}"/>
              </a:ext>
            </a:extLst>
          </p:cNvPr>
          <p:cNvSpPr/>
          <p:nvPr/>
        </p:nvSpPr>
        <p:spPr>
          <a:xfrm>
            <a:off x="4572000" y="6407721"/>
            <a:ext cx="3990110" cy="4433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Post-collection challenges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DE2A0F9-3F24-439F-AB07-CFD430B6A303}"/>
              </a:ext>
            </a:extLst>
          </p:cNvPr>
          <p:cNvSpPr/>
          <p:nvPr/>
        </p:nvSpPr>
        <p:spPr>
          <a:xfrm>
            <a:off x="2299857" y="-16509"/>
            <a:ext cx="3990110" cy="4113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Collection challenges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4AA14EA-4C74-40B3-A3C3-90B7DE3E27B1}"/>
              </a:ext>
            </a:extLst>
          </p:cNvPr>
          <p:cNvSpPr/>
          <p:nvPr/>
        </p:nvSpPr>
        <p:spPr>
          <a:xfrm>
            <a:off x="290947" y="6407740"/>
            <a:ext cx="3990110" cy="4433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Genebank Maintenance</a:t>
            </a:r>
          </a:p>
        </p:txBody>
      </p:sp>
    </p:spTree>
    <p:extLst>
      <p:ext uri="{BB962C8B-B14F-4D97-AF65-F5344CB8AC3E}">
        <p14:creationId xmlns:p14="http://schemas.microsoft.com/office/powerpoint/2010/main" val="32979748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ADF6B92-3245-473B-A4F3-D47E9FFB1574}"/>
              </a:ext>
            </a:extLst>
          </p:cNvPr>
          <p:cNvSpPr/>
          <p:nvPr/>
        </p:nvSpPr>
        <p:spPr>
          <a:xfrm>
            <a:off x="352079" y="168622"/>
            <a:ext cx="8340229" cy="6368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3600" b="1" dirty="0">
                <a:solidFill>
                  <a:schemeClr val="accent2">
                    <a:lumMod val="75000"/>
                  </a:schemeClr>
                </a:solidFill>
              </a:rPr>
              <a:t>Rationalized assessment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7030A0"/>
                </a:solidFill>
              </a:rPr>
              <a:t>The diversity - Plant Genetic Resources, Marine genetic resources, Microbial Genetic Resources, …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7030A0"/>
                </a:solidFill>
              </a:rPr>
              <a:t>Future targets – how much to conserve, 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7030A0"/>
                </a:solidFill>
              </a:rPr>
              <a:t>Available resources to coupe conservation activities, 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7030A0"/>
                </a:solidFill>
              </a:rPr>
              <a:t>Space availability for the GB, 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7030A0"/>
                </a:solidFill>
              </a:rPr>
              <a:t>Technical and financial capacity of the institute, Trained HR,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7030A0"/>
                </a:solidFill>
              </a:rPr>
              <a:t>Sufficient resources to cater short, mid and long term conservation</a:t>
            </a:r>
          </a:p>
          <a:p>
            <a:pPr marL="342900" indent="-3429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7030A0"/>
                </a:solidFill>
              </a:rPr>
              <a:t>Mobility issue (vehicles, pandemic, </a:t>
            </a:r>
            <a:r>
              <a:rPr lang="en-US" sz="2800" b="1" dirty="0" err="1">
                <a:solidFill>
                  <a:srgbClr val="7030A0"/>
                </a:solidFill>
              </a:rPr>
              <a:t>etc</a:t>
            </a:r>
            <a:r>
              <a:rPr lang="en-US" sz="2800" b="1" dirty="0">
                <a:solidFill>
                  <a:srgbClr val="7030A0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0428473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0C9599B-D928-47F5-B241-E9E102206129}"/>
              </a:ext>
            </a:extLst>
          </p:cNvPr>
          <p:cNvSpPr/>
          <p:nvPr/>
        </p:nvSpPr>
        <p:spPr>
          <a:xfrm>
            <a:off x="582578" y="820719"/>
            <a:ext cx="8142781" cy="3728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3200" b="1" dirty="0">
                <a:solidFill>
                  <a:schemeClr val="accent2">
                    <a:lumMod val="75000"/>
                  </a:schemeClr>
                </a:solidFill>
              </a:rPr>
              <a:t>Risk assessment of the genebank location</a:t>
            </a:r>
            <a:endParaRPr lang="en-US" sz="2800" b="1" dirty="0">
              <a:solidFill>
                <a:schemeClr val="accent2">
                  <a:lumMod val="75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en-US" sz="1200" b="1" dirty="0">
              <a:solidFill>
                <a:srgbClr val="7030A0"/>
              </a:solidFill>
            </a:endParaRPr>
          </a:p>
          <a:p>
            <a:pPr>
              <a:lnSpc>
                <a:spcPct val="130000"/>
              </a:lnSpc>
            </a:pPr>
            <a:r>
              <a:rPr lang="en-US" sz="2800" b="1" dirty="0">
                <a:solidFill>
                  <a:srgbClr val="7030A0"/>
                </a:solidFill>
              </a:rPr>
              <a:t>Safe and risk free location</a:t>
            </a:r>
          </a:p>
          <a:p>
            <a:pPr marL="457200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7030A0"/>
                </a:solidFill>
              </a:rPr>
              <a:t>Vulnerable to natural disasters (flood, earthquake) </a:t>
            </a:r>
          </a:p>
          <a:p>
            <a:pPr marL="457200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7030A0"/>
                </a:solidFill>
              </a:rPr>
              <a:t>Human influences (war zone, disputed and politically conflicted area)</a:t>
            </a:r>
          </a:p>
          <a:p>
            <a:pPr marL="457200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7030A0"/>
                </a:solidFill>
              </a:rPr>
              <a:t>Building safety and fire management</a:t>
            </a:r>
          </a:p>
        </p:txBody>
      </p:sp>
    </p:spTree>
    <p:extLst>
      <p:ext uri="{BB962C8B-B14F-4D97-AF65-F5344CB8AC3E}">
        <p14:creationId xmlns:p14="http://schemas.microsoft.com/office/powerpoint/2010/main" val="7025065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C95E7C-D43B-419A-BABA-7BDF6C59A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538" y="122681"/>
            <a:ext cx="7705134" cy="459205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latin typeface="Arial Rounded MT Bold" panose="020F0704030504030204" pitchFamily="34" charset="0"/>
              </a:rPr>
              <a:t>Collection challenges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2F6789-DA08-405A-B001-364B3BD451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6440" y="681037"/>
            <a:ext cx="5233012" cy="817563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/>
              <a:t>For the routine crops – no issue</a:t>
            </a:r>
          </a:p>
          <a:p>
            <a:r>
              <a:rPr lang="en-US" sz="2400" dirty="0"/>
              <a:t>For CWR and MAPs – special focus needed 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95D09299-967D-4211-BA20-6E18AF449AE4}"/>
              </a:ext>
            </a:extLst>
          </p:cNvPr>
          <p:cNvSpPr/>
          <p:nvPr/>
        </p:nvSpPr>
        <p:spPr bwMode="auto">
          <a:xfrm>
            <a:off x="271800" y="1644790"/>
            <a:ext cx="1783579" cy="731776"/>
          </a:xfrm>
          <a:custGeom>
            <a:avLst/>
            <a:gdLst>
              <a:gd name="connsiteX0" fmla="*/ 0 w 1748277"/>
              <a:gd name="connsiteY0" fmla="*/ 87414 h 874138"/>
              <a:gd name="connsiteX1" fmla="*/ 87414 w 1748277"/>
              <a:gd name="connsiteY1" fmla="*/ 0 h 874138"/>
              <a:gd name="connsiteX2" fmla="*/ 1660863 w 1748277"/>
              <a:gd name="connsiteY2" fmla="*/ 0 h 874138"/>
              <a:gd name="connsiteX3" fmla="*/ 1748277 w 1748277"/>
              <a:gd name="connsiteY3" fmla="*/ 87414 h 874138"/>
              <a:gd name="connsiteX4" fmla="*/ 1748277 w 1748277"/>
              <a:gd name="connsiteY4" fmla="*/ 786724 h 874138"/>
              <a:gd name="connsiteX5" fmla="*/ 1660863 w 1748277"/>
              <a:gd name="connsiteY5" fmla="*/ 874138 h 874138"/>
              <a:gd name="connsiteX6" fmla="*/ 87414 w 1748277"/>
              <a:gd name="connsiteY6" fmla="*/ 874138 h 874138"/>
              <a:gd name="connsiteX7" fmla="*/ 0 w 1748277"/>
              <a:gd name="connsiteY7" fmla="*/ 786724 h 874138"/>
              <a:gd name="connsiteX8" fmla="*/ 0 w 1748277"/>
              <a:gd name="connsiteY8" fmla="*/ 87414 h 87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48277" h="874138">
                <a:moveTo>
                  <a:pt x="0" y="87414"/>
                </a:moveTo>
                <a:cubicBezTo>
                  <a:pt x="0" y="39137"/>
                  <a:pt x="39137" y="0"/>
                  <a:pt x="87414" y="0"/>
                </a:cubicBezTo>
                <a:lnTo>
                  <a:pt x="1660863" y="0"/>
                </a:lnTo>
                <a:cubicBezTo>
                  <a:pt x="1709140" y="0"/>
                  <a:pt x="1748277" y="39137"/>
                  <a:pt x="1748277" y="87414"/>
                </a:cubicBezTo>
                <a:lnTo>
                  <a:pt x="1748277" y="786724"/>
                </a:lnTo>
                <a:cubicBezTo>
                  <a:pt x="1748277" y="835001"/>
                  <a:pt x="1709140" y="874138"/>
                  <a:pt x="1660863" y="874138"/>
                </a:cubicBezTo>
                <a:lnTo>
                  <a:pt x="87414" y="874138"/>
                </a:lnTo>
                <a:cubicBezTo>
                  <a:pt x="39137" y="874138"/>
                  <a:pt x="0" y="835001"/>
                  <a:pt x="0" y="786724"/>
                </a:cubicBezTo>
                <a:lnTo>
                  <a:pt x="0" y="87414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52273" tIns="43383" rIns="52273" bIns="43383" spcCol="1270" anchor="ctr"/>
          <a:lstStyle/>
          <a:p>
            <a:pPr algn="ctr" defTabSz="6223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600" dirty="0"/>
              <a:t>Expedition</a:t>
            </a:r>
            <a:r>
              <a:rPr lang="en-US" sz="1400" dirty="0"/>
              <a:t> Planning </a:t>
            </a:r>
            <a:endParaRPr lang="en-US" sz="100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28568195-0EDD-4AD3-AF87-30F90765FAFE}"/>
              </a:ext>
            </a:extLst>
          </p:cNvPr>
          <p:cNvSpPr/>
          <p:nvPr/>
        </p:nvSpPr>
        <p:spPr bwMode="auto">
          <a:xfrm>
            <a:off x="284168" y="3598915"/>
            <a:ext cx="1795947" cy="817563"/>
          </a:xfrm>
          <a:custGeom>
            <a:avLst/>
            <a:gdLst>
              <a:gd name="connsiteX0" fmla="*/ 0 w 1398622"/>
              <a:gd name="connsiteY0" fmla="*/ 87414 h 874138"/>
              <a:gd name="connsiteX1" fmla="*/ 87414 w 1398622"/>
              <a:gd name="connsiteY1" fmla="*/ 0 h 874138"/>
              <a:gd name="connsiteX2" fmla="*/ 1311208 w 1398622"/>
              <a:gd name="connsiteY2" fmla="*/ 0 h 874138"/>
              <a:gd name="connsiteX3" fmla="*/ 1398622 w 1398622"/>
              <a:gd name="connsiteY3" fmla="*/ 87414 h 874138"/>
              <a:gd name="connsiteX4" fmla="*/ 1398622 w 1398622"/>
              <a:gd name="connsiteY4" fmla="*/ 786724 h 874138"/>
              <a:gd name="connsiteX5" fmla="*/ 1311208 w 1398622"/>
              <a:gd name="connsiteY5" fmla="*/ 874138 h 874138"/>
              <a:gd name="connsiteX6" fmla="*/ 87414 w 1398622"/>
              <a:gd name="connsiteY6" fmla="*/ 874138 h 874138"/>
              <a:gd name="connsiteX7" fmla="*/ 0 w 1398622"/>
              <a:gd name="connsiteY7" fmla="*/ 786724 h 874138"/>
              <a:gd name="connsiteX8" fmla="*/ 0 w 1398622"/>
              <a:gd name="connsiteY8" fmla="*/ 87414 h 87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98622" h="874138">
                <a:moveTo>
                  <a:pt x="0" y="87414"/>
                </a:moveTo>
                <a:cubicBezTo>
                  <a:pt x="0" y="39137"/>
                  <a:pt x="39137" y="0"/>
                  <a:pt x="87414" y="0"/>
                </a:cubicBezTo>
                <a:lnTo>
                  <a:pt x="1311208" y="0"/>
                </a:lnTo>
                <a:cubicBezTo>
                  <a:pt x="1359485" y="0"/>
                  <a:pt x="1398622" y="39137"/>
                  <a:pt x="1398622" y="87414"/>
                </a:cubicBezTo>
                <a:lnTo>
                  <a:pt x="1398622" y="786724"/>
                </a:lnTo>
                <a:cubicBezTo>
                  <a:pt x="1398622" y="835001"/>
                  <a:pt x="1359485" y="874138"/>
                  <a:pt x="1311208" y="874138"/>
                </a:cubicBezTo>
                <a:lnTo>
                  <a:pt x="87414" y="874138"/>
                </a:lnTo>
                <a:cubicBezTo>
                  <a:pt x="39137" y="874138"/>
                  <a:pt x="0" y="835001"/>
                  <a:pt x="0" y="786724"/>
                </a:cubicBezTo>
                <a:lnTo>
                  <a:pt x="0" y="87414"/>
                </a:lnTo>
                <a:close/>
              </a:path>
            </a:pathLst>
          </a:cu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46558" tIns="39573" rIns="46558" bIns="39573" spcCol="1270" anchor="ctr"/>
          <a:lstStyle/>
          <a:p>
            <a:pPr algn="ctr" defTabSz="488950">
              <a:spcAft>
                <a:spcPct val="35000"/>
              </a:spcAft>
            </a:pPr>
            <a:r>
              <a:rPr lang="en-US" sz="1600" dirty="0"/>
              <a:t>Old &amp; outdated pre-assessment data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EE744D9-10FE-4CA6-B510-34BF37AECE41}"/>
              </a:ext>
            </a:extLst>
          </p:cNvPr>
          <p:cNvSpPr/>
          <p:nvPr/>
        </p:nvSpPr>
        <p:spPr bwMode="auto">
          <a:xfrm>
            <a:off x="284168" y="2557319"/>
            <a:ext cx="1783579" cy="821567"/>
          </a:xfrm>
          <a:custGeom>
            <a:avLst/>
            <a:gdLst>
              <a:gd name="connsiteX0" fmla="*/ 0 w 1398622"/>
              <a:gd name="connsiteY0" fmla="*/ 87414 h 874138"/>
              <a:gd name="connsiteX1" fmla="*/ 87414 w 1398622"/>
              <a:gd name="connsiteY1" fmla="*/ 0 h 874138"/>
              <a:gd name="connsiteX2" fmla="*/ 1311208 w 1398622"/>
              <a:gd name="connsiteY2" fmla="*/ 0 h 874138"/>
              <a:gd name="connsiteX3" fmla="*/ 1398622 w 1398622"/>
              <a:gd name="connsiteY3" fmla="*/ 87414 h 874138"/>
              <a:gd name="connsiteX4" fmla="*/ 1398622 w 1398622"/>
              <a:gd name="connsiteY4" fmla="*/ 786724 h 874138"/>
              <a:gd name="connsiteX5" fmla="*/ 1311208 w 1398622"/>
              <a:gd name="connsiteY5" fmla="*/ 874138 h 874138"/>
              <a:gd name="connsiteX6" fmla="*/ 87414 w 1398622"/>
              <a:gd name="connsiteY6" fmla="*/ 874138 h 874138"/>
              <a:gd name="connsiteX7" fmla="*/ 0 w 1398622"/>
              <a:gd name="connsiteY7" fmla="*/ 786724 h 874138"/>
              <a:gd name="connsiteX8" fmla="*/ 0 w 1398622"/>
              <a:gd name="connsiteY8" fmla="*/ 87414 h 87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98622" h="874138">
                <a:moveTo>
                  <a:pt x="0" y="87414"/>
                </a:moveTo>
                <a:cubicBezTo>
                  <a:pt x="0" y="39137"/>
                  <a:pt x="39137" y="0"/>
                  <a:pt x="87414" y="0"/>
                </a:cubicBezTo>
                <a:lnTo>
                  <a:pt x="1311208" y="0"/>
                </a:lnTo>
                <a:cubicBezTo>
                  <a:pt x="1359485" y="0"/>
                  <a:pt x="1398622" y="39137"/>
                  <a:pt x="1398622" y="87414"/>
                </a:cubicBezTo>
                <a:lnTo>
                  <a:pt x="1398622" y="786724"/>
                </a:lnTo>
                <a:cubicBezTo>
                  <a:pt x="1398622" y="835001"/>
                  <a:pt x="1359485" y="874138"/>
                  <a:pt x="1311208" y="874138"/>
                </a:cubicBezTo>
                <a:lnTo>
                  <a:pt x="87414" y="874138"/>
                </a:lnTo>
                <a:cubicBezTo>
                  <a:pt x="39137" y="874138"/>
                  <a:pt x="0" y="835001"/>
                  <a:pt x="0" y="786724"/>
                </a:cubicBezTo>
                <a:lnTo>
                  <a:pt x="0" y="87414"/>
                </a:lnTo>
                <a:close/>
              </a:path>
            </a:pathLst>
          </a:cu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46558" tIns="39573" rIns="46558" bIns="39573" spcCol="1270" anchor="ctr"/>
          <a:lstStyle/>
          <a:p>
            <a:pPr algn="ctr" defTabSz="488950">
              <a:spcAft>
                <a:spcPct val="35000"/>
              </a:spcAft>
            </a:pPr>
            <a:r>
              <a:rPr lang="en-US" sz="1600" dirty="0"/>
              <a:t>Insufficient data for target crops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95CE26EC-F91D-4AC2-BACD-AD796B631BE9}"/>
              </a:ext>
            </a:extLst>
          </p:cNvPr>
          <p:cNvSpPr/>
          <p:nvPr/>
        </p:nvSpPr>
        <p:spPr bwMode="auto">
          <a:xfrm>
            <a:off x="271800" y="4617671"/>
            <a:ext cx="1783579" cy="936239"/>
          </a:xfrm>
          <a:custGeom>
            <a:avLst/>
            <a:gdLst>
              <a:gd name="connsiteX0" fmla="*/ 0 w 1398622"/>
              <a:gd name="connsiteY0" fmla="*/ 87414 h 874138"/>
              <a:gd name="connsiteX1" fmla="*/ 87414 w 1398622"/>
              <a:gd name="connsiteY1" fmla="*/ 0 h 874138"/>
              <a:gd name="connsiteX2" fmla="*/ 1311208 w 1398622"/>
              <a:gd name="connsiteY2" fmla="*/ 0 h 874138"/>
              <a:gd name="connsiteX3" fmla="*/ 1398622 w 1398622"/>
              <a:gd name="connsiteY3" fmla="*/ 87414 h 874138"/>
              <a:gd name="connsiteX4" fmla="*/ 1398622 w 1398622"/>
              <a:gd name="connsiteY4" fmla="*/ 786724 h 874138"/>
              <a:gd name="connsiteX5" fmla="*/ 1311208 w 1398622"/>
              <a:gd name="connsiteY5" fmla="*/ 874138 h 874138"/>
              <a:gd name="connsiteX6" fmla="*/ 87414 w 1398622"/>
              <a:gd name="connsiteY6" fmla="*/ 874138 h 874138"/>
              <a:gd name="connsiteX7" fmla="*/ 0 w 1398622"/>
              <a:gd name="connsiteY7" fmla="*/ 786724 h 874138"/>
              <a:gd name="connsiteX8" fmla="*/ 0 w 1398622"/>
              <a:gd name="connsiteY8" fmla="*/ 87414 h 87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98622" h="874138">
                <a:moveTo>
                  <a:pt x="0" y="87414"/>
                </a:moveTo>
                <a:cubicBezTo>
                  <a:pt x="0" y="39137"/>
                  <a:pt x="39137" y="0"/>
                  <a:pt x="87414" y="0"/>
                </a:cubicBezTo>
                <a:lnTo>
                  <a:pt x="1311208" y="0"/>
                </a:lnTo>
                <a:cubicBezTo>
                  <a:pt x="1359485" y="0"/>
                  <a:pt x="1398622" y="39137"/>
                  <a:pt x="1398622" y="87414"/>
                </a:cubicBezTo>
                <a:lnTo>
                  <a:pt x="1398622" y="786724"/>
                </a:lnTo>
                <a:cubicBezTo>
                  <a:pt x="1398622" y="835001"/>
                  <a:pt x="1359485" y="874138"/>
                  <a:pt x="1311208" y="874138"/>
                </a:cubicBezTo>
                <a:lnTo>
                  <a:pt x="87414" y="874138"/>
                </a:lnTo>
                <a:cubicBezTo>
                  <a:pt x="39137" y="874138"/>
                  <a:pt x="0" y="835001"/>
                  <a:pt x="0" y="786724"/>
                </a:cubicBezTo>
                <a:lnTo>
                  <a:pt x="0" y="87414"/>
                </a:lnTo>
                <a:close/>
              </a:path>
            </a:pathLst>
          </a:cu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46558" tIns="39573" rIns="46558" bIns="39573" spcCol="1270" anchor="ctr"/>
          <a:lstStyle/>
          <a:p>
            <a:pPr algn="ctr" defTabSz="488950">
              <a:spcAft>
                <a:spcPct val="35000"/>
              </a:spcAft>
              <a:defRPr/>
            </a:pPr>
            <a:r>
              <a:rPr lang="en-US" sz="1400" dirty="0"/>
              <a:t>Change in geographical location of plant habitat </a:t>
            </a:r>
            <a:r>
              <a:rPr lang="en-GB" sz="1400" dirty="0"/>
              <a:t>e.g. </a:t>
            </a:r>
            <a:r>
              <a:rPr lang="en-GB" sz="1400" dirty="0" err="1"/>
              <a:t>Sariab</a:t>
            </a:r>
            <a:r>
              <a:rPr lang="en-GB" sz="1400" dirty="0"/>
              <a:t> road</a:t>
            </a:r>
            <a:endParaRPr lang="en-US" sz="1400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CC0DC362-4F71-4026-99F9-D1882AFB4BC9}"/>
              </a:ext>
            </a:extLst>
          </p:cNvPr>
          <p:cNvSpPr/>
          <p:nvPr/>
        </p:nvSpPr>
        <p:spPr bwMode="auto">
          <a:xfrm>
            <a:off x="271800" y="5753499"/>
            <a:ext cx="1783579" cy="987497"/>
          </a:xfrm>
          <a:custGeom>
            <a:avLst/>
            <a:gdLst>
              <a:gd name="connsiteX0" fmla="*/ 0 w 1398622"/>
              <a:gd name="connsiteY0" fmla="*/ 87414 h 874138"/>
              <a:gd name="connsiteX1" fmla="*/ 87414 w 1398622"/>
              <a:gd name="connsiteY1" fmla="*/ 0 h 874138"/>
              <a:gd name="connsiteX2" fmla="*/ 1311208 w 1398622"/>
              <a:gd name="connsiteY2" fmla="*/ 0 h 874138"/>
              <a:gd name="connsiteX3" fmla="*/ 1398622 w 1398622"/>
              <a:gd name="connsiteY3" fmla="*/ 87414 h 874138"/>
              <a:gd name="connsiteX4" fmla="*/ 1398622 w 1398622"/>
              <a:gd name="connsiteY4" fmla="*/ 786724 h 874138"/>
              <a:gd name="connsiteX5" fmla="*/ 1311208 w 1398622"/>
              <a:gd name="connsiteY5" fmla="*/ 874138 h 874138"/>
              <a:gd name="connsiteX6" fmla="*/ 87414 w 1398622"/>
              <a:gd name="connsiteY6" fmla="*/ 874138 h 874138"/>
              <a:gd name="connsiteX7" fmla="*/ 0 w 1398622"/>
              <a:gd name="connsiteY7" fmla="*/ 786724 h 874138"/>
              <a:gd name="connsiteX8" fmla="*/ 0 w 1398622"/>
              <a:gd name="connsiteY8" fmla="*/ 87414 h 87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98622" h="874138">
                <a:moveTo>
                  <a:pt x="0" y="87414"/>
                </a:moveTo>
                <a:cubicBezTo>
                  <a:pt x="0" y="39137"/>
                  <a:pt x="39137" y="0"/>
                  <a:pt x="87414" y="0"/>
                </a:cubicBezTo>
                <a:lnTo>
                  <a:pt x="1311208" y="0"/>
                </a:lnTo>
                <a:cubicBezTo>
                  <a:pt x="1359485" y="0"/>
                  <a:pt x="1398622" y="39137"/>
                  <a:pt x="1398622" y="87414"/>
                </a:cubicBezTo>
                <a:lnTo>
                  <a:pt x="1398622" y="786724"/>
                </a:lnTo>
                <a:cubicBezTo>
                  <a:pt x="1398622" y="835001"/>
                  <a:pt x="1359485" y="874138"/>
                  <a:pt x="1311208" y="874138"/>
                </a:cubicBezTo>
                <a:lnTo>
                  <a:pt x="87414" y="874138"/>
                </a:lnTo>
                <a:cubicBezTo>
                  <a:pt x="39137" y="874138"/>
                  <a:pt x="0" y="835001"/>
                  <a:pt x="0" y="786724"/>
                </a:cubicBezTo>
                <a:lnTo>
                  <a:pt x="0" y="87414"/>
                </a:lnTo>
                <a:close/>
              </a:path>
            </a:pathLst>
          </a:cu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46558" tIns="39573" rIns="46558" bIns="39573" spcCol="1270" anchor="ctr"/>
          <a:lstStyle/>
          <a:p>
            <a:pPr algn="ctr" defTabSz="488950" eaLnBrk="1" fontAlgn="auto" hangingPunct="1">
              <a:spcAft>
                <a:spcPct val="35000"/>
              </a:spcAft>
              <a:defRPr/>
            </a:pPr>
            <a:r>
              <a:rPr lang="en-US" sz="1600" dirty="0"/>
              <a:t>Change in phenology timing of plants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4D200DE-09A0-42C4-842F-879ED39D5C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0437" y="1680699"/>
            <a:ext cx="1629668" cy="2190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D741960-1535-4B02-BF58-918725CC4E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39415" y="1619462"/>
            <a:ext cx="1467879" cy="2190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Picture 15">
            <a:extLst>
              <a:ext uri="{FF2B5EF4-FFF2-40B4-BE49-F238E27FC236}">
                <a16:creationId xmlns:a16="http://schemas.microsoft.com/office/drawing/2014/main" id="{A6B04AC3-A386-4F9E-AE34-37884D4FE0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6605" y="1660007"/>
            <a:ext cx="1567186" cy="2168299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Content Placeholder 5">
            <a:extLst>
              <a:ext uri="{FF2B5EF4-FFF2-40B4-BE49-F238E27FC236}">
                <a16:creationId xmlns:a16="http://schemas.microsoft.com/office/drawing/2014/main" id="{23263228-5ACF-4545-A798-BDD9CE4F8416}"/>
              </a:ext>
            </a:extLst>
          </p:cNvPr>
          <p:cNvSpPr txBox="1">
            <a:spLocks/>
          </p:cNvSpPr>
          <p:nvPr/>
        </p:nvSpPr>
        <p:spPr>
          <a:xfrm>
            <a:off x="2554576" y="4010405"/>
            <a:ext cx="6369087" cy="544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/>
              <a:t>Even after consulting flora, guides, herbarium vouchers, we could not get proper information of target crops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6A84897-BC91-48E9-8043-A5404471FCB3}"/>
              </a:ext>
            </a:extLst>
          </p:cNvPr>
          <p:cNvSpPr/>
          <p:nvPr/>
        </p:nvSpPr>
        <p:spPr bwMode="auto">
          <a:xfrm>
            <a:off x="2403435" y="5764512"/>
            <a:ext cx="1783579" cy="970807"/>
          </a:xfrm>
          <a:custGeom>
            <a:avLst/>
            <a:gdLst>
              <a:gd name="connsiteX0" fmla="*/ 0 w 1398622"/>
              <a:gd name="connsiteY0" fmla="*/ 87414 h 874138"/>
              <a:gd name="connsiteX1" fmla="*/ 87414 w 1398622"/>
              <a:gd name="connsiteY1" fmla="*/ 0 h 874138"/>
              <a:gd name="connsiteX2" fmla="*/ 1311208 w 1398622"/>
              <a:gd name="connsiteY2" fmla="*/ 0 h 874138"/>
              <a:gd name="connsiteX3" fmla="*/ 1398622 w 1398622"/>
              <a:gd name="connsiteY3" fmla="*/ 87414 h 874138"/>
              <a:gd name="connsiteX4" fmla="*/ 1398622 w 1398622"/>
              <a:gd name="connsiteY4" fmla="*/ 786724 h 874138"/>
              <a:gd name="connsiteX5" fmla="*/ 1311208 w 1398622"/>
              <a:gd name="connsiteY5" fmla="*/ 874138 h 874138"/>
              <a:gd name="connsiteX6" fmla="*/ 87414 w 1398622"/>
              <a:gd name="connsiteY6" fmla="*/ 874138 h 874138"/>
              <a:gd name="connsiteX7" fmla="*/ 0 w 1398622"/>
              <a:gd name="connsiteY7" fmla="*/ 786724 h 874138"/>
              <a:gd name="connsiteX8" fmla="*/ 0 w 1398622"/>
              <a:gd name="connsiteY8" fmla="*/ 87414 h 87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98622" h="874138">
                <a:moveTo>
                  <a:pt x="0" y="87414"/>
                </a:moveTo>
                <a:cubicBezTo>
                  <a:pt x="0" y="39137"/>
                  <a:pt x="39137" y="0"/>
                  <a:pt x="87414" y="0"/>
                </a:cubicBezTo>
                <a:lnTo>
                  <a:pt x="1311208" y="0"/>
                </a:lnTo>
                <a:cubicBezTo>
                  <a:pt x="1359485" y="0"/>
                  <a:pt x="1398622" y="39137"/>
                  <a:pt x="1398622" y="87414"/>
                </a:cubicBezTo>
                <a:lnTo>
                  <a:pt x="1398622" y="786724"/>
                </a:lnTo>
                <a:cubicBezTo>
                  <a:pt x="1398622" y="835001"/>
                  <a:pt x="1359485" y="874138"/>
                  <a:pt x="1311208" y="874138"/>
                </a:cubicBezTo>
                <a:lnTo>
                  <a:pt x="87414" y="874138"/>
                </a:lnTo>
                <a:cubicBezTo>
                  <a:pt x="39137" y="874138"/>
                  <a:pt x="0" y="835001"/>
                  <a:pt x="0" y="786724"/>
                </a:cubicBezTo>
                <a:lnTo>
                  <a:pt x="0" y="87414"/>
                </a:lnTo>
                <a:close/>
              </a:path>
            </a:pathLst>
          </a:cu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46558" tIns="39573" rIns="46558" bIns="39573" spcCol="1270" anchor="ctr"/>
          <a:lstStyle/>
          <a:p>
            <a:pPr algn="ctr" defTabSz="488950">
              <a:spcAft>
                <a:spcPct val="35000"/>
              </a:spcAft>
              <a:defRPr/>
            </a:pPr>
            <a:r>
              <a:rPr lang="en-US" sz="1100" b="1" dirty="0"/>
              <a:t>Limited knowledge of local people </a:t>
            </a:r>
            <a:r>
              <a:rPr lang="en-GB" sz="1100" b="1" dirty="0" err="1"/>
              <a:t>e.g</a:t>
            </a:r>
            <a:r>
              <a:rPr lang="en-GB" sz="1100" b="1" dirty="0"/>
              <a:t> </a:t>
            </a:r>
            <a:r>
              <a:rPr lang="en-GB" sz="1100" b="1" i="1" dirty="0"/>
              <a:t>Sorbus </a:t>
            </a:r>
            <a:r>
              <a:rPr lang="en-GB" sz="1100" b="1" i="1" dirty="0" err="1"/>
              <a:t>lanatus</a:t>
            </a:r>
            <a:r>
              <a:rPr lang="en-GB" sz="1100" b="1" i="1" dirty="0"/>
              <a:t> </a:t>
            </a:r>
            <a:r>
              <a:rPr lang="en-GB" sz="1100" b="1" dirty="0"/>
              <a:t>as wild apple </a:t>
            </a:r>
            <a:endParaRPr lang="en-US" sz="1100" b="1" dirty="0"/>
          </a:p>
        </p:txBody>
      </p:sp>
      <p:pic>
        <p:nvPicPr>
          <p:cNvPr id="14" name="Picture 6">
            <a:extLst>
              <a:ext uri="{FF2B5EF4-FFF2-40B4-BE49-F238E27FC236}">
                <a16:creationId xmlns:a16="http://schemas.microsoft.com/office/drawing/2014/main" id="{86FB042E-A4D5-40C8-ADF5-D373419578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4020" y="4636507"/>
            <a:ext cx="1102408" cy="1017158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2560968-3EAA-464A-9CBE-AAE4DEEC4353}"/>
              </a:ext>
            </a:extLst>
          </p:cNvPr>
          <p:cNvSpPr/>
          <p:nvPr/>
        </p:nvSpPr>
        <p:spPr bwMode="auto">
          <a:xfrm>
            <a:off x="4409129" y="5778227"/>
            <a:ext cx="1617098" cy="957092"/>
          </a:xfrm>
          <a:custGeom>
            <a:avLst/>
            <a:gdLst>
              <a:gd name="connsiteX0" fmla="*/ 0 w 1398622"/>
              <a:gd name="connsiteY0" fmla="*/ 87414 h 874138"/>
              <a:gd name="connsiteX1" fmla="*/ 87414 w 1398622"/>
              <a:gd name="connsiteY1" fmla="*/ 0 h 874138"/>
              <a:gd name="connsiteX2" fmla="*/ 1311208 w 1398622"/>
              <a:gd name="connsiteY2" fmla="*/ 0 h 874138"/>
              <a:gd name="connsiteX3" fmla="*/ 1398622 w 1398622"/>
              <a:gd name="connsiteY3" fmla="*/ 87414 h 874138"/>
              <a:gd name="connsiteX4" fmla="*/ 1398622 w 1398622"/>
              <a:gd name="connsiteY4" fmla="*/ 786724 h 874138"/>
              <a:gd name="connsiteX5" fmla="*/ 1311208 w 1398622"/>
              <a:gd name="connsiteY5" fmla="*/ 874138 h 874138"/>
              <a:gd name="connsiteX6" fmla="*/ 87414 w 1398622"/>
              <a:gd name="connsiteY6" fmla="*/ 874138 h 874138"/>
              <a:gd name="connsiteX7" fmla="*/ 0 w 1398622"/>
              <a:gd name="connsiteY7" fmla="*/ 786724 h 874138"/>
              <a:gd name="connsiteX8" fmla="*/ 0 w 1398622"/>
              <a:gd name="connsiteY8" fmla="*/ 87414 h 87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98622" h="874138">
                <a:moveTo>
                  <a:pt x="0" y="87414"/>
                </a:moveTo>
                <a:cubicBezTo>
                  <a:pt x="0" y="39137"/>
                  <a:pt x="39137" y="0"/>
                  <a:pt x="87414" y="0"/>
                </a:cubicBezTo>
                <a:lnTo>
                  <a:pt x="1311208" y="0"/>
                </a:lnTo>
                <a:cubicBezTo>
                  <a:pt x="1359485" y="0"/>
                  <a:pt x="1398622" y="39137"/>
                  <a:pt x="1398622" y="87414"/>
                </a:cubicBezTo>
                <a:lnTo>
                  <a:pt x="1398622" y="786724"/>
                </a:lnTo>
                <a:cubicBezTo>
                  <a:pt x="1398622" y="835001"/>
                  <a:pt x="1359485" y="874138"/>
                  <a:pt x="1311208" y="874138"/>
                </a:cubicBezTo>
                <a:lnTo>
                  <a:pt x="87414" y="874138"/>
                </a:lnTo>
                <a:cubicBezTo>
                  <a:pt x="39137" y="874138"/>
                  <a:pt x="0" y="835001"/>
                  <a:pt x="0" y="786724"/>
                </a:cubicBezTo>
                <a:lnTo>
                  <a:pt x="0" y="87414"/>
                </a:lnTo>
                <a:close/>
              </a:path>
            </a:pathLst>
          </a:cu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46558" tIns="39573" rIns="46558" bIns="39573" spcCol="1270" anchor="ctr"/>
          <a:lstStyle/>
          <a:p>
            <a:pPr algn="ctr" defTabSz="488950">
              <a:spcAft>
                <a:spcPct val="35000"/>
              </a:spcAft>
              <a:defRPr/>
            </a:pPr>
            <a:r>
              <a:rPr lang="en-US" sz="1100" b="1" dirty="0"/>
              <a:t>Lengthy travelling time to remote areas; </a:t>
            </a:r>
          </a:p>
          <a:p>
            <a:pPr algn="ctr" defTabSz="488950">
              <a:spcAft>
                <a:spcPct val="35000"/>
              </a:spcAft>
              <a:defRPr/>
            </a:pPr>
            <a:r>
              <a:rPr lang="en-US" sz="1100" b="1" dirty="0"/>
              <a:t>No proper travel routes in remote areas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23363D38-DEE9-496D-9FEB-CA9CD2950510}"/>
              </a:ext>
            </a:extLst>
          </p:cNvPr>
          <p:cNvSpPr/>
          <p:nvPr/>
        </p:nvSpPr>
        <p:spPr bwMode="auto">
          <a:xfrm>
            <a:off x="4401888" y="4693457"/>
            <a:ext cx="1617098" cy="875961"/>
          </a:xfrm>
          <a:custGeom>
            <a:avLst/>
            <a:gdLst>
              <a:gd name="connsiteX0" fmla="*/ 0 w 1398622"/>
              <a:gd name="connsiteY0" fmla="*/ 87414 h 874138"/>
              <a:gd name="connsiteX1" fmla="*/ 87414 w 1398622"/>
              <a:gd name="connsiteY1" fmla="*/ 0 h 874138"/>
              <a:gd name="connsiteX2" fmla="*/ 1311208 w 1398622"/>
              <a:gd name="connsiteY2" fmla="*/ 0 h 874138"/>
              <a:gd name="connsiteX3" fmla="*/ 1398622 w 1398622"/>
              <a:gd name="connsiteY3" fmla="*/ 87414 h 874138"/>
              <a:gd name="connsiteX4" fmla="*/ 1398622 w 1398622"/>
              <a:gd name="connsiteY4" fmla="*/ 786724 h 874138"/>
              <a:gd name="connsiteX5" fmla="*/ 1311208 w 1398622"/>
              <a:gd name="connsiteY5" fmla="*/ 874138 h 874138"/>
              <a:gd name="connsiteX6" fmla="*/ 87414 w 1398622"/>
              <a:gd name="connsiteY6" fmla="*/ 874138 h 874138"/>
              <a:gd name="connsiteX7" fmla="*/ 0 w 1398622"/>
              <a:gd name="connsiteY7" fmla="*/ 786724 h 874138"/>
              <a:gd name="connsiteX8" fmla="*/ 0 w 1398622"/>
              <a:gd name="connsiteY8" fmla="*/ 87414 h 87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98622" h="874138">
                <a:moveTo>
                  <a:pt x="0" y="87414"/>
                </a:moveTo>
                <a:cubicBezTo>
                  <a:pt x="0" y="39137"/>
                  <a:pt x="39137" y="0"/>
                  <a:pt x="87414" y="0"/>
                </a:cubicBezTo>
                <a:lnTo>
                  <a:pt x="1311208" y="0"/>
                </a:lnTo>
                <a:cubicBezTo>
                  <a:pt x="1359485" y="0"/>
                  <a:pt x="1398622" y="39137"/>
                  <a:pt x="1398622" y="87414"/>
                </a:cubicBezTo>
                <a:lnTo>
                  <a:pt x="1398622" y="786724"/>
                </a:lnTo>
                <a:cubicBezTo>
                  <a:pt x="1398622" y="835001"/>
                  <a:pt x="1359485" y="874138"/>
                  <a:pt x="1311208" y="874138"/>
                </a:cubicBezTo>
                <a:lnTo>
                  <a:pt x="87414" y="874138"/>
                </a:lnTo>
                <a:cubicBezTo>
                  <a:pt x="39137" y="874138"/>
                  <a:pt x="0" y="835001"/>
                  <a:pt x="0" y="786724"/>
                </a:cubicBezTo>
                <a:lnTo>
                  <a:pt x="0" y="87414"/>
                </a:lnTo>
                <a:close/>
              </a:path>
            </a:pathLst>
          </a:cu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46558" tIns="39573" rIns="46558" bIns="39573" spcCol="1270" anchor="ctr"/>
          <a:lstStyle/>
          <a:p>
            <a:pPr algn="ctr" defTabSz="7112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GB" sz="1100" b="1" dirty="0"/>
              <a:t>Most plants couldn’t reach the physiological mature stage due to grazing and harvesting</a:t>
            </a:r>
            <a:endParaRPr lang="en-US" sz="11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22D6D5-842D-4573-89BA-7D06A06AD75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101" y="4683695"/>
            <a:ext cx="2762690" cy="2076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5326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AAEE9B3-394E-4D6F-9894-D693162A010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212" t="19048" r="30664" b="34562"/>
          <a:stretch/>
        </p:blipFill>
        <p:spPr>
          <a:xfrm>
            <a:off x="346116" y="3863330"/>
            <a:ext cx="5403772" cy="28037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7BE2CAE-12FE-4605-BE60-F3CF772BA403}"/>
              </a:ext>
            </a:extLst>
          </p:cNvPr>
          <p:cNvSpPr/>
          <p:nvPr/>
        </p:nvSpPr>
        <p:spPr>
          <a:xfrm>
            <a:off x="39759" y="28401"/>
            <a:ext cx="88463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Regeneration/Multiplication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9A4CDF94-117C-4B68-A379-EF3466FA82C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2811" b="5864"/>
          <a:stretch/>
        </p:blipFill>
        <p:spPr>
          <a:xfrm>
            <a:off x="346116" y="1380022"/>
            <a:ext cx="5403772" cy="2326351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F784D0C-5D4C-4886-A4D5-598D25D78E91}"/>
              </a:ext>
            </a:extLst>
          </p:cNvPr>
          <p:cNvSpPr/>
          <p:nvPr/>
        </p:nvSpPr>
        <p:spPr>
          <a:xfrm>
            <a:off x="6095999" y="1380022"/>
            <a:ext cx="2884159" cy="144969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tx1"/>
                </a:solidFill>
              </a:rPr>
              <a:t>Ideally strong networking to regenerate/multiply PGR at conducive climatic conditions – Success ??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7E55AF70-1E04-4737-986D-BE563961EE3E}"/>
              </a:ext>
            </a:extLst>
          </p:cNvPr>
          <p:cNvSpPr/>
          <p:nvPr/>
        </p:nvSpPr>
        <p:spPr>
          <a:xfrm>
            <a:off x="6095997" y="3138483"/>
            <a:ext cx="2884159" cy="144969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chemeClr val="tx1"/>
                </a:solidFill>
              </a:rPr>
              <a:t>Multiplication involving PARC out-stations and provincial stakeholders – Chickpea, Phaseolus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F1E96CD-AEC3-4487-89D8-B44A6A6E4ED8}"/>
              </a:ext>
            </a:extLst>
          </p:cNvPr>
          <p:cNvSpPr/>
          <p:nvPr/>
        </p:nvSpPr>
        <p:spPr>
          <a:xfrm>
            <a:off x="6095997" y="4991798"/>
            <a:ext cx="2884159" cy="144969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Bahnschrift SemiBold" panose="020B0502040204020203" pitchFamily="34" charset="0"/>
              </a:rPr>
              <a:t>Effective regeneration system – particularly for cross-pollinating species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  <a:latin typeface="Bahnschrift SemiBold" panose="020B0502040204020203" pitchFamily="34" charset="0"/>
              </a:rPr>
              <a:t>MANDATORY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1B0FC68D-6BE3-424F-BD80-394089EA8A09}"/>
              </a:ext>
            </a:extLst>
          </p:cNvPr>
          <p:cNvSpPr/>
          <p:nvPr/>
        </p:nvSpPr>
        <p:spPr>
          <a:xfrm>
            <a:off x="163840" y="783422"/>
            <a:ext cx="8722251" cy="4519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</a:rPr>
              <a:t>Not possible to multiply all crop germplasm at one site</a:t>
            </a:r>
          </a:p>
        </p:txBody>
      </p:sp>
    </p:spTree>
    <p:extLst>
      <p:ext uri="{BB962C8B-B14F-4D97-AF65-F5344CB8AC3E}">
        <p14:creationId xmlns:p14="http://schemas.microsoft.com/office/powerpoint/2010/main" val="33471603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D2BFA7-75AA-4BDD-81F0-248E486A90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672" y="1253331"/>
            <a:ext cx="8700655" cy="4351338"/>
          </a:xfrm>
        </p:spPr>
        <p:txBody>
          <a:bodyPr>
            <a:normAutofit fontScale="92500"/>
          </a:bodyPr>
          <a:lstStyle/>
          <a:p>
            <a:r>
              <a:rPr lang="en-US" dirty="0"/>
              <a:t>Genebank without sharing GP – dead stock</a:t>
            </a:r>
          </a:p>
          <a:p>
            <a:r>
              <a:rPr lang="en-US" dirty="0"/>
              <a:t>Genebank without proper information management system </a:t>
            </a:r>
          </a:p>
          <a:p>
            <a:pPr marL="234950" lvl="2" indent="-234950"/>
            <a:r>
              <a:rPr lang="en-US" sz="2800" dirty="0"/>
              <a:t>Trained HR for each activity – Ideal</a:t>
            </a:r>
          </a:p>
          <a:p>
            <a:pPr marL="234950" lvl="2" indent="-234950"/>
            <a:r>
              <a:rPr lang="en-US" altLang="en-US" sz="2800" dirty="0"/>
              <a:t>The human resource is squeezing rather than expanding</a:t>
            </a:r>
            <a:endParaRPr lang="en-US" sz="2800" dirty="0"/>
          </a:p>
          <a:p>
            <a:pPr marL="234950" lvl="2" indent="-234950"/>
            <a:r>
              <a:rPr lang="en-US" sz="2800" dirty="0"/>
              <a:t>Multi-tasking is common in NGBs due to limited manpower</a:t>
            </a:r>
          </a:p>
          <a:p>
            <a:r>
              <a:rPr lang="en-US" dirty="0"/>
              <a:t>Feed back information by the end users</a:t>
            </a:r>
          </a:p>
          <a:p>
            <a:r>
              <a:rPr lang="en-US" dirty="0"/>
              <a:t>Duplicates/multiplicates of the germplasm entries – need to go for core collection and establishment of regional genebanks - but mistrust prevails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8045E99-CA7F-4949-B777-B049AD9E0E98}"/>
              </a:ext>
            </a:extLst>
          </p:cNvPr>
          <p:cNvSpPr txBox="1">
            <a:spLocks/>
          </p:cNvSpPr>
          <p:nvPr/>
        </p:nvSpPr>
        <p:spPr>
          <a:xfrm>
            <a:off x="360218" y="297360"/>
            <a:ext cx="6691746" cy="7832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000" b="1" dirty="0"/>
              <a:t>Important considerations: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6466906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CFFEA15-36D9-47D5-AAD1-25E61162FEDB}"/>
              </a:ext>
            </a:extLst>
          </p:cNvPr>
          <p:cNvSpPr txBox="1">
            <a:spLocks/>
          </p:cNvSpPr>
          <p:nvPr/>
        </p:nvSpPr>
        <p:spPr>
          <a:xfrm>
            <a:off x="219901" y="1100119"/>
            <a:ext cx="8681726" cy="49591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rgbClr val="7030A0"/>
                </a:solidFill>
              </a:rPr>
              <a:t>Rationalized assessment of the diversity to be conserved before establishing genebank.</a:t>
            </a:r>
          </a:p>
          <a:p>
            <a:r>
              <a:rPr lang="en-US" sz="3200" dirty="0">
                <a:solidFill>
                  <a:srgbClr val="7030A0"/>
                </a:solidFill>
              </a:rPr>
              <a:t>Risk assessment of the genebank location</a:t>
            </a:r>
          </a:p>
          <a:p>
            <a:r>
              <a:rPr lang="en-US" sz="3200" dirty="0">
                <a:solidFill>
                  <a:srgbClr val="7030A0"/>
                </a:solidFill>
              </a:rPr>
              <a:t>Establish national networks for regeneration and multiplication of crops maintaining their genetic integrity</a:t>
            </a:r>
          </a:p>
          <a:p>
            <a:r>
              <a:rPr lang="en-US" sz="3200" dirty="0">
                <a:solidFill>
                  <a:srgbClr val="7030A0"/>
                </a:solidFill>
              </a:rPr>
              <a:t>Ownership of the Govt and coordination among the stakeholders.</a:t>
            </a:r>
            <a:r>
              <a:rPr lang="en-US" sz="3200" dirty="0"/>
              <a:t> </a:t>
            </a:r>
          </a:p>
          <a:p>
            <a:r>
              <a:rPr lang="en-US" sz="3200" dirty="0">
                <a:solidFill>
                  <a:srgbClr val="7030A0"/>
                </a:solidFill>
              </a:rPr>
              <a:t>Appropriate genebank data management system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890BE2A-1ADB-43D9-9F51-4EBDB2C7C536}"/>
              </a:ext>
            </a:extLst>
          </p:cNvPr>
          <p:cNvSpPr txBox="1">
            <a:spLocks/>
          </p:cNvSpPr>
          <p:nvPr/>
        </p:nvSpPr>
        <p:spPr>
          <a:xfrm>
            <a:off x="363122" y="341525"/>
            <a:ext cx="8053638" cy="5492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latin typeface="Arial Black" panose="020B0A04020102020204" pitchFamily="34" charset="0"/>
              </a:rPr>
              <a:t>RECOMMENDATIONS</a:t>
            </a:r>
          </a:p>
        </p:txBody>
      </p:sp>
    </p:spTree>
    <p:extLst>
      <p:ext uri="{BB962C8B-B14F-4D97-AF65-F5344CB8AC3E}">
        <p14:creationId xmlns:p14="http://schemas.microsoft.com/office/powerpoint/2010/main" val="8332661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2742</TotalTime>
  <Words>498</Words>
  <Application>Microsoft Office PowerPoint</Application>
  <PresentationFormat>Экран (4:3)</PresentationFormat>
  <Paragraphs>74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Arial Black</vt:lpstr>
      <vt:lpstr>Arial Rounded MT Bold</vt:lpstr>
      <vt:lpstr>Bahnschrift SemiBold</vt:lpstr>
      <vt:lpstr>Bahnschrift SemiBold SemiConden</vt:lpstr>
      <vt:lpstr>Calibri</vt:lpstr>
      <vt:lpstr>Calibri Light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Collection challenges</vt:lpstr>
      <vt:lpstr>Презентация PowerPoint</vt:lpstr>
      <vt:lpstr>Презентация PowerPoint</vt:lpstr>
      <vt:lpstr>Презентация PowerPoint</vt:lpstr>
      <vt:lpstr>Botanical Conservatory at National Herbarium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 Shakeel</dc:creator>
  <cp:lastModifiedBy>Rufiya Ospanova</cp:lastModifiedBy>
  <cp:revision>160</cp:revision>
  <dcterms:created xsi:type="dcterms:W3CDTF">2020-01-25T15:25:07Z</dcterms:created>
  <dcterms:modified xsi:type="dcterms:W3CDTF">2020-07-03T06:25:33Z</dcterms:modified>
</cp:coreProperties>
</file>