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handoutMasterIdLst>
    <p:handoutMasterId r:id="rId16"/>
  </p:handoutMasterIdLst>
  <p:sldIdLst>
    <p:sldId id="256" r:id="rId2"/>
    <p:sldId id="257" r:id="rId3"/>
    <p:sldId id="281" r:id="rId4"/>
    <p:sldId id="288" r:id="rId5"/>
    <p:sldId id="282" r:id="rId6"/>
    <p:sldId id="289" r:id="rId7"/>
    <p:sldId id="283" r:id="rId8"/>
    <p:sldId id="284" r:id="rId9"/>
    <p:sldId id="287" r:id="rId10"/>
    <p:sldId id="285" r:id="rId11"/>
    <p:sldId id="286" r:id="rId12"/>
    <p:sldId id="264" r:id="rId13"/>
    <p:sldId id="262" r:id="rId14"/>
    <p:sldId id="290" r:id="rId15"/>
  </p:sldIdLst>
  <p:sldSz cx="9144000" cy="6858000" type="screen4x3"/>
  <p:notesSz cx="6797675" cy="992822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0" d="100"/>
          <a:sy n="70" d="100"/>
        </p:scale>
        <p:origin x="-1140" y="-10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handoutMaster" Target="handoutMasters/handout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6411"/>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50443" y="0"/>
            <a:ext cx="2945659" cy="496411"/>
          </a:xfrm>
          <a:prstGeom prst="rect">
            <a:avLst/>
          </a:prstGeom>
        </p:spPr>
        <p:txBody>
          <a:bodyPr vert="horz" lIns="91440" tIns="45720" rIns="91440" bIns="45720" rtlCol="0"/>
          <a:lstStyle>
            <a:lvl1pPr algn="r">
              <a:defRPr sz="1200"/>
            </a:lvl1pPr>
          </a:lstStyle>
          <a:p>
            <a:fld id="{5EABA82E-8262-4231-9BDA-D7DCC1C87D37}" type="datetimeFigureOut">
              <a:rPr lang="en-GB" smtClean="0"/>
              <a:t>05/07/2020</a:t>
            </a:fld>
            <a:endParaRPr lang="en-GB"/>
          </a:p>
        </p:txBody>
      </p:sp>
      <p:sp>
        <p:nvSpPr>
          <p:cNvPr id="4" name="Footer Placeholder 3"/>
          <p:cNvSpPr>
            <a:spLocks noGrp="1"/>
          </p:cNvSpPr>
          <p:nvPr>
            <p:ph type="ftr" sz="quarter" idx="2"/>
          </p:nvPr>
        </p:nvSpPr>
        <p:spPr>
          <a:xfrm>
            <a:off x="0" y="9430091"/>
            <a:ext cx="2945659" cy="496411"/>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850443" y="9430091"/>
            <a:ext cx="2945659" cy="496411"/>
          </a:xfrm>
          <a:prstGeom prst="rect">
            <a:avLst/>
          </a:prstGeom>
        </p:spPr>
        <p:txBody>
          <a:bodyPr vert="horz" lIns="91440" tIns="45720" rIns="91440" bIns="45720" rtlCol="0" anchor="b"/>
          <a:lstStyle>
            <a:lvl1pPr algn="r">
              <a:defRPr sz="1200"/>
            </a:lvl1pPr>
          </a:lstStyle>
          <a:p>
            <a:fld id="{86E65909-E6E1-4895-BAA0-3445C18B0A30}" type="slidenum">
              <a:rPr lang="en-GB" smtClean="0"/>
              <a:t>‹#›</a:t>
            </a:fld>
            <a:endParaRPr lang="en-GB"/>
          </a:p>
        </p:txBody>
      </p:sp>
    </p:spTree>
    <p:extLst>
      <p:ext uri="{BB962C8B-B14F-4D97-AF65-F5344CB8AC3E}">
        <p14:creationId xmlns:p14="http://schemas.microsoft.com/office/powerpoint/2010/main" val="849921078"/>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D28B920C-4B6F-4951-B346-7D9CB8983F9D}" type="datetimeFigureOut">
              <a:rPr lang="en-GB" smtClean="0"/>
              <a:t>05/07/2020</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29E79177-1E06-4602-A5CC-8B94B136A200}" type="slidenum">
              <a:rPr lang="en-GB" smtClean="0"/>
              <a:t>‹#›</a:t>
            </a:fld>
            <a:endParaRPr lang="en-GB" dirty="0"/>
          </a:p>
        </p:txBody>
      </p:sp>
    </p:spTree>
    <p:extLst>
      <p:ext uri="{BB962C8B-B14F-4D97-AF65-F5344CB8AC3E}">
        <p14:creationId xmlns:p14="http://schemas.microsoft.com/office/powerpoint/2010/main" val="2477205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D28B920C-4B6F-4951-B346-7D9CB8983F9D}" type="datetimeFigureOut">
              <a:rPr lang="en-GB" smtClean="0"/>
              <a:t>05/07/2020</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29E79177-1E06-4602-A5CC-8B94B136A200}" type="slidenum">
              <a:rPr lang="en-GB" smtClean="0"/>
              <a:t>‹#›</a:t>
            </a:fld>
            <a:endParaRPr lang="en-GB" dirty="0"/>
          </a:p>
        </p:txBody>
      </p:sp>
    </p:spTree>
    <p:extLst>
      <p:ext uri="{BB962C8B-B14F-4D97-AF65-F5344CB8AC3E}">
        <p14:creationId xmlns:p14="http://schemas.microsoft.com/office/powerpoint/2010/main" val="46202095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D28B920C-4B6F-4951-B346-7D9CB8983F9D}" type="datetimeFigureOut">
              <a:rPr lang="en-GB" smtClean="0"/>
              <a:t>05/07/2020</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29E79177-1E06-4602-A5CC-8B94B136A200}" type="slidenum">
              <a:rPr lang="en-GB" smtClean="0"/>
              <a:t>‹#›</a:t>
            </a:fld>
            <a:endParaRPr lang="en-GB" dirty="0"/>
          </a:p>
        </p:txBody>
      </p:sp>
    </p:spTree>
    <p:extLst>
      <p:ext uri="{BB962C8B-B14F-4D97-AF65-F5344CB8AC3E}">
        <p14:creationId xmlns:p14="http://schemas.microsoft.com/office/powerpoint/2010/main" val="29650043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D28B920C-4B6F-4951-B346-7D9CB8983F9D}" type="datetimeFigureOut">
              <a:rPr lang="en-GB" smtClean="0"/>
              <a:t>05/07/2020</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29E79177-1E06-4602-A5CC-8B94B136A200}" type="slidenum">
              <a:rPr lang="en-GB" smtClean="0"/>
              <a:t>‹#›</a:t>
            </a:fld>
            <a:endParaRPr lang="en-GB" dirty="0"/>
          </a:p>
        </p:txBody>
      </p:sp>
    </p:spTree>
    <p:extLst>
      <p:ext uri="{BB962C8B-B14F-4D97-AF65-F5344CB8AC3E}">
        <p14:creationId xmlns:p14="http://schemas.microsoft.com/office/powerpoint/2010/main" val="131879153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28B920C-4B6F-4951-B346-7D9CB8983F9D}" type="datetimeFigureOut">
              <a:rPr lang="en-GB" smtClean="0"/>
              <a:t>05/07/2020</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29E79177-1E06-4602-A5CC-8B94B136A200}" type="slidenum">
              <a:rPr lang="en-GB" smtClean="0"/>
              <a:t>‹#›</a:t>
            </a:fld>
            <a:endParaRPr lang="en-GB" dirty="0"/>
          </a:p>
        </p:txBody>
      </p:sp>
    </p:spTree>
    <p:extLst>
      <p:ext uri="{BB962C8B-B14F-4D97-AF65-F5344CB8AC3E}">
        <p14:creationId xmlns:p14="http://schemas.microsoft.com/office/powerpoint/2010/main" val="315351326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D28B920C-4B6F-4951-B346-7D9CB8983F9D}" type="datetimeFigureOut">
              <a:rPr lang="en-GB" smtClean="0"/>
              <a:t>05/07/2020</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29E79177-1E06-4602-A5CC-8B94B136A200}" type="slidenum">
              <a:rPr lang="en-GB" smtClean="0"/>
              <a:t>‹#›</a:t>
            </a:fld>
            <a:endParaRPr lang="en-GB" dirty="0"/>
          </a:p>
        </p:txBody>
      </p:sp>
    </p:spTree>
    <p:extLst>
      <p:ext uri="{BB962C8B-B14F-4D97-AF65-F5344CB8AC3E}">
        <p14:creationId xmlns:p14="http://schemas.microsoft.com/office/powerpoint/2010/main" val="245585778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D28B920C-4B6F-4951-B346-7D9CB8983F9D}" type="datetimeFigureOut">
              <a:rPr lang="en-GB" smtClean="0"/>
              <a:t>05/07/2020</a:t>
            </a:fld>
            <a:endParaRPr lang="en-GB" dirty="0"/>
          </a:p>
        </p:txBody>
      </p:sp>
      <p:sp>
        <p:nvSpPr>
          <p:cNvPr id="8" name="Footer Placeholder 7"/>
          <p:cNvSpPr>
            <a:spLocks noGrp="1"/>
          </p:cNvSpPr>
          <p:nvPr>
            <p:ph type="ftr" sz="quarter" idx="11"/>
          </p:nvPr>
        </p:nvSpPr>
        <p:spPr/>
        <p:txBody>
          <a:bodyPr/>
          <a:lstStyle/>
          <a:p>
            <a:endParaRPr lang="en-GB" dirty="0"/>
          </a:p>
        </p:txBody>
      </p:sp>
      <p:sp>
        <p:nvSpPr>
          <p:cNvPr id="9" name="Slide Number Placeholder 8"/>
          <p:cNvSpPr>
            <a:spLocks noGrp="1"/>
          </p:cNvSpPr>
          <p:nvPr>
            <p:ph type="sldNum" sz="quarter" idx="12"/>
          </p:nvPr>
        </p:nvSpPr>
        <p:spPr/>
        <p:txBody>
          <a:bodyPr/>
          <a:lstStyle/>
          <a:p>
            <a:fld id="{29E79177-1E06-4602-A5CC-8B94B136A200}" type="slidenum">
              <a:rPr lang="en-GB" smtClean="0"/>
              <a:t>‹#›</a:t>
            </a:fld>
            <a:endParaRPr lang="en-GB" dirty="0"/>
          </a:p>
        </p:txBody>
      </p:sp>
    </p:spTree>
    <p:extLst>
      <p:ext uri="{BB962C8B-B14F-4D97-AF65-F5344CB8AC3E}">
        <p14:creationId xmlns:p14="http://schemas.microsoft.com/office/powerpoint/2010/main" val="175871285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D28B920C-4B6F-4951-B346-7D9CB8983F9D}" type="datetimeFigureOut">
              <a:rPr lang="en-GB" smtClean="0"/>
              <a:t>05/07/2020</a:t>
            </a:fld>
            <a:endParaRPr lang="en-GB" dirty="0"/>
          </a:p>
        </p:txBody>
      </p:sp>
      <p:sp>
        <p:nvSpPr>
          <p:cNvPr id="4" name="Footer Placeholder 3"/>
          <p:cNvSpPr>
            <a:spLocks noGrp="1"/>
          </p:cNvSpPr>
          <p:nvPr>
            <p:ph type="ftr" sz="quarter" idx="11"/>
          </p:nvPr>
        </p:nvSpPr>
        <p:spPr/>
        <p:txBody>
          <a:bodyPr/>
          <a:lstStyle/>
          <a:p>
            <a:endParaRPr lang="en-GB" dirty="0"/>
          </a:p>
        </p:txBody>
      </p:sp>
      <p:sp>
        <p:nvSpPr>
          <p:cNvPr id="5" name="Slide Number Placeholder 4"/>
          <p:cNvSpPr>
            <a:spLocks noGrp="1"/>
          </p:cNvSpPr>
          <p:nvPr>
            <p:ph type="sldNum" sz="quarter" idx="12"/>
          </p:nvPr>
        </p:nvSpPr>
        <p:spPr/>
        <p:txBody>
          <a:bodyPr/>
          <a:lstStyle/>
          <a:p>
            <a:fld id="{29E79177-1E06-4602-A5CC-8B94B136A200}" type="slidenum">
              <a:rPr lang="en-GB" smtClean="0"/>
              <a:t>‹#›</a:t>
            </a:fld>
            <a:endParaRPr lang="en-GB" dirty="0"/>
          </a:p>
        </p:txBody>
      </p:sp>
    </p:spTree>
    <p:extLst>
      <p:ext uri="{BB962C8B-B14F-4D97-AF65-F5344CB8AC3E}">
        <p14:creationId xmlns:p14="http://schemas.microsoft.com/office/powerpoint/2010/main" val="267963337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28B920C-4B6F-4951-B346-7D9CB8983F9D}" type="datetimeFigureOut">
              <a:rPr lang="en-GB" smtClean="0"/>
              <a:t>05/07/2020</a:t>
            </a:fld>
            <a:endParaRPr lang="en-GB" dirty="0"/>
          </a:p>
        </p:txBody>
      </p:sp>
      <p:sp>
        <p:nvSpPr>
          <p:cNvPr id="3" name="Footer Placeholder 2"/>
          <p:cNvSpPr>
            <a:spLocks noGrp="1"/>
          </p:cNvSpPr>
          <p:nvPr>
            <p:ph type="ftr" sz="quarter" idx="11"/>
          </p:nvPr>
        </p:nvSpPr>
        <p:spPr/>
        <p:txBody>
          <a:bodyPr/>
          <a:lstStyle/>
          <a:p>
            <a:endParaRPr lang="en-GB" dirty="0"/>
          </a:p>
        </p:txBody>
      </p:sp>
      <p:sp>
        <p:nvSpPr>
          <p:cNvPr id="4" name="Slide Number Placeholder 3"/>
          <p:cNvSpPr>
            <a:spLocks noGrp="1"/>
          </p:cNvSpPr>
          <p:nvPr>
            <p:ph type="sldNum" sz="quarter" idx="12"/>
          </p:nvPr>
        </p:nvSpPr>
        <p:spPr/>
        <p:txBody>
          <a:bodyPr/>
          <a:lstStyle/>
          <a:p>
            <a:fld id="{29E79177-1E06-4602-A5CC-8B94B136A200}" type="slidenum">
              <a:rPr lang="en-GB" smtClean="0"/>
              <a:t>‹#›</a:t>
            </a:fld>
            <a:endParaRPr lang="en-GB" dirty="0"/>
          </a:p>
        </p:txBody>
      </p:sp>
    </p:spTree>
    <p:extLst>
      <p:ext uri="{BB962C8B-B14F-4D97-AF65-F5344CB8AC3E}">
        <p14:creationId xmlns:p14="http://schemas.microsoft.com/office/powerpoint/2010/main" val="217331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28B920C-4B6F-4951-B346-7D9CB8983F9D}" type="datetimeFigureOut">
              <a:rPr lang="en-GB" smtClean="0"/>
              <a:t>05/07/2020</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29E79177-1E06-4602-A5CC-8B94B136A200}" type="slidenum">
              <a:rPr lang="en-GB" smtClean="0"/>
              <a:t>‹#›</a:t>
            </a:fld>
            <a:endParaRPr lang="en-GB" dirty="0"/>
          </a:p>
        </p:txBody>
      </p:sp>
    </p:spTree>
    <p:extLst>
      <p:ext uri="{BB962C8B-B14F-4D97-AF65-F5344CB8AC3E}">
        <p14:creationId xmlns:p14="http://schemas.microsoft.com/office/powerpoint/2010/main" val="378434726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28B920C-4B6F-4951-B346-7D9CB8983F9D}" type="datetimeFigureOut">
              <a:rPr lang="en-GB" smtClean="0"/>
              <a:t>05/07/2020</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29E79177-1E06-4602-A5CC-8B94B136A200}" type="slidenum">
              <a:rPr lang="en-GB" smtClean="0"/>
              <a:t>‹#›</a:t>
            </a:fld>
            <a:endParaRPr lang="en-GB" dirty="0"/>
          </a:p>
        </p:txBody>
      </p:sp>
    </p:spTree>
    <p:extLst>
      <p:ext uri="{BB962C8B-B14F-4D97-AF65-F5344CB8AC3E}">
        <p14:creationId xmlns:p14="http://schemas.microsoft.com/office/powerpoint/2010/main" val="183424447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28B920C-4B6F-4951-B346-7D9CB8983F9D}" type="datetimeFigureOut">
              <a:rPr lang="en-GB" smtClean="0"/>
              <a:t>05/07/2020</a:t>
            </a:fld>
            <a:endParaRPr lang="en-GB"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9E79177-1E06-4602-A5CC-8B94B136A200}" type="slidenum">
              <a:rPr lang="en-GB" smtClean="0"/>
              <a:t>‹#›</a:t>
            </a:fld>
            <a:endParaRPr lang="en-GB" dirty="0"/>
          </a:p>
        </p:txBody>
      </p:sp>
    </p:spTree>
    <p:extLst>
      <p:ext uri="{BB962C8B-B14F-4D97-AF65-F5344CB8AC3E}">
        <p14:creationId xmlns:p14="http://schemas.microsoft.com/office/powerpoint/2010/main" val="207191265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412776"/>
            <a:ext cx="7772400" cy="2592287"/>
          </a:xfrm>
        </p:spPr>
        <p:txBody>
          <a:bodyPr>
            <a:normAutofit fontScale="90000"/>
          </a:bodyPr>
          <a:lstStyle/>
          <a:p>
            <a:r>
              <a:rPr lang="en-US" sz="800" dirty="0" smtClean="0"/>
              <a:t>F</a:t>
            </a:r>
            <a:br>
              <a:rPr lang="en-US" sz="800" dirty="0" smtClean="0"/>
            </a:br>
            <a:r>
              <a:rPr lang="en-US" sz="800" dirty="0" smtClean="0"/>
              <a:t/>
            </a:r>
            <a:br>
              <a:rPr lang="en-US" sz="800" dirty="0" smtClean="0"/>
            </a:br>
            <a:r>
              <a:rPr lang="en-US" sz="1600" b="1" dirty="0" smtClean="0">
                <a:solidFill>
                  <a:srgbClr val="00B050"/>
                </a:solidFill>
              </a:rPr>
              <a:t>FEDERAL REPUBLIC OF NIGERIA</a:t>
            </a:r>
            <a:r>
              <a:rPr lang="en-US" dirty="0" smtClean="0"/>
              <a:t/>
            </a:r>
            <a:br>
              <a:rPr lang="en-US" dirty="0" smtClean="0"/>
            </a:br>
            <a:r>
              <a:rPr lang="en-US" sz="4000" b="1" dirty="0" smtClean="0"/>
              <a:t>The </a:t>
            </a:r>
            <a:r>
              <a:rPr lang="en-US" sz="4000" b="1" dirty="0"/>
              <a:t>Challenges of Conserving and Sharing Genetic </a:t>
            </a:r>
            <a:r>
              <a:rPr lang="en-US" sz="4000" b="1" dirty="0" smtClean="0"/>
              <a:t>Resources</a:t>
            </a:r>
            <a:r>
              <a:rPr lang="en-US" dirty="0" smtClean="0"/>
              <a:t/>
            </a:r>
            <a:br>
              <a:rPr lang="en-US" dirty="0" smtClean="0"/>
            </a:br>
            <a:r>
              <a:rPr lang="en-US" dirty="0" smtClean="0"/>
              <a:t/>
            </a:r>
            <a:br>
              <a:rPr lang="en-US" dirty="0" smtClean="0"/>
            </a:br>
            <a:r>
              <a:rPr lang="en-US" sz="2000" b="1" dirty="0" smtClean="0">
                <a:solidFill>
                  <a:srgbClr val="FF0000"/>
                </a:solidFill>
              </a:rPr>
              <a:t>PENEL IV NIGERIA’S PRESENTATION TO IOFS  WORKSHOP 2020 </a:t>
            </a:r>
            <a:endParaRPr lang="en-GB" sz="2000" b="1" dirty="0">
              <a:solidFill>
                <a:srgbClr val="FF0000"/>
              </a:solidFill>
            </a:endParaRPr>
          </a:p>
        </p:txBody>
      </p:sp>
      <p:sp>
        <p:nvSpPr>
          <p:cNvPr id="3" name="Subtitle 2"/>
          <p:cNvSpPr>
            <a:spLocks noGrp="1"/>
          </p:cNvSpPr>
          <p:nvPr>
            <p:ph type="subTitle" idx="1"/>
          </p:nvPr>
        </p:nvSpPr>
        <p:spPr/>
        <p:txBody>
          <a:bodyPr>
            <a:normAutofit fontScale="47500" lnSpcReduction="20000"/>
          </a:bodyPr>
          <a:lstStyle/>
          <a:p>
            <a:endParaRPr lang="en-US" dirty="0" smtClean="0"/>
          </a:p>
          <a:p>
            <a:r>
              <a:rPr lang="en-US" b="1" dirty="0" smtClean="0">
                <a:solidFill>
                  <a:srgbClr val="00B0F0"/>
                </a:solidFill>
              </a:rPr>
              <a:t>Prof</a:t>
            </a:r>
            <a:r>
              <a:rPr lang="en-US" b="1" dirty="0">
                <a:solidFill>
                  <a:srgbClr val="00B0F0"/>
                </a:solidFill>
              </a:rPr>
              <a:t>. G  H. </a:t>
            </a:r>
            <a:r>
              <a:rPr lang="en-US" b="1" dirty="0" err="1">
                <a:solidFill>
                  <a:srgbClr val="00B0F0"/>
                </a:solidFill>
              </a:rPr>
              <a:t>Sharubutu</a:t>
            </a:r>
            <a:endParaRPr lang="en-GB" b="1" dirty="0">
              <a:solidFill>
                <a:srgbClr val="00B0F0"/>
              </a:solidFill>
            </a:endParaRPr>
          </a:p>
          <a:p>
            <a:r>
              <a:rPr lang="en-US" b="1" dirty="0">
                <a:solidFill>
                  <a:srgbClr val="00B0F0"/>
                </a:solidFill>
              </a:rPr>
              <a:t>Executive Secretary</a:t>
            </a:r>
            <a:endParaRPr lang="en-GB" b="1" dirty="0">
              <a:solidFill>
                <a:srgbClr val="00B0F0"/>
              </a:solidFill>
            </a:endParaRPr>
          </a:p>
          <a:p>
            <a:r>
              <a:rPr lang="en-US" b="1" dirty="0">
                <a:solidFill>
                  <a:srgbClr val="00B0F0"/>
                </a:solidFill>
              </a:rPr>
              <a:t>Agricultural Research Council of Nigeria</a:t>
            </a:r>
            <a:endParaRPr lang="en-GB" b="1" dirty="0">
              <a:solidFill>
                <a:srgbClr val="00B0F0"/>
              </a:solidFill>
            </a:endParaRPr>
          </a:p>
          <a:p>
            <a:r>
              <a:rPr lang="en-US" b="1" dirty="0">
                <a:solidFill>
                  <a:srgbClr val="00B0F0"/>
                </a:solidFill>
              </a:rPr>
              <a:t>Abuja. Nigeria</a:t>
            </a:r>
            <a:r>
              <a:rPr lang="en-US" b="1" dirty="0" smtClean="0">
                <a:solidFill>
                  <a:srgbClr val="00B0F0"/>
                </a:solidFill>
              </a:rPr>
              <a:t>.</a:t>
            </a:r>
          </a:p>
          <a:p>
            <a:r>
              <a:rPr lang="en-US" b="1" dirty="0" smtClean="0">
                <a:solidFill>
                  <a:srgbClr val="00B0F0"/>
                </a:solidFill>
              </a:rPr>
              <a:t>gsharubutu@gmail.com</a:t>
            </a:r>
            <a:endParaRPr lang="en-GB" b="1" dirty="0" smtClean="0">
              <a:solidFill>
                <a:srgbClr val="00B0F0"/>
              </a:solidFill>
            </a:endParaRPr>
          </a:p>
          <a:p>
            <a:r>
              <a:rPr lang="en-GB" b="1" dirty="0" smtClean="0">
                <a:solidFill>
                  <a:srgbClr val="00B0F0"/>
                </a:solidFill>
              </a:rPr>
              <a:t>6</a:t>
            </a:r>
            <a:r>
              <a:rPr lang="en-GB" b="1" baseline="30000" dirty="0" smtClean="0">
                <a:solidFill>
                  <a:srgbClr val="00B0F0"/>
                </a:solidFill>
              </a:rPr>
              <a:t>th</a:t>
            </a:r>
            <a:r>
              <a:rPr lang="en-GB" b="1" dirty="0" smtClean="0">
                <a:solidFill>
                  <a:srgbClr val="00B0F0"/>
                </a:solidFill>
              </a:rPr>
              <a:t> June 2020</a:t>
            </a:r>
            <a:endParaRPr lang="en-GB" b="1" dirty="0">
              <a:solidFill>
                <a:srgbClr val="00B0F0"/>
              </a:solidFill>
            </a:endParaRPr>
          </a:p>
        </p:txBody>
      </p:sp>
      <p:pic>
        <p:nvPicPr>
          <p:cNvPr id="4" name="Picture 3" descr="C:\Users\Abenezer Aje\Desktop\INFO\Nigeria Coat of Arms.jpg"/>
          <p:cNvPicPr/>
          <p:nvPr/>
        </p:nvPicPr>
        <p:blipFill>
          <a:blip r:embed="rId2" cstate="print"/>
          <a:srcRect/>
          <a:stretch>
            <a:fillRect/>
          </a:stretch>
        </p:blipFill>
        <p:spPr bwMode="auto">
          <a:xfrm>
            <a:off x="3635896" y="332655"/>
            <a:ext cx="2016224" cy="1293495"/>
          </a:xfrm>
          <a:prstGeom prst="rect">
            <a:avLst/>
          </a:prstGeom>
          <a:noFill/>
          <a:ln w="9525">
            <a:noFill/>
            <a:miter lim="800000"/>
            <a:headEnd/>
            <a:tailEnd/>
          </a:ln>
        </p:spPr>
      </p:pic>
    </p:spTree>
    <p:extLst>
      <p:ext uri="{BB962C8B-B14F-4D97-AF65-F5344CB8AC3E}">
        <p14:creationId xmlns:p14="http://schemas.microsoft.com/office/powerpoint/2010/main" val="214240651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l"/>
            <a:r>
              <a:rPr lang="en-GB" sz="1400" b="1" dirty="0" smtClean="0">
                <a:solidFill>
                  <a:srgbClr val="00B050"/>
                </a:solidFill>
              </a:rPr>
              <a:t/>
            </a:r>
            <a:br>
              <a:rPr lang="en-GB" sz="1400" b="1" dirty="0" smtClean="0">
                <a:solidFill>
                  <a:srgbClr val="00B050"/>
                </a:solidFill>
              </a:rPr>
            </a:br>
            <a:r>
              <a:rPr lang="en-GB" sz="1400" b="1" dirty="0">
                <a:solidFill>
                  <a:srgbClr val="00B050"/>
                </a:solidFill>
              </a:rPr>
              <a:t/>
            </a:r>
            <a:br>
              <a:rPr lang="en-GB" sz="1400" b="1" dirty="0">
                <a:solidFill>
                  <a:srgbClr val="00B050"/>
                </a:solidFill>
              </a:rPr>
            </a:br>
            <a:r>
              <a:rPr lang="en-GB" sz="1400" b="1" dirty="0" smtClean="0">
                <a:solidFill>
                  <a:srgbClr val="00B050"/>
                </a:solidFill>
              </a:rPr>
              <a:t/>
            </a:r>
            <a:br>
              <a:rPr lang="en-GB" sz="1400" b="1" dirty="0" smtClean="0">
                <a:solidFill>
                  <a:srgbClr val="00B050"/>
                </a:solidFill>
              </a:rPr>
            </a:br>
            <a:r>
              <a:rPr lang="en-GB" sz="1400" b="1" dirty="0">
                <a:solidFill>
                  <a:srgbClr val="00B050"/>
                </a:solidFill>
              </a:rPr>
              <a:t/>
            </a:r>
            <a:br>
              <a:rPr lang="en-GB" sz="1400" b="1" dirty="0">
                <a:solidFill>
                  <a:srgbClr val="00B050"/>
                </a:solidFill>
              </a:rPr>
            </a:br>
            <a:r>
              <a:rPr lang="en-GB" sz="1400" b="1" dirty="0" smtClean="0">
                <a:solidFill>
                  <a:srgbClr val="00B050"/>
                </a:solidFill>
              </a:rPr>
              <a:t>    FEDERAL </a:t>
            </a:r>
            <a:r>
              <a:rPr lang="en-GB" sz="1400" b="1" dirty="0">
                <a:solidFill>
                  <a:srgbClr val="00B050"/>
                </a:solidFill>
              </a:rPr>
              <a:t>REPUBLIC OF NIGERIA</a:t>
            </a:r>
            <a:endParaRPr lang="en-GB" sz="1400" dirty="0"/>
          </a:p>
        </p:txBody>
      </p:sp>
      <p:sp>
        <p:nvSpPr>
          <p:cNvPr id="3" name="Content Placeholder 2"/>
          <p:cNvSpPr>
            <a:spLocks noGrp="1"/>
          </p:cNvSpPr>
          <p:nvPr>
            <p:ph idx="1"/>
          </p:nvPr>
        </p:nvSpPr>
        <p:spPr/>
        <p:txBody>
          <a:bodyPr>
            <a:normAutofit fontScale="25000" lnSpcReduction="20000"/>
          </a:bodyPr>
          <a:lstStyle/>
          <a:p>
            <a:pPr marL="0" lvl="1" indent="0">
              <a:lnSpc>
                <a:spcPct val="120000"/>
              </a:lnSpc>
              <a:buNone/>
            </a:pPr>
            <a:r>
              <a:rPr lang="en-GB" sz="11200" b="1" dirty="0" smtClean="0"/>
              <a:t>Recommendations:</a:t>
            </a:r>
            <a:endParaRPr lang="en-GB" sz="11200" b="1" dirty="0"/>
          </a:p>
          <a:p>
            <a:pPr marL="0" lvl="1" indent="0">
              <a:lnSpc>
                <a:spcPct val="120000"/>
              </a:lnSpc>
              <a:buNone/>
            </a:pPr>
            <a:r>
              <a:rPr lang="en-GB" sz="6200" dirty="0" smtClean="0"/>
              <a:t> </a:t>
            </a:r>
            <a:r>
              <a:rPr lang="en-GB" sz="7200" b="1" dirty="0" smtClean="0"/>
              <a:t>1</a:t>
            </a:r>
            <a:r>
              <a:rPr lang="en-GB" sz="8000" dirty="0" smtClean="0"/>
              <a:t>. </a:t>
            </a:r>
            <a:r>
              <a:rPr lang="en-GB" sz="8000" b="1" dirty="0"/>
              <a:t>A</a:t>
            </a:r>
            <a:r>
              <a:rPr lang="en-GB" sz="8000" b="1" dirty="0" smtClean="0"/>
              <a:t>wareness creation on </a:t>
            </a:r>
            <a:r>
              <a:rPr lang="en-GB" sz="8000" b="1" dirty="0"/>
              <a:t>the value of genetic resources through training, </a:t>
            </a:r>
            <a:r>
              <a:rPr lang="en-GB" sz="8000" b="1" dirty="0" smtClean="0"/>
              <a:t>	seminars</a:t>
            </a:r>
            <a:r>
              <a:rPr lang="en-GB" sz="8000" b="1" dirty="0"/>
              <a:t>, </a:t>
            </a:r>
            <a:r>
              <a:rPr lang="en-GB" sz="8000" b="1" dirty="0" smtClean="0"/>
              <a:t>use </a:t>
            </a:r>
            <a:r>
              <a:rPr lang="en-GB" sz="8000" b="1" dirty="0"/>
              <a:t>of </a:t>
            </a:r>
            <a:r>
              <a:rPr lang="en-GB" sz="8000" b="1" dirty="0" smtClean="0"/>
              <a:t>media</a:t>
            </a:r>
            <a:r>
              <a:rPr lang="en-GB" sz="8000" b="1" dirty="0"/>
              <a:t>. </a:t>
            </a:r>
            <a:endParaRPr lang="en-GB" sz="8000" b="1" dirty="0" smtClean="0"/>
          </a:p>
          <a:p>
            <a:pPr marL="0" lvl="1" indent="0">
              <a:lnSpc>
                <a:spcPct val="120000"/>
              </a:lnSpc>
              <a:buNone/>
            </a:pPr>
            <a:r>
              <a:rPr lang="en-GB" sz="8000" b="1" dirty="0" smtClean="0"/>
              <a:t>2. Integration </a:t>
            </a:r>
            <a:r>
              <a:rPr lang="en-GB" sz="8000" b="1" dirty="0"/>
              <a:t>of conservation priorities into the educational curriculum </a:t>
            </a:r>
            <a:r>
              <a:rPr lang="en-GB" sz="8000" b="1" dirty="0" smtClean="0"/>
              <a:t>	need </a:t>
            </a:r>
            <a:r>
              <a:rPr lang="en-GB" sz="8000" b="1" dirty="0" smtClean="0"/>
              <a:t>to be </a:t>
            </a:r>
            <a:r>
              <a:rPr lang="en-GB" sz="8000" b="1" dirty="0" smtClean="0"/>
              <a:t>encouraged</a:t>
            </a:r>
            <a:endParaRPr lang="en-GB" sz="8000" b="1" dirty="0" smtClean="0"/>
          </a:p>
          <a:p>
            <a:pPr marL="0" lvl="1" indent="0">
              <a:lnSpc>
                <a:spcPct val="120000"/>
              </a:lnSpc>
              <a:buNone/>
            </a:pPr>
            <a:r>
              <a:rPr lang="en-GB" sz="8000" b="1" dirty="0" smtClean="0"/>
              <a:t>3. Urgent need for Survey</a:t>
            </a:r>
            <a:r>
              <a:rPr lang="en-GB" sz="8000" b="1" dirty="0"/>
              <a:t>, inventory, appropriate research, field study and </a:t>
            </a:r>
            <a:r>
              <a:rPr lang="en-GB" sz="8000" b="1" dirty="0" smtClean="0"/>
              <a:t>	analysis for </a:t>
            </a:r>
            <a:r>
              <a:rPr lang="en-GB" sz="8000" b="1" dirty="0" smtClean="0"/>
              <a:t>increased understanding the </a:t>
            </a:r>
            <a:r>
              <a:rPr lang="en-GB" sz="8000" b="1" dirty="0"/>
              <a:t>extent and distribution of </a:t>
            </a:r>
            <a:r>
              <a:rPr lang="en-GB" sz="8000" b="1" dirty="0" smtClean="0"/>
              <a:t>	genetic </a:t>
            </a:r>
            <a:r>
              <a:rPr lang="en-GB" sz="8000" b="1" dirty="0" smtClean="0"/>
              <a:t>	resources.</a:t>
            </a:r>
          </a:p>
          <a:p>
            <a:pPr marL="0" lvl="1" indent="0">
              <a:lnSpc>
                <a:spcPct val="120000"/>
              </a:lnSpc>
              <a:buNone/>
            </a:pPr>
            <a:r>
              <a:rPr lang="en-GB" sz="8000" b="1" dirty="0"/>
              <a:t>4</a:t>
            </a:r>
            <a:r>
              <a:rPr lang="en-GB" sz="8000" b="1" dirty="0" smtClean="0"/>
              <a:t>. Diversification </a:t>
            </a:r>
            <a:r>
              <a:rPr lang="en-GB" sz="8000" b="1" dirty="0"/>
              <a:t>of crop production </a:t>
            </a:r>
            <a:endParaRPr lang="en-GB" sz="8000" b="1" dirty="0" smtClean="0"/>
          </a:p>
          <a:p>
            <a:pPr marL="0" lvl="1" indent="0">
              <a:lnSpc>
                <a:spcPct val="120000"/>
              </a:lnSpc>
              <a:buNone/>
            </a:pPr>
            <a:r>
              <a:rPr lang="en-GB" sz="8000" b="1" dirty="0" smtClean="0"/>
              <a:t>	-Including development </a:t>
            </a:r>
            <a:r>
              <a:rPr lang="en-GB" sz="8000" b="1" dirty="0" smtClean="0"/>
              <a:t>and </a:t>
            </a:r>
            <a:r>
              <a:rPr lang="en-GB" sz="8000" b="1" dirty="0" smtClean="0"/>
              <a:t>commercialization </a:t>
            </a:r>
            <a:r>
              <a:rPr lang="en-GB" sz="8000" b="1" dirty="0"/>
              <a:t>of </a:t>
            </a:r>
            <a:r>
              <a:rPr lang="en-GB" sz="8000" b="1" dirty="0" smtClean="0"/>
              <a:t>underutilized </a:t>
            </a:r>
            <a:r>
              <a:rPr lang="en-GB" sz="8000" b="1" dirty="0" smtClean="0"/>
              <a:t>	crop species</a:t>
            </a:r>
            <a:r>
              <a:rPr lang="en-GB" sz="8000" b="1" dirty="0" smtClean="0"/>
              <a:t>.</a:t>
            </a:r>
          </a:p>
          <a:p>
            <a:pPr marL="0" lvl="1" indent="0">
              <a:lnSpc>
                <a:spcPct val="120000"/>
              </a:lnSpc>
              <a:buNone/>
            </a:pPr>
            <a:endParaRPr lang="en-GB" sz="7200" dirty="0"/>
          </a:p>
          <a:p>
            <a:pPr marL="0" lvl="1" indent="0">
              <a:buNone/>
            </a:pPr>
            <a:endParaRPr lang="en-GB" dirty="0" smtClean="0"/>
          </a:p>
          <a:p>
            <a:pPr marL="0" lvl="1" indent="0">
              <a:buNone/>
            </a:pPr>
            <a:endParaRPr lang="en-GB" dirty="0"/>
          </a:p>
          <a:p>
            <a:pPr marL="0" indent="0">
              <a:buNone/>
            </a:pPr>
            <a:r>
              <a:rPr lang="en-GB" dirty="0" smtClean="0"/>
              <a:t>		</a:t>
            </a:r>
            <a:endParaRPr lang="en-GB" b="1" dirty="0" smtClean="0"/>
          </a:p>
          <a:p>
            <a:pPr marL="0" indent="0">
              <a:buNone/>
            </a:pPr>
            <a:endParaRPr lang="en-GB" b="1" dirty="0"/>
          </a:p>
          <a:p>
            <a:endParaRPr lang="en-GB" dirty="0"/>
          </a:p>
        </p:txBody>
      </p:sp>
      <p:pic>
        <p:nvPicPr>
          <p:cNvPr id="4" name="Picture 3" descr="C:\Users\Abenezer Aje\Desktop\INFO\Nigeria Coat of Arms.jpg"/>
          <p:cNvPicPr/>
          <p:nvPr/>
        </p:nvPicPr>
        <p:blipFill>
          <a:blip r:embed="rId2" cstate="print"/>
          <a:srcRect/>
          <a:stretch>
            <a:fillRect/>
          </a:stretch>
        </p:blipFill>
        <p:spPr bwMode="auto">
          <a:xfrm>
            <a:off x="683568" y="260648"/>
            <a:ext cx="2016224" cy="792089"/>
          </a:xfrm>
          <a:prstGeom prst="rect">
            <a:avLst/>
          </a:prstGeom>
          <a:noFill/>
          <a:ln w="9525">
            <a:noFill/>
            <a:miter lim="800000"/>
            <a:headEnd/>
            <a:tailEnd/>
          </a:ln>
        </p:spPr>
      </p:pic>
      <p:pic>
        <p:nvPicPr>
          <p:cNvPr id="5" name="Picture 1"/>
          <p:cNvPicPr>
            <a:picLocks noChangeAspect="1" noChangeArrowheads="1"/>
          </p:cNvPicPr>
          <p:nvPr/>
        </p:nvPicPr>
        <p:blipFill>
          <a:blip r:embed="rId3" cstate="print"/>
          <a:srcRect l="15379" t="34590" r="67958" b="44124"/>
          <a:stretch>
            <a:fillRect/>
          </a:stretch>
        </p:blipFill>
        <p:spPr bwMode="auto">
          <a:xfrm>
            <a:off x="6989303" y="406523"/>
            <a:ext cx="1378222" cy="963759"/>
          </a:xfrm>
          <a:prstGeom prst="roundRect">
            <a:avLst>
              <a:gd name="adj" fmla="val 5958"/>
            </a:avLst>
          </a:prstGeom>
          <a:ln>
            <a:noFill/>
          </a:ln>
          <a:effectLst>
            <a:outerShdw blurRad="152400" dist="12000" dir="900000" sy="98000" kx="110000" ky="200000" algn="tl" rotWithShape="0">
              <a:srgbClr val="000000">
                <a:alpha val="30000"/>
              </a:srgbClr>
            </a:outerShdw>
          </a:effectLst>
          <a:scene3d>
            <a:camera prst="obliqueBottomLeft"/>
            <a:lightRig rig="threePt" dir="t"/>
          </a:scene3d>
          <a:sp3d contourW="6350" prstMaterial="matte">
            <a:bevelT w="101600" h="101600"/>
            <a:contourClr>
              <a:srgbClr val="969696"/>
            </a:contourClr>
          </a:sp3d>
        </p:spPr>
      </p:pic>
    </p:spTree>
    <p:extLst>
      <p:ext uri="{BB962C8B-B14F-4D97-AF65-F5344CB8AC3E}">
        <p14:creationId xmlns:p14="http://schemas.microsoft.com/office/powerpoint/2010/main" val="324619537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l"/>
            <a:r>
              <a:rPr lang="en-GB" sz="1400" b="1" dirty="0" smtClean="0">
                <a:solidFill>
                  <a:srgbClr val="00B050"/>
                </a:solidFill>
              </a:rPr>
              <a:t/>
            </a:r>
            <a:br>
              <a:rPr lang="en-GB" sz="1400" b="1" dirty="0" smtClean="0">
                <a:solidFill>
                  <a:srgbClr val="00B050"/>
                </a:solidFill>
              </a:rPr>
            </a:br>
            <a:r>
              <a:rPr lang="en-GB" sz="1400" b="1" dirty="0">
                <a:solidFill>
                  <a:srgbClr val="00B050"/>
                </a:solidFill>
              </a:rPr>
              <a:t/>
            </a:r>
            <a:br>
              <a:rPr lang="en-GB" sz="1400" b="1" dirty="0">
                <a:solidFill>
                  <a:srgbClr val="00B050"/>
                </a:solidFill>
              </a:rPr>
            </a:br>
            <a:r>
              <a:rPr lang="en-GB" sz="1400" b="1" dirty="0" smtClean="0">
                <a:solidFill>
                  <a:srgbClr val="00B050"/>
                </a:solidFill>
              </a:rPr>
              <a:t/>
            </a:r>
            <a:br>
              <a:rPr lang="en-GB" sz="1400" b="1" dirty="0" smtClean="0">
                <a:solidFill>
                  <a:srgbClr val="00B050"/>
                </a:solidFill>
              </a:rPr>
            </a:br>
            <a:r>
              <a:rPr lang="en-GB" sz="1400" b="1" dirty="0">
                <a:solidFill>
                  <a:srgbClr val="00B050"/>
                </a:solidFill>
              </a:rPr>
              <a:t/>
            </a:r>
            <a:br>
              <a:rPr lang="en-GB" sz="1400" b="1" dirty="0">
                <a:solidFill>
                  <a:srgbClr val="00B050"/>
                </a:solidFill>
              </a:rPr>
            </a:br>
            <a:r>
              <a:rPr lang="en-GB" sz="1400" b="1" dirty="0" smtClean="0">
                <a:solidFill>
                  <a:srgbClr val="00B050"/>
                </a:solidFill>
              </a:rPr>
              <a:t>               FEDERAL </a:t>
            </a:r>
            <a:r>
              <a:rPr lang="en-GB" sz="1400" b="1" dirty="0">
                <a:solidFill>
                  <a:srgbClr val="00B050"/>
                </a:solidFill>
              </a:rPr>
              <a:t>REPUBLIC OF NIGERIA</a:t>
            </a:r>
            <a:endParaRPr lang="en-GB" sz="1400" dirty="0"/>
          </a:p>
        </p:txBody>
      </p:sp>
      <p:sp>
        <p:nvSpPr>
          <p:cNvPr id="3" name="Content Placeholder 2"/>
          <p:cNvSpPr>
            <a:spLocks noGrp="1"/>
          </p:cNvSpPr>
          <p:nvPr>
            <p:ph idx="1"/>
          </p:nvPr>
        </p:nvSpPr>
        <p:spPr>
          <a:xfrm>
            <a:off x="457200" y="1484784"/>
            <a:ext cx="8229600" cy="4641379"/>
          </a:xfrm>
        </p:spPr>
        <p:txBody>
          <a:bodyPr>
            <a:normAutofit fontScale="25000" lnSpcReduction="20000"/>
          </a:bodyPr>
          <a:lstStyle/>
          <a:p>
            <a:pPr marL="0" lvl="1" indent="0">
              <a:lnSpc>
                <a:spcPct val="120000"/>
              </a:lnSpc>
              <a:buNone/>
            </a:pPr>
            <a:r>
              <a:rPr lang="en-GB" sz="11200" b="1" dirty="0" smtClean="0"/>
              <a:t>Recommendations (cont.)</a:t>
            </a:r>
            <a:endParaRPr lang="en-GB" sz="11200" b="1" dirty="0"/>
          </a:p>
          <a:p>
            <a:pPr marL="0" lvl="1" indent="0">
              <a:lnSpc>
                <a:spcPct val="120000"/>
              </a:lnSpc>
              <a:buNone/>
            </a:pPr>
            <a:r>
              <a:rPr lang="en-GB" sz="9600" b="1" dirty="0"/>
              <a:t>5</a:t>
            </a:r>
            <a:r>
              <a:rPr lang="en-GB" sz="9600" dirty="0" smtClean="0"/>
              <a:t>. </a:t>
            </a:r>
            <a:r>
              <a:rPr lang="en-GB" sz="9600" b="1" dirty="0" smtClean="0"/>
              <a:t>Use </a:t>
            </a:r>
            <a:r>
              <a:rPr lang="en-GB" sz="9600" b="1" dirty="0"/>
              <a:t>of complementary conservation technique. </a:t>
            </a:r>
            <a:endParaRPr lang="en-GB" sz="9600" b="1" dirty="0" smtClean="0"/>
          </a:p>
          <a:p>
            <a:pPr marL="0" lvl="1" indent="0">
              <a:lnSpc>
                <a:spcPct val="120000"/>
              </a:lnSpc>
              <a:buNone/>
            </a:pPr>
            <a:r>
              <a:rPr lang="en-GB" sz="9600" b="1" dirty="0"/>
              <a:t>	</a:t>
            </a:r>
            <a:r>
              <a:rPr lang="en-GB" sz="9600" b="1" dirty="0" smtClean="0"/>
              <a:t>-Both </a:t>
            </a:r>
            <a:r>
              <a:rPr lang="en-GB" sz="9600" b="1" dirty="0"/>
              <a:t>in situ and ex situ </a:t>
            </a:r>
            <a:r>
              <a:rPr lang="en-GB" sz="9600" b="1" dirty="0" smtClean="0"/>
              <a:t>techniques</a:t>
            </a:r>
            <a:r>
              <a:rPr lang="en-GB" sz="9600" dirty="0" smtClean="0"/>
              <a:t>.</a:t>
            </a:r>
          </a:p>
          <a:p>
            <a:pPr marL="0" lvl="1" indent="0">
              <a:lnSpc>
                <a:spcPct val="120000"/>
              </a:lnSpc>
              <a:buNone/>
            </a:pPr>
            <a:r>
              <a:rPr lang="en-GB" sz="9600" b="1" dirty="0"/>
              <a:t>6</a:t>
            </a:r>
            <a:r>
              <a:rPr lang="en-GB" sz="9600" dirty="0" smtClean="0"/>
              <a:t>. </a:t>
            </a:r>
            <a:r>
              <a:rPr lang="en-GB" sz="9600" b="1" dirty="0" smtClean="0"/>
              <a:t>Development of national protocol </a:t>
            </a:r>
            <a:r>
              <a:rPr lang="en-GB" sz="9600" b="1" dirty="0"/>
              <a:t>to increase and share </a:t>
            </a:r>
            <a:r>
              <a:rPr lang="en-GB" sz="9600" b="1" dirty="0" smtClean="0"/>
              <a:t>	fairly </a:t>
            </a:r>
            <a:r>
              <a:rPr lang="en-GB" sz="9600" b="1" dirty="0"/>
              <a:t>and </a:t>
            </a:r>
            <a:r>
              <a:rPr lang="en-GB" sz="9600" b="1" dirty="0" smtClean="0"/>
              <a:t>equitably </a:t>
            </a:r>
            <a:r>
              <a:rPr lang="en-GB" sz="9600" b="1" dirty="0" smtClean="0"/>
              <a:t>the </a:t>
            </a:r>
            <a:r>
              <a:rPr lang="en-GB" sz="9600" b="1" dirty="0"/>
              <a:t>benefits derived from the </a:t>
            </a:r>
            <a:r>
              <a:rPr lang="en-GB" sz="9600" b="1" dirty="0" smtClean="0"/>
              <a:t>	conservation </a:t>
            </a:r>
            <a:r>
              <a:rPr lang="en-GB" sz="9600" b="1" dirty="0" smtClean="0"/>
              <a:t>and </a:t>
            </a:r>
            <a:r>
              <a:rPr lang="en-GB" sz="9600" b="1" dirty="0" smtClean="0"/>
              <a:t>sustainable </a:t>
            </a:r>
            <a:r>
              <a:rPr lang="en-GB" sz="9600" b="1" dirty="0"/>
              <a:t>use of </a:t>
            </a:r>
            <a:r>
              <a:rPr lang="en-GB" sz="9600" b="1" dirty="0" smtClean="0"/>
              <a:t>genetic materials.</a:t>
            </a:r>
          </a:p>
          <a:p>
            <a:pPr marL="0" lvl="1" indent="0">
              <a:lnSpc>
                <a:spcPct val="120000"/>
              </a:lnSpc>
              <a:buNone/>
            </a:pPr>
            <a:r>
              <a:rPr lang="en-GB" sz="9600" b="1" dirty="0"/>
              <a:t>7</a:t>
            </a:r>
            <a:r>
              <a:rPr lang="en-GB" sz="9600" b="1" dirty="0" smtClean="0"/>
              <a:t>. Development </a:t>
            </a:r>
            <a:r>
              <a:rPr lang="en-GB" sz="9600" b="1" dirty="0"/>
              <a:t>of comprehensive information retrieval system  </a:t>
            </a:r>
            <a:r>
              <a:rPr lang="en-GB" sz="9600" b="1" dirty="0" smtClean="0"/>
              <a:t>	for </a:t>
            </a:r>
            <a:r>
              <a:rPr lang="en-GB" sz="9600" b="1" dirty="0"/>
              <a:t>genetic </a:t>
            </a:r>
            <a:r>
              <a:rPr lang="en-GB" sz="9600" b="1" dirty="0" smtClean="0"/>
              <a:t>resources</a:t>
            </a:r>
            <a:r>
              <a:rPr lang="en-GB" sz="9600" b="1" dirty="0"/>
              <a:t>. </a:t>
            </a:r>
            <a:endParaRPr lang="en-GB" sz="9600" b="1" dirty="0" smtClean="0"/>
          </a:p>
          <a:p>
            <a:pPr marL="0" lvl="1" indent="0">
              <a:lnSpc>
                <a:spcPct val="120000"/>
              </a:lnSpc>
              <a:buNone/>
            </a:pPr>
            <a:r>
              <a:rPr lang="en-GB" sz="9600" b="1" dirty="0"/>
              <a:t>8</a:t>
            </a:r>
            <a:r>
              <a:rPr lang="en-GB" sz="9600" b="1" dirty="0" smtClean="0"/>
              <a:t>. Development </a:t>
            </a:r>
            <a:r>
              <a:rPr lang="en-GB" sz="9600" b="1" dirty="0"/>
              <a:t>of </a:t>
            </a:r>
            <a:r>
              <a:rPr lang="en-GB" sz="9600" b="1" dirty="0" smtClean="0"/>
              <a:t>mechanism </a:t>
            </a:r>
            <a:r>
              <a:rPr lang="en-GB" sz="9600" b="1" dirty="0" smtClean="0"/>
              <a:t>for </a:t>
            </a:r>
            <a:r>
              <a:rPr lang="en-GB" sz="9600" b="1" dirty="0" smtClean="0"/>
              <a:t>early </a:t>
            </a:r>
            <a:r>
              <a:rPr lang="en-GB" sz="9600" b="1" dirty="0"/>
              <a:t>warning system </a:t>
            </a:r>
            <a:r>
              <a:rPr lang="en-GB" sz="9600" b="1" dirty="0" smtClean="0"/>
              <a:t>of</a:t>
            </a:r>
            <a:r>
              <a:rPr lang="en-GB" sz="9600" b="1" dirty="0" smtClean="0"/>
              <a:t> 	genetic </a:t>
            </a:r>
            <a:r>
              <a:rPr lang="en-GB" sz="9600" b="1" dirty="0" smtClean="0"/>
              <a:t>erosion.</a:t>
            </a:r>
            <a:endParaRPr lang="en-GB" sz="9600" b="1" dirty="0"/>
          </a:p>
          <a:p>
            <a:pPr marL="0" lvl="1" indent="0">
              <a:lnSpc>
                <a:spcPct val="120000"/>
              </a:lnSpc>
              <a:buNone/>
            </a:pPr>
            <a:endParaRPr lang="en-GB" sz="5000" dirty="0"/>
          </a:p>
          <a:p>
            <a:pPr marL="0" lvl="1" indent="0">
              <a:buNone/>
            </a:pPr>
            <a:endParaRPr lang="en-GB" dirty="0" smtClean="0"/>
          </a:p>
          <a:p>
            <a:pPr marL="0" lvl="1" indent="0">
              <a:buNone/>
            </a:pPr>
            <a:endParaRPr lang="en-GB" dirty="0"/>
          </a:p>
          <a:p>
            <a:pPr marL="0" indent="0">
              <a:buNone/>
            </a:pPr>
            <a:r>
              <a:rPr lang="en-GB" dirty="0" smtClean="0"/>
              <a:t>		</a:t>
            </a:r>
            <a:endParaRPr lang="en-GB" b="1" dirty="0" smtClean="0"/>
          </a:p>
          <a:p>
            <a:pPr marL="0" indent="0">
              <a:buNone/>
            </a:pPr>
            <a:endParaRPr lang="en-GB" b="1" dirty="0"/>
          </a:p>
          <a:p>
            <a:endParaRPr lang="en-GB" dirty="0"/>
          </a:p>
        </p:txBody>
      </p:sp>
      <p:pic>
        <p:nvPicPr>
          <p:cNvPr id="4" name="Picture 3" descr="C:\Users\Abenezer Aje\Desktop\INFO\Nigeria Coat of Arms.jpg"/>
          <p:cNvPicPr/>
          <p:nvPr/>
        </p:nvPicPr>
        <p:blipFill>
          <a:blip r:embed="rId2" cstate="print"/>
          <a:srcRect/>
          <a:stretch>
            <a:fillRect/>
          </a:stretch>
        </p:blipFill>
        <p:spPr bwMode="auto">
          <a:xfrm>
            <a:off x="1115616" y="332655"/>
            <a:ext cx="2016224" cy="792089"/>
          </a:xfrm>
          <a:prstGeom prst="rect">
            <a:avLst/>
          </a:prstGeom>
          <a:noFill/>
          <a:ln w="9525">
            <a:noFill/>
            <a:miter lim="800000"/>
            <a:headEnd/>
            <a:tailEnd/>
          </a:ln>
        </p:spPr>
      </p:pic>
      <p:pic>
        <p:nvPicPr>
          <p:cNvPr id="5" name="Picture 1"/>
          <p:cNvPicPr>
            <a:picLocks noChangeAspect="1" noChangeArrowheads="1"/>
          </p:cNvPicPr>
          <p:nvPr/>
        </p:nvPicPr>
        <p:blipFill>
          <a:blip r:embed="rId3" cstate="print"/>
          <a:srcRect l="15379" t="34590" r="67958" b="44124"/>
          <a:stretch>
            <a:fillRect/>
          </a:stretch>
        </p:blipFill>
        <p:spPr bwMode="auto">
          <a:xfrm>
            <a:off x="7061311" y="332655"/>
            <a:ext cx="1378222" cy="1035768"/>
          </a:xfrm>
          <a:prstGeom prst="roundRect">
            <a:avLst>
              <a:gd name="adj" fmla="val 5958"/>
            </a:avLst>
          </a:prstGeom>
          <a:ln>
            <a:noFill/>
          </a:ln>
          <a:effectLst>
            <a:outerShdw blurRad="152400" dist="12000" dir="900000" sy="98000" kx="110000" ky="200000" algn="tl" rotWithShape="0">
              <a:srgbClr val="000000">
                <a:alpha val="30000"/>
              </a:srgbClr>
            </a:outerShdw>
          </a:effectLst>
          <a:scene3d>
            <a:camera prst="obliqueBottomLeft"/>
            <a:lightRig rig="threePt" dir="t"/>
          </a:scene3d>
          <a:sp3d contourW="6350" prstMaterial="matte">
            <a:bevelT w="101600" h="101600"/>
            <a:contourClr>
              <a:srgbClr val="969696"/>
            </a:contourClr>
          </a:sp3d>
        </p:spPr>
      </p:pic>
    </p:spTree>
    <p:extLst>
      <p:ext uri="{BB962C8B-B14F-4D97-AF65-F5344CB8AC3E}">
        <p14:creationId xmlns:p14="http://schemas.microsoft.com/office/powerpoint/2010/main" val="303170819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l"/>
            <a:r>
              <a:rPr lang="en-GB" sz="1400" b="1" dirty="0" smtClean="0">
                <a:solidFill>
                  <a:srgbClr val="00B050"/>
                </a:solidFill>
              </a:rPr>
              <a:t/>
            </a:r>
            <a:br>
              <a:rPr lang="en-GB" sz="1400" b="1" dirty="0" smtClean="0">
                <a:solidFill>
                  <a:srgbClr val="00B050"/>
                </a:solidFill>
              </a:rPr>
            </a:br>
            <a:r>
              <a:rPr lang="en-GB" sz="1400" b="1" dirty="0">
                <a:solidFill>
                  <a:srgbClr val="00B050"/>
                </a:solidFill>
              </a:rPr>
              <a:t/>
            </a:r>
            <a:br>
              <a:rPr lang="en-GB" sz="1400" b="1" dirty="0">
                <a:solidFill>
                  <a:srgbClr val="00B050"/>
                </a:solidFill>
              </a:rPr>
            </a:br>
            <a:r>
              <a:rPr lang="en-GB" sz="1400" b="1" dirty="0" smtClean="0">
                <a:solidFill>
                  <a:srgbClr val="00B050"/>
                </a:solidFill>
              </a:rPr>
              <a:t/>
            </a:r>
            <a:br>
              <a:rPr lang="en-GB" sz="1400" b="1" dirty="0" smtClean="0">
                <a:solidFill>
                  <a:srgbClr val="00B050"/>
                </a:solidFill>
              </a:rPr>
            </a:br>
            <a:r>
              <a:rPr lang="en-GB" sz="1400" b="1" dirty="0">
                <a:solidFill>
                  <a:srgbClr val="00B050"/>
                </a:solidFill>
              </a:rPr>
              <a:t/>
            </a:r>
            <a:br>
              <a:rPr lang="en-GB" sz="1400" b="1" dirty="0">
                <a:solidFill>
                  <a:srgbClr val="00B050"/>
                </a:solidFill>
              </a:rPr>
            </a:br>
            <a:r>
              <a:rPr lang="en-GB" sz="1400" b="1" dirty="0" smtClean="0">
                <a:solidFill>
                  <a:srgbClr val="00B050"/>
                </a:solidFill>
              </a:rPr>
              <a:t>       </a:t>
            </a:r>
            <a:r>
              <a:rPr lang="en-GB" sz="1600" b="1" dirty="0" smtClean="0">
                <a:solidFill>
                  <a:srgbClr val="00B050"/>
                </a:solidFill>
              </a:rPr>
              <a:t>FEDERAL </a:t>
            </a:r>
            <a:r>
              <a:rPr lang="en-GB" sz="1600" b="1" dirty="0" smtClean="0">
                <a:solidFill>
                  <a:srgbClr val="00B050"/>
                </a:solidFill>
              </a:rPr>
              <a:t>REPUBLIC OF NIGERIA</a:t>
            </a:r>
            <a:endParaRPr lang="en-GB" sz="1600" dirty="0"/>
          </a:p>
        </p:txBody>
      </p:sp>
      <p:sp>
        <p:nvSpPr>
          <p:cNvPr id="3" name="Content Placeholder 2"/>
          <p:cNvSpPr>
            <a:spLocks noGrp="1"/>
          </p:cNvSpPr>
          <p:nvPr>
            <p:ph idx="1"/>
          </p:nvPr>
        </p:nvSpPr>
        <p:spPr/>
        <p:txBody>
          <a:bodyPr>
            <a:normAutofit fontScale="47500" lnSpcReduction="20000"/>
          </a:bodyPr>
          <a:lstStyle/>
          <a:p>
            <a:pPr marL="0" lvl="1" indent="0">
              <a:lnSpc>
                <a:spcPct val="120000"/>
              </a:lnSpc>
              <a:buNone/>
            </a:pPr>
            <a:r>
              <a:rPr lang="en-GB" sz="6700" b="1" dirty="0" smtClean="0"/>
              <a:t>Recommendations (cont.)</a:t>
            </a:r>
          </a:p>
          <a:p>
            <a:pPr marL="0" lvl="1" indent="0">
              <a:lnSpc>
                <a:spcPct val="120000"/>
              </a:lnSpc>
              <a:buNone/>
            </a:pPr>
            <a:r>
              <a:rPr lang="en-GB" sz="6200" dirty="0" smtClean="0"/>
              <a:t>9</a:t>
            </a:r>
            <a:r>
              <a:rPr lang="en-GB" sz="6200" dirty="0"/>
              <a:t>. </a:t>
            </a:r>
            <a:r>
              <a:rPr lang="en-GB" sz="6200" dirty="0" smtClean="0"/>
              <a:t>Integrated </a:t>
            </a:r>
            <a:r>
              <a:rPr lang="en-GB" sz="6200" dirty="0"/>
              <a:t>approach combining traditional knowledge and </a:t>
            </a:r>
            <a:r>
              <a:rPr lang="en-GB" sz="6200" dirty="0" smtClean="0"/>
              <a:t>modern technology on management </a:t>
            </a:r>
            <a:r>
              <a:rPr lang="en-GB" sz="6200" dirty="0"/>
              <a:t>of genetic </a:t>
            </a:r>
            <a:r>
              <a:rPr lang="en-GB" sz="6200" dirty="0" smtClean="0"/>
              <a:t>resources.</a:t>
            </a:r>
            <a:endParaRPr lang="en-GB" sz="6200" dirty="0"/>
          </a:p>
          <a:p>
            <a:pPr marL="0" lvl="1" indent="0">
              <a:lnSpc>
                <a:spcPct val="120000"/>
              </a:lnSpc>
              <a:buNone/>
            </a:pPr>
            <a:r>
              <a:rPr lang="en-GB" sz="6200" dirty="0" smtClean="0"/>
              <a:t>10. </a:t>
            </a:r>
            <a:r>
              <a:rPr lang="en-GB" sz="6200" dirty="0"/>
              <a:t>Create more natural reserve, properly manage and </a:t>
            </a:r>
            <a:r>
              <a:rPr lang="en-GB" sz="6200" dirty="0" smtClean="0"/>
              <a:t>funded.</a:t>
            </a:r>
            <a:endParaRPr lang="en-GB" sz="6200" dirty="0"/>
          </a:p>
          <a:p>
            <a:pPr marL="0" lvl="1" indent="0">
              <a:lnSpc>
                <a:spcPct val="120000"/>
              </a:lnSpc>
              <a:buNone/>
            </a:pPr>
            <a:r>
              <a:rPr lang="en-GB" sz="6200" dirty="0" smtClean="0"/>
              <a:t>11. </a:t>
            </a:r>
            <a:r>
              <a:rPr lang="en-GB" sz="6200" dirty="0"/>
              <a:t>Provide accessible documentation to make genetic material available to </a:t>
            </a:r>
            <a:r>
              <a:rPr lang="en-GB" sz="6200" dirty="0" smtClean="0"/>
              <a:t>farmers</a:t>
            </a:r>
            <a:r>
              <a:rPr lang="en-GB" sz="6200" dirty="0"/>
              <a:t>, breeders and indigenous local community</a:t>
            </a:r>
            <a:r>
              <a:rPr lang="en-GB" sz="5000" dirty="0"/>
              <a:t>.</a:t>
            </a:r>
          </a:p>
          <a:p>
            <a:pPr marL="0" indent="0">
              <a:buNone/>
            </a:pPr>
            <a:endParaRPr lang="en-GB" dirty="0"/>
          </a:p>
        </p:txBody>
      </p:sp>
      <p:pic>
        <p:nvPicPr>
          <p:cNvPr id="4" name="Picture 3" descr="C:\Users\Abenezer Aje\Desktop\INFO\Nigeria Coat of Arms.jpg"/>
          <p:cNvPicPr/>
          <p:nvPr/>
        </p:nvPicPr>
        <p:blipFill>
          <a:blip r:embed="rId2" cstate="print"/>
          <a:srcRect/>
          <a:stretch>
            <a:fillRect/>
          </a:stretch>
        </p:blipFill>
        <p:spPr bwMode="auto">
          <a:xfrm>
            <a:off x="899592" y="272615"/>
            <a:ext cx="2016224" cy="792089"/>
          </a:xfrm>
          <a:prstGeom prst="rect">
            <a:avLst/>
          </a:prstGeom>
          <a:noFill/>
          <a:ln w="9525">
            <a:noFill/>
            <a:miter lim="800000"/>
            <a:headEnd/>
            <a:tailEnd/>
          </a:ln>
        </p:spPr>
      </p:pic>
      <p:pic>
        <p:nvPicPr>
          <p:cNvPr id="5" name="Picture 1"/>
          <p:cNvPicPr>
            <a:picLocks noChangeAspect="1" noChangeArrowheads="1"/>
          </p:cNvPicPr>
          <p:nvPr/>
        </p:nvPicPr>
        <p:blipFill>
          <a:blip r:embed="rId3" cstate="print"/>
          <a:srcRect l="15379" t="34590" r="67958" b="44124"/>
          <a:stretch>
            <a:fillRect/>
          </a:stretch>
        </p:blipFill>
        <p:spPr bwMode="auto">
          <a:xfrm>
            <a:off x="7020272" y="300446"/>
            <a:ext cx="1378222" cy="1035768"/>
          </a:xfrm>
          <a:prstGeom prst="roundRect">
            <a:avLst>
              <a:gd name="adj" fmla="val 5958"/>
            </a:avLst>
          </a:prstGeom>
          <a:ln>
            <a:noFill/>
          </a:ln>
          <a:effectLst>
            <a:outerShdw blurRad="152400" dist="12000" dir="900000" sy="98000" kx="110000" ky="200000" algn="tl" rotWithShape="0">
              <a:srgbClr val="000000">
                <a:alpha val="30000"/>
              </a:srgbClr>
            </a:outerShdw>
          </a:effectLst>
          <a:scene3d>
            <a:camera prst="obliqueBottomLeft"/>
            <a:lightRig rig="threePt" dir="t"/>
          </a:scene3d>
          <a:sp3d contourW="6350" prstMaterial="matte">
            <a:bevelT w="101600" h="101600"/>
            <a:contourClr>
              <a:srgbClr val="969696"/>
            </a:contourClr>
          </a:sp3d>
        </p:spPr>
      </p:pic>
    </p:spTree>
    <p:extLst>
      <p:ext uri="{BB962C8B-B14F-4D97-AF65-F5344CB8AC3E}">
        <p14:creationId xmlns:p14="http://schemas.microsoft.com/office/powerpoint/2010/main" val="228292084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l"/>
            <a:r>
              <a:rPr lang="en-GB" sz="1400" b="1" dirty="0" smtClean="0">
                <a:solidFill>
                  <a:srgbClr val="00B050"/>
                </a:solidFill>
              </a:rPr>
              <a:t/>
            </a:r>
            <a:br>
              <a:rPr lang="en-GB" sz="1400" b="1" dirty="0" smtClean="0">
                <a:solidFill>
                  <a:srgbClr val="00B050"/>
                </a:solidFill>
              </a:rPr>
            </a:br>
            <a:r>
              <a:rPr lang="en-GB" sz="1400" b="1" dirty="0">
                <a:solidFill>
                  <a:srgbClr val="00B050"/>
                </a:solidFill>
              </a:rPr>
              <a:t/>
            </a:r>
            <a:br>
              <a:rPr lang="en-GB" sz="1400" b="1" dirty="0">
                <a:solidFill>
                  <a:srgbClr val="00B050"/>
                </a:solidFill>
              </a:rPr>
            </a:br>
            <a:r>
              <a:rPr lang="en-GB" sz="1400" b="1" dirty="0" smtClean="0">
                <a:solidFill>
                  <a:srgbClr val="00B050"/>
                </a:solidFill>
              </a:rPr>
              <a:t/>
            </a:r>
            <a:br>
              <a:rPr lang="en-GB" sz="1400" b="1" dirty="0" smtClean="0">
                <a:solidFill>
                  <a:srgbClr val="00B050"/>
                </a:solidFill>
              </a:rPr>
            </a:br>
            <a:r>
              <a:rPr lang="en-GB" sz="1400" b="1" dirty="0">
                <a:solidFill>
                  <a:srgbClr val="00B050"/>
                </a:solidFill>
              </a:rPr>
              <a:t/>
            </a:r>
            <a:br>
              <a:rPr lang="en-GB" sz="1400" b="1" dirty="0">
                <a:solidFill>
                  <a:srgbClr val="00B050"/>
                </a:solidFill>
              </a:rPr>
            </a:br>
            <a:r>
              <a:rPr lang="en-GB" sz="1400" b="1" dirty="0" smtClean="0">
                <a:solidFill>
                  <a:srgbClr val="00B050"/>
                </a:solidFill>
              </a:rPr>
              <a:t>                </a:t>
            </a:r>
            <a:r>
              <a:rPr lang="en-GB" sz="1600" b="1" dirty="0" smtClean="0">
                <a:solidFill>
                  <a:srgbClr val="00B050"/>
                </a:solidFill>
              </a:rPr>
              <a:t>FEDERAL </a:t>
            </a:r>
            <a:r>
              <a:rPr lang="en-GB" sz="1600" b="1" dirty="0" smtClean="0">
                <a:solidFill>
                  <a:srgbClr val="00B050"/>
                </a:solidFill>
              </a:rPr>
              <a:t>REPUBLIC OF NIGERIA</a:t>
            </a:r>
            <a:endParaRPr lang="en-GB" sz="1600" dirty="0"/>
          </a:p>
        </p:txBody>
      </p:sp>
      <p:sp>
        <p:nvSpPr>
          <p:cNvPr id="3" name="Content Placeholder 2"/>
          <p:cNvSpPr>
            <a:spLocks noGrp="1"/>
          </p:cNvSpPr>
          <p:nvPr>
            <p:ph idx="1"/>
          </p:nvPr>
        </p:nvSpPr>
        <p:spPr/>
        <p:txBody>
          <a:bodyPr>
            <a:normAutofit fontScale="92500" lnSpcReduction="10000"/>
          </a:bodyPr>
          <a:lstStyle/>
          <a:p>
            <a:pPr marL="0" indent="0">
              <a:buNone/>
            </a:pPr>
            <a:r>
              <a:rPr lang="en-GB" b="1" dirty="0" smtClean="0"/>
              <a:t>Conclusion</a:t>
            </a:r>
          </a:p>
          <a:p>
            <a:pPr>
              <a:buFont typeface="Wingdings" panose="05000000000000000000" pitchFamily="2" charset="2"/>
              <a:buChar char="q"/>
            </a:pPr>
            <a:r>
              <a:rPr lang="en-GB" sz="2600" dirty="0" smtClean="0"/>
              <a:t>Climate change, urbanization, inadequate funding for conservation activities, lack of awareness creation, poor implementation of international treaties, lack of developed national strategies and the emerging conflicts in some countries are the major challenges for conservation and sharing of genetics resources.</a:t>
            </a:r>
          </a:p>
          <a:p>
            <a:pPr>
              <a:buFont typeface="Wingdings" panose="05000000000000000000" pitchFamily="2" charset="2"/>
              <a:buChar char="q"/>
            </a:pPr>
            <a:r>
              <a:rPr lang="en-GB" sz="2600" dirty="0" smtClean="0"/>
              <a:t>To tackle these challenges requires increased awareness creation on conservation benefits, increase funding for conservation activities, building infrastructures and human capacities as well improved accessible documentation for farmers, breeders and the local communities to exploit.</a:t>
            </a:r>
          </a:p>
          <a:p>
            <a:pPr marL="0" indent="0">
              <a:buNone/>
            </a:pPr>
            <a:endParaRPr lang="en-GB" b="1" dirty="0" smtClean="0"/>
          </a:p>
          <a:p>
            <a:pPr marL="0" indent="0">
              <a:buNone/>
            </a:pPr>
            <a:endParaRPr lang="en-GB" b="1" dirty="0" smtClean="0"/>
          </a:p>
          <a:p>
            <a:pPr marL="0" indent="0">
              <a:buNone/>
            </a:pPr>
            <a:endParaRPr lang="en-GB" b="1" dirty="0" smtClean="0"/>
          </a:p>
          <a:p>
            <a:pPr marL="0" indent="0">
              <a:buNone/>
            </a:pPr>
            <a:endParaRPr lang="en-GB" b="1" dirty="0"/>
          </a:p>
        </p:txBody>
      </p:sp>
      <p:pic>
        <p:nvPicPr>
          <p:cNvPr id="4" name="Picture 3" descr="C:\Users\Abenezer Aje\Desktop\INFO\Nigeria Coat of Arms.jpg"/>
          <p:cNvPicPr/>
          <p:nvPr/>
        </p:nvPicPr>
        <p:blipFill>
          <a:blip r:embed="rId2" cstate="print"/>
          <a:srcRect/>
          <a:stretch>
            <a:fillRect/>
          </a:stretch>
        </p:blipFill>
        <p:spPr bwMode="auto">
          <a:xfrm>
            <a:off x="1187624" y="260648"/>
            <a:ext cx="2016224" cy="792089"/>
          </a:xfrm>
          <a:prstGeom prst="rect">
            <a:avLst/>
          </a:prstGeom>
          <a:noFill/>
          <a:ln w="9525">
            <a:noFill/>
            <a:miter lim="800000"/>
            <a:headEnd/>
            <a:tailEnd/>
          </a:ln>
        </p:spPr>
      </p:pic>
      <p:pic>
        <p:nvPicPr>
          <p:cNvPr id="5" name="Picture 1"/>
          <p:cNvPicPr>
            <a:picLocks noChangeAspect="1" noChangeArrowheads="1"/>
          </p:cNvPicPr>
          <p:nvPr/>
        </p:nvPicPr>
        <p:blipFill>
          <a:blip r:embed="rId3" cstate="print"/>
          <a:srcRect l="15379" t="34590" r="67958" b="44124"/>
          <a:stretch>
            <a:fillRect/>
          </a:stretch>
        </p:blipFill>
        <p:spPr bwMode="auto">
          <a:xfrm>
            <a:off x="7020272" y="361810"/>
            <a:ext cx="1378222" cy="1035768"/>
          </a:xfrm>
          <a:prstGeom prst="roundRect">
            <a:avLst>
              <a:gd name="adj" fmla="val 5958"/>
            </a:avLst>
          </a:prstGeom>
          <a:ln>
            <a:noFill/>
          </a:ln>
          <a:effectLst>
            <a:outerShdw blurRad="152400" dist="12000" dir="900000" sy="98000" kx="110000" ky="200000" algn="tl" rotWithShape="0">
              <a:srgbClr val="000000">
                <a:alpha val="30000"/>
              </a:srgbClr>
            </a:outerShdw>
          </a:effectLst>
          <a:scene3d>
            <a:camera prst="obliqueBottomLeft"/>
            <a:lightRig rig="threePt" dir="t"/>
          </a:scene3d>
          <a:sp3d contourW="6350" prstMaterial="matte">
            <a:bevelT w="101600" h="101600"/>
            <a:contourClr>
              <a:srgbClr val="969696"/>
            </a:contourClr>
          </a:sp3d>
        </p:spPr>
      </p:pic>
    </p:spTree>
    <p:extLst>
      <p:ext uri="{BB962C8B-B14F-4D97-AF65-F5344CB8AC3E}">
        <p14:creationId xmlns:p14="http://schemas.microsoft.com/office/powerpoint/2010/main" val="228292084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l"/>
            <a:r>
              <a:rPr lang="en-GB" sz="1400" b="1" dirty="0" smtClean="0">
                <a:solidFill>
                  <a:srgbClr val="00B050"/>
                </a:solidFill>
              </a:rPr>
              <a:t/>
            </a:r>
            <a:br>
              <a:rPr lang="en-GB" sz="1400" b="1" dirty="0" smtClean="0">
                <a:solidFill>
                  <a:srgbClr val="00B050"/>
                </a:solidFill>
              </a:rPr>
            </a:br>
            <a:r>
              <a:rPr lang="en-GB" sz="1400" b="1" dirty="0">
                <a:solidFill>
                  <a:srgbClr val="00B050"/>
                </a:solidFill>
              </a:rPr>
              <a:t/>
            </a:r>
            <a:br>
              <a:rPr lang="en-GB" sz="1400" b="1" dirty="0">
                <a:solidFill>
                  <a:srgbClr val="00B050"/>
                </a:solidFill>
              </a:rPr>
            </a:br>
            <a:r>
              <a:rPr lang="en-GB" sz="1400" b="1" dirty="0" smtClean="0">
                <a:solidFill>
                  <a:srgbClr val="00B050"/>
                </a:solidFill>
              </a:rPr>
              <a:t/>
            </a:r>
            <a:br>
              <a:rPr lang="en-GB" sz="1400" b="1" dirty="0" smtClean="0">
                <a:solidFill>
                  <a:srgbClr val="00B050"/>
                </a:solidFill>
              </a:rPr>
            </a:br>
            <a:r>
              <a:rPr lang="en-GB" sz="1400" b="1" dirty="0">
                <a:solidFill>
                  <a:srgbClr val="00B050"/>
                </a:solidFill>
              </a:rPr>
              <a:t/>
            </a:r>
            <a:br>
              <a:rPr lang="en-GB" sz="1400" b="1" dirty="0">
                <a:solidFill>
                  <a:srgbClr val="00B050"/>
                </a:solidFill>
              </a:rPr>
            </a:br>
            <a:r>
              <a:rPr lang="en-GB" sz="1400" b="1" dirty="0">
                <a:solidFill>
                  <a:srgbClr val="00B050"/>
                </a:solidFill>
              </a:rPr>
              <a:t> </a:t>
            </a:r>
            <a:r>
              <a:rPr lang="en-GB" sz="1400" b="1" dirty="0" smtClean="0">
                <a:solidFill>
                  <a:srgbClr val="00B050"/>
                </a:solidFill>
              </a:rPr>
              <a:t>                </a:t>
            </a:r>
            <a:r>
              <a:rPr lang="en-GB" sz="1600" b="1" dirty="0" smtClean="0">
                <a:solidFill>
                  <a:srgbClr val="00B050"/>
                </a:solidFill>
              </a:rPr>
              <a:t>FEDERAL </a:t>
            </a:r>
            <a:r>
              <a:rPr lang="en-GB" sz="1600" b="1" dirty="0" smtClean="0">
                <a:solidFill>
                  <a:srgbClr val="00B050"/>
                </a:solidFill>
              </a:rPr>
              <a:t>REPUBLIC OF NIGERIA</a:t>
            </a:r>
            <a:endParaRPr lang="en-GB" sz="1600" dirty="0"/>
          </a:p>
        </p:txBody>
      </p:sp>
      <p:sp>
        <p:nvSpPr>
          <p:cNvPr id="3" name="Content Placeholder 2"/>
          <p:cNvSpPr>
            <a:spLocks noGrp="1"/>
          </p:cNvSpPr>
          <p:nvPr>
            <p:ph idx="1"/>
          </p:nvPr>
        </p:nvSpPr>
        <p:spPr/>
        <p:txBody>
          <a:bodyPr>
            <a:normAutofit/>
          </a:bodyPr>
          <a:lstStyle/>
          <a:p>
            <a:pPr marL="0" indent="0" algn="ctr">
              <a:buNone/>
            </a:pPr>
            <a:endParaRPr lang="en-GB" sz="9600" b="1" dirty="0"/>
          </a:p>
          <a:p>
            <a:pPr marL="0" indent="0" algn="ctr">
              <a:buNone/>
            </a:pPr>
            <a:r>
              <a:rPr lang="en-GB" sz="9600" b="1" dirty="0" smtClean="0">
                <a:solidFill>
                  <a:schemeClr val="accent3"/>
                </a:solidFill>
                <a:effectLst>
                  <a:outerShdw blurRad="38100" dist="38100" dir="2700000" algn="tl">
                    <a:srgbClr val="000000">
                      <a:alpha val="43137"/>
                    </a:srgbClr>
                  </a:outerShdw>
                </a:effectLst>
              </a:rPr>
              <a:t>THANK YOU</a:t>
            </a:r>
          </a:p>
          <a:p>
            <a:pPr marL="0" indent="0">
              <a:buNone/>
            </a:pPr>
            <a:endParaRPr lang="en-GB" b="1" dirty="0" smtClean="0"/>
          </a:p>
          <a:p>
            <a:pPr marL="0" indent="0">
              <a:buNone/>
            </a:pPr>
            <a:endParaRPr lang="en-GB" b="1" dirty="0" smtClean="0"/>
          </a:p>
          <a:p>
            <a:pPr marL="0" indent="0">
              <a:buNone/>
            </a:pPr>
            <a:endParaRPr lang="en-GB" b="1" dirty="0"/>
          </a:p>
        </p:txBody>
      </p:sp>
      <p:pic>
        <p:nvPicPr>
          <p:cNvPr id="4" name="Picture 3" descr="C:\Users\Abenezer Aje\Desktop\INFO\Nigeria Coat of Arms.jpg"/>
          <p:cNvPicPr/>
          <p:nvPr/>
        </p:nvPicPr>
        <p:blipFill>
          <a:blip r:embed="rId2" cstate="print"/>
          <a:srcRect/>
          <a:stretch>
            <a:fillRect/>
          </a:stretch>
        </p:blipFill>
        <p:spPr bwMode="auto">
          <a:xfrm>
            <a:off x="1259632" y="376393"/>
            <a:ext cx="2016224" cy="792089"/>
          </a:xfrm>
          <a:prstGeom prst="rect">
            <a:avLst/>
          </a:prstGeom>
          <a:noFill/>
          <a:ln w="9525">
            <a:noFill/>
            <a:miter lim="800000"/>
            <a:headEnd/>
            <a:tailEnd/>
          </a:ln>
        </p:spPr>
      </p:pic>
      <p:pic>
        <p:nvPicPr>
          <p:cNvPr id="5" name="Picture 1"/>
          <p:cNvPicPr>
            <a:picLocks noChangeAspect="1" noChangeArrowheads="1"/>
          </p:cNvPicPr>
          <p:nvPr/>
        </p:nvPicPr>
        <p:blipFill>
          <a:blip r:embed="rId3" cstate="print"/>
          <a:srcRect l="15379" t="34590" r="67958" b="44124"/>
          <a:stretch>
            <a:fillRect/>
          </a:stretch>
        </p:blipFill>
        <p:spPr bwMode="auto">
          <a:xfrm>
            <a:off x="6948264" y="376393"/>
            <a:ext cx="1378222" cy="1037981"/>
          </a:xfrm>
          <a:prstGeom prst="roundRect">
            <a:avLst>
              <a:gd name="adj" fmla="val 5958"/>
            </a:avLst>
          </a:prstGeom>
          <a:ln>
            <a:noFill/>
          </a:ln>
          <a:effectLst>
            <a:outerShdw blurRad="152400" dist="12000" dir="900000" sy="98000" kx="110000" ky="200000" algn="tl" rotWithShape="0">
              <a:srgbClr val="000000">
                <a:alpha val="30000"/>
              </a:srgbClr>
            </a:outerShdw>
          </a:effectLst>
          <a:scene3d>
            <a:camera prst="obliqueBottomLeft"/>
            <a:lightRig rig="threePt" dir="t"/>
          </a:scene3d>
          <a:sp3d contourW="6350" prstMaterial="matte">
            <a:bevelT w="101600" h="101600"/>
            <a:contourClr>
              <a:srgbClr val="969696"/>
            </a:contourClr>
          </a:sp3d>
        </p:spPr>
      </p:pic>
    </p:spTree>
    <p:extLst>
      <p:ext uri="{BB962C8B-B14F-4D97-AF65-F5344CB8AC3E}">
        <p14:creationId xmlns:p14="http://schemas.microsoft.com/office/powerpoint/2010/main" val="37430055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a:r>
              <a:rPr lang="en-GB" sz="1200" dirty="0" smtClean="0"/>
              <a:t/>
            </a:r>
            <a:br>
              <a:rPr lang="en-GB" sz="1200" dirty="0" smtClean="0"/>
            </a:br>
            <a:r>
              <a:rPr lang="en-GB" sz="1200" dirty="0"/>
              <a:t/>
            </a:r>
            <a:br>
              <a:rPr lang="en-GB" sz="1200" dirty="0"/>
            </a:br>
            <a:r>
              <a:rPr lang="en-GB" sz="1200" dirty="0" smtClean="0"/>
              <a:t/>
            </a:r>
            <a:br>
              <a:rPr lang="en-GB" sz="1200" dirty="0" smtClean="0"/>
            </a:br>
            <a:r>
              <a:rPr lang="en-GB" sz="1200" dirty="0" smtClean="0"/>
              <a:t/>
            </a:r>
            <a:br>
              <a:rPr lang="en-GB" sz="1200" dirty="0" smtClean="0"/>
            </a:br>
            <a:r>
              <a:rPr lang="en-GB" sz="1400" b="1" dirty="0" smtClean="0">
                <a:solidFill>
                  <a:srgbClr val="00B050"/>
                </a:solidFill>
              </a:rPr>
              <a:t>FEDERAL </a:t>
            </a:r>
            <a:r>
              <a:rPr lang="en-GB" sz="1400" b="1" dirty="0" smtClean="0">
                <a:solidFill>
                  <a:srgbClr val="00B050"/>
                </a:solidFill>
              </a:rPr>
              <a:t>REPUBLIC OF NIGERIA</a:t>
            </a:r>
            <a:endParaRPr lang="en-GB" sz="1400" b="1" dirty="0">
              <a:solidFill>
                <a:srgbClr val="00B050"/>
              </a:solidFill>
            </a:endParaRPr>
          </a:p>
        </p:txBody>
      </p:sp>
      <p:sp>
        <p:nvSpPr>
          <p:cNvPr id="3" name="Content Placeholder 2"/>
          <p:cNvSpPr>
            <a:spLocks noGrp="1"/>
          </p:cNvSpPr>
          <p:nvPr>
            <p:ph idx="1"/>
          </p:nvPr>
        </p:nvSpPr>
        <p:spPr>
          <a:xfrm>
            <a:off x="457200" y="1412776"/>
            <a:ext cx="8229600" cy="4713387"/>
          </a:xfrm>
        </p:spPr>
        <p:txBody>
          <a:bodyPr>
            <a:normAutofit fontScale="92500" lnSpcReduction="20000"/>
          </a:bodyPr>
          <a:lstStyle/>
          <a:p>
            <a:pPr marL="0" indent="0">
              <a:buNone/>
            </a:pPr>
            <a:r>
              <a:rPr lang="en-GB" b="1" dirty="0" smtClean="0"/>
              <a:t>Conservation of Genetic Resources: </a:t>
            </a:r>
          </a:p>
          <a:p>
            <a:r>
              <a:rPr lang="en-GB" sz="2000" b="1" dirty="0" smtClean="0"/>
              <a:t>is the management of diversity in plant and animal for actual or potential and present or future use.</a:t>
            </a:r>
          </a:p>
          <a:p>
            <a:r>
              <a:rPr lang="en-GB" sz="2000" b="1" dirty="0" smtClean="0"/>
              <a:t>It Is the process of that actively retains the diversity of the gene pool of plant and animal with a view of actual or potential utilization.</a:t>
            </a:r>
          </a:p>
          <a:p>
            <a:r>
              <a:rPr lang="en-GB" sz="2000" b="1" dirty="0" smtClean="0"/>
              <a:t>The Objective for conserving genetic resources is  to maintain a broad based genetic diversity  within each specie for exploitation.</a:t>
            </a:r>
          </a:p>
          <a:p>
            <a:r>
              <a:rPr lang="en-GB" sz="2000" b="1" dirty="0" smtClean="0"/>
              <a:t>The need for conservation arise due Loss of genetic resources by several factors including </a:t>
            </a:r>
          </a:p>
          <a:p>
            <a:pPr marL="0" indent="0">
              <a:buNone/>
            </a:pPr>
            <a:r>
              <a:rPr lang="en-GB" sz="2000" b="1" dirty="0"/>
              <a:t>	</a:t>
            </a:r>
            <a:r>
              <a:rPr lang="en-GB" sz="2000" b="1" dirty="0" smtClean="0"/>
              <a:t>-anthropogenic such as burning of fossil fuel, fertilizers, waste disposal</a:t>
            </a:r>
          </a:p>
          <a:p>
            <a:pPr marL="0" indent="0">
              <a:buNone/>
            </a:pPr>
            <a:r>
              <a:rPr lang="en-GB" sz="2000" b="1" dirty="0"/>
              <a:t>	</a:t>
            </a:r>
            <a:r>
              <a:rPr lang="en-GB" sz="2000" b="1" dirty="0" smtClean="0"/>
              <a:t>-climate change, </a:t>
            </a:r>
          </a:p>
          <a:p>
            <a:pPr marL="0" indent="0">
              <a:buNone/>
            </a:pPr>
            <a:r>
              <a:rPr lang="en-GB" sz="2000" b="1" dirty="0"/>
              <a:t>	</a:t>
            </a:r>
            <a:r>
              <a:rPr lang="en-GB" sz="2000" b="1" dirty="0" smtClean="0"/>
              <a:t>-genetic erosion</a:t>
            </a:r>
          </a:p>
          <a:p>
            <a:pPr marL="0" indent="0">
              <a:buNone/>
            </a:pPr>
            <a:r>
              <a:rPr lang="en-GB" sz="2000" b="1" dirty="0"/>
              <a:t>	</a:t>
            </a:r>
            <a:r>
              <a:rPr lang="en-GB" sz="2000" b="1" dirty="0" smtClean="0"/>
              <a:t>-pollution, </a:t>
            </a:r>
          </a:p>
          <a:p>
            <a:pPr marL="0" indent="0">
              <a:buNone/>
            </a:pPr>
            <a:r>
              <a:rPr lang="en-GB" sz="2000" b="1" dirty="0"/>
              <a:t>	-</a:t>
            </a:r>
            <a:r>
              <a:rPr lang="en-GB" sz="2000" b="1" dirty="0" smtClean="0"/>
              <a:t>population growth and </a:t>
            </a:r>
          </a:p>
          <a:p>
            <a:pPr marL="0" indent="0">
              <a:buNone/>
            </a:pPr>
            <a:r>
              <a:rPr lang="en-GB" sz="2000" b="1" dirty="0"/>
              <a:t>	</a:t>
            </a:r>
            <a:r>
              <a:rPr lang="en-GB" sz="2000" b="1" dirty="0" smtClean="0"/>
              <a:t>- gross mismanagement of natural resources</a:t>
            </a:r>
            <a:endParaRPr lang="en-GB" b="1" dirty="0" smtClean="0"/>
          </a:p>
        </p:txBody>
      </p:sp>
      <p:pic>
        <p:nvPicPr>
          <p:cNvPr id="4" name="Picture 3" descr="C:\Users\Abenezer Aje\Desktop\INFO\Nigeria Coat of Arms.jpg"/>
          <p:cNvPicPr/>
          <p:nvPr/>
        </p:nvPicPr>
        <p:blipFill>
          <a:blip r:embed="rId2" cstate="print"/>
          <a:srcRect/>
          <a:stretch>
            <a:fillRect/>
          </a:stretch>
        </p:blipFill>
        <p:spPr bwMode="auto">
          <a:xfrm>
            <a:off x="539552" y="332654"/>
            <a:ext cx="2016224" cy="792089"/>
          </a:xfrm>
          <a:prstGeom prst="rect">
            <a:avLst/>
          </a:prstGeom>
          <a:noFill/>
          <a:ln w="9525">
            <a:noFill/>
            <a:miter lim="800000"/>
            <a:headEnd/>
            <a:tailEnd/>
          </a:ln>
        </p:spPr>
      </p:pic>
      <p:pic>
        <p:nvPicPr>
          <p:cNvPr id="5" name="Picture 1"/>
          <p:cNvPicPr>
            <a:picLocks noChangeAspect="1" noChangeArrowheads="1"/>
          </p:cNvPicPr>
          <p:nvPr/>
        </p:nvPicPr>
        <p:blipFill>
          <a:blip r:embed="rId3" cstate="print"/>
          <a:srcRect l="15379" t="34590" r="67958" b="44124"/>
          <a:stretch>
            <a:fillRect/>
          </a:stretch>
        </p:blipFill>
        <p:spPr bwMode="auto">
          <a:xfrm>
            <a:off x="6732240" y="332654"/>
            <a:ext cx="1378222" cy="1080120"/>
          </a:xfrm>
          <a:prstGeom prst="roundRect">
            <a:avLst>
              <a:gd name="adj" fmla="val 5958"/>
            </a:avLst>
          </a:prstGeom>
          <a:ln>
            <a:noFill/>
          </a:ln>
          <a:effectLst>
            <a:outerShdw blurRad="152400" dist="12000" dir="900000" sy="98000" kx="110000" ky="200000" algn="tl" rotWithShape="0">
              <a:srgbClr val="000000">
                <a:alpha val="30000"/>
              </a:srgbClr>
            </a:outerShdw>
          </a:effectLst>
          <a:scene3d>
            <a:camera prst="obliqueBottomLeft"/>
            <a:lightRig rig="threePt" dir="t"/>
          </a:scene3d>
          <a:sp3d contourW="6350" prstMaterial="matte">
            <a:bevelT w="101600" h="101600"/>
            <a:contourClr>
              <a:srgbClr val="969696"/>
            </a:contourClr>
          </a:sp3d>
        </p:spPr>
      </p:pic>
    </p:spTree>
    <p:extLst>
      <p:ext uri="{BB962C8B-B14F-4D97-AF65-F5344CB8AC3E}">
        <p14:creationId xmlns:p14="http://schemas.microsoft.com/office/powerpoint/2010/main" val="8548036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l"/>
            <a:r>
              <a:rPr lang="en-GB" sz="1400" b="1" dirty="0" smtClean="0">
                <a:solidFill>
                  <a:srgbClr val="00B050"/>
                </a:solidFill>
              </a:rPr>
              <a:t/>
            </a:r>
            <a:br>
              <a:rPr lang="en-GB" sz="1400" b="1" dirty="0" smtClean="0">
                <a:solidFill>
                  <a:srgbClr val="00B050"/>
                </a:solidFill>
              </a:rPr>
            </a:br>
            <a:r>
              <a:rPr lang="en-GB" sz="1400" b="1" dirty="0">
                <a:solidFill>
                  <a:srgbClr val="00B050"/>
                </a:solidFill>
              </a:rPr>
              <a:t/>
            </a:r>
            <a:br>
              <a:rPr lang="en-GB" sz="1400" b="1" dirty="0">
                <a:solidFill>
                  <a:srgbClr val="00B050"/>
                </a:solidFill>
              </a:rPr>
            </a:br>
            <a:r>
              <a:rPr lang="en-GB" sz="1400" b="1" dirty="0" smtClean="0">
                <a:solidFill>
                  <a:srgbClr val="00B050"/>
                </a:solidFill>
              </a:rPr>
              <a:t/>
            </a:r>
            <a:br>
              <a:rPr lang="en-GB" sz="1400" b="1" dirty="0" smtClean="0">
                <a:solidFill>
                  <a:srgbClr val="00B050"/>
                </a:solidFill>
              </a:rPr>
            </a:br>
            <a:r>
              <a:rPr lang="en-GB" sz="1400" b="1" dirty="0">
                <a:solidFill>
                  <a:srgbClr val="00B050"/>
                </a:solidFill>
              </a:rPr>
              <a:t/>
            </a:r>
            <a:br>
              <a:rPr lang="en-GB" sz="1400" b="1" dirty="0">
                <a:solidFill>
                  <a:srgbClr val="00B050"/>
                </a:solidFill>
              </a:rPr>
            </a:br>
            <a:r>
              <a:rPr lang="en-GB" sz="1400" b="1" dirty="0" smtClean="0">
                <a:solidFill>
                  <a:srgbClr val="00B050"/>
                </a:solidFill>
              </a:rPr>
              <a:t>        FEDERAL </a:t>
            </a:r>
            <a:r>
              <a:rPr lang="en-GB" sz="1400" b="1" dirty="0">
                <a:solidFill>
                  <a:srgbClr val="00B050"/>
                </a:solidFill>
              </a:rPr>
              <a:t>REPUBLIC OF NIGERIA</a:t>
            </a:r>
            <a:endParaRPr lang="en-GB" sz="1400" dirty="0"/>
          </a:p>
        </p:txBody>
      </p:sp>
      <p:sp>
        <p:nvSpPr>
          <p:cNvPr id="3" name="Content Placeholder 2"/>
          <p:cNvSpPr>
            <a:spLocks noGrp="1"/>
          </p:cNvSpPr>
          <p:nvPr>
            <p:ph idx="1"/>
          </p:nvPr>
        </p:nvSpPr>
        <p:spPr/>
        <p:txBody>
          <a:bodyPr>
            <a:normAutofit fontScale="92500" lnSpcReduction="10000"/>
          </a:bodyPr>
          <a:lstStyle/>
          <a:p>
            <a:r>
              <a:rPr lang="en-GB" b="1" dirty="0"/>
              <a:t>There are 2 Conservation Techniques</a:t>
            </a:r>
          </a:p>
          <a:p>
            <a:pPr marL="0" indent="0">
              <a:buNone/>
            </a:pPr>
            <a:r>
              <a:rPr lang="en-GB" b="1" dirty="0"/>
              <a:t>	</a:t>
            </a:r>
            <a:r>
              <a:rPr lang="en-GB" dirty="0" smtClean="0"/>
              <a:t>1</a:t>
            </a:r>
            <a:r>
              <a:rPr lang="en-GB" b="1" dirty="0" smtClean="0"/>
              <a:t>. </a:t>
            </a:r>
            <a:r>
              <a:rPr lang="en-GB" dirty="0"/>
              <a:t>I</a:t>
            </a:r>
            <a:r>
              <a:rPr lang="en-GB" dirty="0" smtClean="0"/>
              <a:t>n-situ </a:t>
            </a:r>
            <a:r>
              <a:rPr lang="en-GB" dirty="0"/>
              <a:t>: </a:t>
            </a:r>
            <a:r>
              <a:rPr lang="en-GB" dirty="0" smtClean="0"/>
              <a:t>Conservation of Species in their 	natural ecosystem </a:t>
            </a:r>
            <a:r>
              <a:rPr lang="en-GB" dirty="0"/>
              <a:t>or properly </a:t>
            </a:r>
            <a:r>
              <a:rPr lang="en-GB" dirty="0" smtClean="0"/>
              <a:t>manage 	ecological 	continuum</a:t>
            </a:r>
            <a:r>
              <a:rPr lang="en-GB" dirty="0"/>
              <a:t>. </a:t>
            </a:r>
            <a:endParaRPr lang="en-GB" dirty="0" smtClean="0"/>
          </a:p>
          <a:p>
            <a:pPr marL="0" indent="0">
              <a:buNone/>
            </a:pPr>
            <a:r>
              <a:rPr lang="en-GB" dirty="0"/>
              <a:t>	</a:t>
            </a:r>
            <a:r>
              <a:rPr lang="en-GB" dirty="0" smtClean="0"/>
              <a:t>-</a:t>
            </a:r>
            <a:r>
              <a:rPr lang="en-GB" dirty="0"/>
              <a:t>C</a:t>
            </a:r>
            <a:r>
              <a:rPr lang="en-GB" dirty="0" smtClean="0"/>
              <a:t>ommon </a:t>
            </a:r>
            <a:r>
              <a:rPr lang="en-GB" dirty="0"/>
              <a:t>f</a:t>
            </a:r>
            <a:r>
              <a:rPr lang="en-GB" dirty="0" smtClean="0"/>
              <a:t>or conservation for </a:t>
            </a:r>
            <a:r>
              <a:rPr lang="en-GB" dirty="0"/>
              <a:t>wild specie, </a:t>
            </a:r>
            <a:r>
              <a:rPr lang="en-GB" dirty="0" smtClean="0"/>
              <a:t>	tree </a:t>
            </a:r>
            <a:r>
              <a:rPr lang="en-GB" dirty="0"/>
              <a:t>crops and </a:t>
            </a:r>
            <a:r>
              <a:rPr lang="en-GB" dirty="0" smtClean="0"/>
              <a:t>forest species.</a:t>
            </a:r>
            <a:endParaRPr lang="en-GB" dirty="0"/>
          </a:p>
          <a:p>
            <a:pPr marL="0" indent="0">
              <a:buNone/>
            </a:pPr>
            <a:r>
              <a:rPr lang="en-GB" dirty="0"/>
              <a:t>	</a:t>
            </a:r>
            <a:r>
              <a:rPr lang="en-GB" dirty="0" smtClean="0"/>
              <a:t>2. Ex-situ</a:t>
            </a:r>
            <a:r>
              <a:rPr lang="en-GB" dirty="0"/>
              <a:t>: C</a:t>
            </a:r>
            <a:r>
              <a:rPr lang="en-GB" dirty="0" smtClean="0"/>
              <a:t>onservation </a:t>
            </a:r>
            <a:r>
              <a:rPr lang="en-GB" dirty="0"/>
              <a:t>of biological </a:t>
            </a:r>
            <a:r>
              <a:rPr lang="en-GB" dirty="0" smtClean="0"/>
              <a:t>	components outside </a:t>
            </a:r>
            <a:r>
              <a:rPr lang="en-GB" dirty="0"/>
              <a:t>their natural habitat. e.g. </a:t>
            </a:r>
            <a:r>
              <a:rPr lang="en-GB" dirty="0" smtClean="0"/>
              <a:t>	field </a:t>
            </a:r>
            <a:r>
              <a:rPr lang="en-GB" dirty="0"/>
              <a:t>	gene </a:t>
            </a:r>
            <a:r>
              <a:rPr lang="en-GB" dirty="0" smtClean="0"/>
              <a:t>	bank</a:t>
            </a:r>
            <a:r>
              <a:rPr lang="en-GB" dirty="0"/>
              <a:t>, tissue culture, seed gene </a:t>
            </a:r>
            <a:r>
              <a:rPr lang="en-GB" dirty="0" smtClean="0"/>
              <a:t>	bank</a:t>
            </a:r>
            <a:r>
              <a:rPr lang="en-GB" dirty="0"/>
              <a:t>, </a:t>
            </a:r>
            <a:r>
              <a:rPr lang="en-GB" dirty="0" smtClean="0"/>
              <a:t>cryopreservation</a:t>
            </a:r>
            <a:r>
              <a:rPr lang="en-GB" dirty="0"/>
              <a:t>, green house etc. </a:t>
            </a:r>
          </a:p>
          <a:p>
            <a:endParaRPr lang="en-GB" dirty="0"/>
          </a:p>
        </p:txBody>
      </p:sp>
      <p:pic>
        <p:nvPicPr>
          <p:cNvPr id="4" name="Picture 3" descr="C:\Users\Abenezer Aje\Desktop\INFO\Nigeria Coat of Arms.jpg"/>
          <p:cNvPicPr/>
          <p:nvPr/>
        </p:nvPicPr>
        <p:blipFill>
          <a:blip r:embed="rId2" cstate="print"/>
          <a:srcRect/>
          <a:stretch>
            <a:fillRect/>
          </a:stretch>
        </p:blipFill>
        <p:spPr bwMode="auto">
          <a:xfrm>
            <a:off x="899592" y="324375"/>
            <a:ext cx="2016224" cy="792089"/>
          </a:xfrm>
          <a:prstGeom prst="rect">
            <a:avLst/>
          </a:prstGeom>
          <a:noFill/>
          <a:ln w="9525">
            <a:noFill/>
            <a:miter lim="800000"/>
            <a:headEnd/>
            <a:tailEnd/>
          </a:ln>
        </p:spPr>
      </p:pic>
      <p:pic>
        <p:nvPicPr>
          <p:cNvPr id="5" name="Picture 1"/>
          <p:cNvPicPr>
            <a:picLocks noChangeAspect="1" noChangeArrowheads="1"/>
          </p:cNvPicPr>
          <p:nvPr/>
        </p:nvPicPr>
        <p:blipFill>
          <a:blip r:embed="rId3" cstate="print"/>
          <a:srcRect l="15379" t="34590" r="67958" b="44124"/>
          <a:stretch>
            <a:fillRect/>
          </a:stretch>
        </p:blipFill>
        <p:spPr bwMode="auto">
          <a:xfrm>
            <a:off x="6876256" y="318446"/>
            <a:ext cx="1378222" cy="1107776"/>
          </a:xfrm>
          <a:prstGeom prst="roundRect">
            <a:avLst>
              <a:gd name="adj" fmla="val 5958"/>
            </a:avLst>
          </a:prstGeom>
          <a:ln>
            <a:noFill/>
          </a:ln>
          <a:effectLst>
            <a:outerShdw blurRad="152400" dist="12000" dir="900000" sy="98000" kx="110000" ky="200000" algn="tl" rotWithShape="0">
              <a:srgbClr val="000000">
                <a:alpha val="30000"/>
              </a:srgbClr>
            </a:outerShdw>
          </a:effectLst>
          <a:scene3d>
            <a:camera prst="obliqueBottomLeft"/>
            <a:lightRig rig="threePt" dir="t"/>
          </a:scene3d>
          <a:sp3d contourW="6350" prstMaterial="matte">
            <a:bevelT w="101600" h="101600"/>
            <a:contourClr>
              <a:srgbClr val="969696"/>
            </a:contourClr>
          </a:sp3d>
        </p:spPr>
      </p:pic>
    </p:spTree>
    <p:extLst>
      <p:ext uri="{BB962C8B-B14F-4D97-AF65-F5344CB8AC3E}">
        <p14:creationId xmlns:p14="http://schemas.microsoft.com/office/powerpoint/2010/main" val="359688375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l"/>
            <a:r>
              <a:rPr lang="en-GB" sz="1400" b="1" dirty="0" smtClean="0">
                <a:solidFill>
                  <a:srgbClr val="00B050"/>
                </a:solidFill>
              </a:rPr>
              <a:t/>
            </a:r>
            <a:br>
              <a:rPr lang="en-GB" sz="1400" b="1" dirty="0" smtClean="0">
                <a:solidFill>
                  <a:srgbClr val="00B050"/>
                </a:solidFill>
              </a:rPr>
            </a:br>
            <a:r>
              <a:rPr lang="en-GB" sz="1400" b="1" dirty="0">
                <a:solidFill>
                  <a:srgbClr val="00B050"/>
                </a:solidFill>
              </a:rPr>
              <a:t/>
            </a:r>
            <a:br>
              <a:rPr lang="en-GB" sz="1400" b="1" dirty="0">
                <a:solidFill>
                  <a:srgbClr val="00B050"/>
                </a:solidFill>
              </a:rPr>
            </a:br>
            <a:r>
              <a:rPr lang="en-GB" sz="1400" b="1" dirty="0" smtClean="0">
                <a:solidFill>
                  <a:srgbClr val="00B050"/>
                </a:solidFill>
              </a:rPr>
              <a:t/>
            </a:r>
            <a:br>
              <a:rPr lang="en-GB" sz="1400" b="1" dirty="0" smtClean="0">
                <a:solidFill>
                  <a:srgbClr val="00B050"/>
                </a:solidFill>
              </a:rPr>
            </a:br>
            <a:r>
              <a:rPr lang="en-GB" sz="1400" b="1" dirty="0">
                <a:solidFill>
                  <a:srgbClr val="00B050"/>
                </a:solidFill>
              </a:rPr>
              <a:t/>
            </a:r>
            <a:br>
              <a:rPr lang="en-GB" sz="1400" b="1" dirty="0">
                <a:solidFill>
                  <a:srgbClr val="00B050"/>
                </a:solidFill>
              </a:rPr>
            </a:br>
            <a:r>
              <a:rPr lang="en-GB" sz="1400" b="1" dirty="0" smtClean="0">
                <a:solidFill>
                  <a:srgbClr val="00B050"/>
                </a:solidFill>
              </a:rPr>
              <a:t>    FEDERAL </a:t>
            </a:r>
            <a:r>
              <a:rPr lang="en-GB" sz="1400" b="1" dirty="0">
                <a:solidFill>
                  <a:srgbClr val="00B050"/>
                </a:solidFill>
              </a:rPr>
              <a:t>REPUBLIC OF NIGERIA</a:t>
            </a:r>
            <a:endParaRPr lang="en-GB" sz="1400" dirty="0"/>
          </a:p>
        </p:txBody>
      </p:sp>
      <p:sp>
        <p:nvSpPr>
          <p:cNvPr id="3" name="Content Placeholder 2"/>
          <p:cNvSpPr>
            <a:spLocks noGrp="1"/>
          </p:cNvSpPr>
          <p:nvPr>
            <p:ph idx="1"/>
          </p:nvPr>
        </p:nvSpPr>
        <p:spPr/>
        <p:txBody>
          <a:bodyPr>
            <a:normAutofit fontScale="32500" lnSpcReduction="20000"/>
          </a:bodyPr>
          <a:lstStyle/>
          <a:p>
            <a:pPr marL="0" indent="0">
              <a:buNone/>
            </a:pPr>
            <a:endParaRPr lang="en-GB" b="1" dirty="0" smtClean="0"/>
          </a:p>
          <a:p>
            <a:pPr marL="0" indent="0">
              <a:lnSpc>
                <a:spcPct val="120000"/>
              </a:lnSpc>
              <a:buNone/>
            </a:pPr>
            <a:r>
              <a:rPr lang="en-GB" sz="7400" b="1" dirty="0" smtClean="0"/>
              <a:t>Most</a:t>
            </a:r>
            <a:r>
              <a:rPr lang="en-GB" sz="7400" b="1" dirty="0" smtClean="0"/>
              <a:t> </a:t>
            </a:r>
            <a:r>
              <a:rPr lang="en-GB" sz="7400" b="1" dirty="0" smtClean="0"/>
              <a:t>countries in world have already adopted </a:t>
            </a:r>
            <a:r>
              <a:rPr lang="en-GB" sz="7400" b="1" dirty="0" smtClean="0"/>
              <a:t>International </a:t>
            </a:r>
            <a:r>
              <a:rPr lang="en-GB" sz="7400" b="1" dirty="0" smtClean="0"/>
              <a:t>Treaty on Plant Genetic Resources for </a:t>
            </a:r>
            <a:r>
              <a:rPr lang="en-GB" sz="7400" b="1" dirty="0" smtClean="0"/>
              <a:t>Food and </a:t>
            </a:r>
            <a:r>
              <a:rPr lang="en-GB" sz="7400" b="1" dirty="0" smtClean="0"/>
              <a:t>Agriculture </a:t>
            </a:r>
            <a:r>
              <a:rPr lang="en-GB" sz="7400" b="1" dirty="0" smtClean="0"/>
              <a:t> (2001) </a:t>
            </a:r>
            <a:r>
              <a:rPr lang="en-GB" sz="7400" b="1" dirty="0" smtClean="0"/>
              <a:t>and Global Plan of Action for Animal Genetics </a:t>
            </a:r>
            <a:r>
              <a:rPr lang="en-GB" sz="7400" b="1" dirty="0" smtClean="0"/>
              <a:t>Resources which established:-</a:t>
            </a:r>
            <a:endParaRPr lang="en-GB" sz="7400" b="1" dirty="0" smtClean="0"/>
          </a:p>
          <a:p>
            <a:pPr marL="0" indent="0">
              <a:lnSpc>
                <a:spcPct val="120000"/>
              </a:lnSpc>
              <a:buNone/>
            </a:pPr>
            <a:endParaRPr lang="en-GB" sz="4000" b="1" dirty="0" smtClean="0"/>
          </a:p>
          <a:p>
            <a:pPr marL="514350" indent="-514350">
              <a:lnSpc>
                <a:spcPct val="120000"/>
              </a:lnSpc>
              <a:buAutoNum type="arabicPeriod"/>
            </a:pPr>
            <a:r>
              <a:rPr lang="en-GB" sz="6200" dirty="0" smtClean="0"/>
              <a:t>Standard for Conservation </a:t>
            </a:r>
            <a:r>
              <a:rPr lang="en-GB" sz="6200" dirty="0"/>
              <a:t>a</a:t>
            </a:r>
            <a:r>
              <a:rPr lang="en-GB" sz="6200" dirty="0" smtClean="0"/>
              <a:t>nd Exchange Of Genetic Resources</a:t>
            </a:r>
          </a:p>
          <a:p>
            <a:pPr marL="514350" indent="-514350">
              <a:lnSpc>
                <a:spcPct val="120000"/>
              </a:lnSpc>
              <a:buAutoNum type="arabicPeriod"/>
            </a:pPr>
            <a:r>
              <a:rPr lang="en-GB" sz="6200" dirty="0" smtClean="0"/>
              <a:t>Principle of Farmers Right</a:t>
            </a:r>
          </a:p>
          <a:p>
            <a:pPr marL="514350" indent="-514350">
              <a:lnSpc>
                <a:spcPct val="120000"/>
              </a:lnSpc>
              <a:buAutoNum type="arabicPeriod"/>
            </a:pPr>
            <a:r>
              <a:rPr lang="en-GB" sz="6200" dirty="0" smtClean="0"/>
              <a:t>Multilateral System for Open Access to Genetic </a:t>
            </a:r>
            <a:r>
              <a:rPr lang="en-GB" sz="6200" dirty="0" smtClean="0"/>
              <a:t>Materials</a:t>
            </a:r>
          </a:p>
          <a:p>
            <a:pPr marL="514350" indent="-514350">
              <a:lnSpc>
                <a:spcPct val="120000"/>
              </a:lnSpc>
              <a:buAutoNum type="arabicPeriod"/>
            </a:pPr>
            <a:r>
              <a:rPr lang="en-GB" sz="6200" dirty="0" smtClean="0"/>
              <a:t>Sustainable use of genetic resources</a:t>
            </a:r>
            <a:endParaRPr lang="en-GB" sz="6200" dirty="0" smtClean="0"/>
          </a:p>
          <a:p>
            <a:pPr marL="514350" indent="-514350">
              <a:lnSpc>
                <a:spcPct val="120000"/>
              </a:lnSpc>
              <a:buAutoNum type="arabicPeriod"/>
            </a:pPr>
            <a:r>
              <a:rPr lang="en-GB" sz="6200" dirty="0" smtClean="0"/>
              <a:t>Standard for Fair And Equitable Access and Benefit Sharing</a:t>
            </a:r>
          </a:p>
          <a:p>
            <a:pPr marL="514350" indent="-514350">
              <a:buAutoNum type="arabicPeriod"/>
            </a:pPr>
            <a:endParaRPr lang="en-GB" b="1" dirty="0" smtClean="0"/>
          </a:p>
          <a:p>
            <a:pPr marL="0" indent="0">
              <a:buNone/>
            </a:pPr>
            <a:endParaRPr lang="en-GB" b="1" dirty="0"/>
          </a:p>
          <a:p>
            <a:pPr marL="0" indent="0">
              <a:buNone/>
            </a:pPr>
            <a:r>
              <a:rPr lang="en-GB" b="1" dirty="0" smtClean="0"/>
              <a:t> </a:t>
            </a:r>
            <a:endParaRPr lang="en-GB" dirty="0"/>
          </a:p>
        </p:txBody>
      </p:sp>
      <p:pic>
        <p:nvPicPr>
          <p:cNvPr id="4" name="Picture 3" descr="C:\Users\Abenezer Aje\Desktop\INFO\Nigeria Coat of Arms.jpg"/>
          <p:cNvPicPr/>
          <p:nvPr/>
        </p:nvPicPr>
        <p:blipFill>
          <a:blip r:embed="rId2" cstate="print"/>
          <a:srcRect/>
          <a:stretch>
            <a:fillRect/>
          </a:stretch>
        </p:blipFill>
        <p:spPr bwMode="auto">
          <a:xfrm>
            <a:off x="683568" y="332654"/>
            <a:ext cx="2016224" cy="792089"/>
          </a:xfrm>
          <a:prstGeom prst="rect">
            <a:avLst/>
          </a:prstGeom>
          <a:noFill/>
          <a:ln w="9525">
            <a:noFill/>
            <a:miter lim="800000"/>
            <a:headEnd/>
            <a:tailEnd/>
          </a:ln>
        </p:spPr>
      </p:pic>
      <p:pic>
        <p:nvPicPr>
          <p:cNvPr id="5" name="Picture 1"/>
          <p:cNvPicPr>
            <a:picLocks noChangeAspect="1" noChangeArrowheads="1"/>
          </p:cNvPicPr>
          <p:nvPr/>
        </p:nvPicPr>
        <p:blipFill>
          <a:blip r:embed="rId3" cstate="print"/>
          <a:srcRect l="15379" t="34590" r="67958" b="44124"/>
          <a:stretch>
            <a:fillRect/>
          </a:stretch>
        </p:blipFill>
        <p:spPr bwMode="auto">
          <a:xfrm>
            <a:off x="6804248" y="358807"/>
            <a:ext cx="1378222" cy="1035768"/>
          </a:xfrm>
          <a:prstGeom prst="roundRect">
            <a:avLst>
              <a:gd name="adj" fmla="val 5958"/>
            </a:avLst>
          </a:prstGeom>
          <a:ln>
            <a:noFill/>
          </a:ln>
          <a:effectLst>
            <a:outerShdw blurRad="152400" dist="12000" dir="900000" sy="98000" kx="110000" ky="200000" algn="tl" rotWithShape="0">
              <a:srgbClr val="000000">
                <a:alpha val="30000"/>
              </a:srgbClr>
            </a:outerShdw>
          </a:effectLst>
          <a:scene3d>
            <a:camera prst="obliqueBottomLeft"/>
            <a:lightRig rig="threePt" dir="t"/>
          </a:scene3d>
          <a:sp3d contourW="6350" prstMaterial="matte">
            <a:bevelT w="101600" h="101600"/>
            <a:contourClr>
              <a:srgbClr val="969696"/>
            </a:contourClr>
          </a:sp3d>
        </p:spPr>
      </p:pic>
    </p:spTree>
    <p:extLst>
      <p:ext uri="{BB962C8B-B14F-4D97-AF65-F5344CB8AC3E}">
        <p14:creationId xmlns:p14="http://schemas.microsoft.com/office/powerpoint/2010/main" val="387930009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l"/>
            <a:r>
              <a:rPr lang="en-GB" sz="1400" b="1" dirty="0" smtClean="0">
                <a:solidFill>
                  <a:srgbClr val="00B050"/>
                </a:solidFill>
              </a:rPr>
              <a:t/>
            </a:r>
            <a:br>
              <a:rPr lang="en-GB" sz="1400" b="1" dirty="0" smtClean="0">
                <a:solidFill>
                  <a:srgbClr val="00B050"/>
                </a:solidFill>
              </a:rPr>
            </a:br>
            <a:r>
              <a:rPr lang="en-GB" sz="1400" b="1" dirty="0">
                <a:solidFill>
                  <a:srgbClr val="00B050"/>
                </a:solidFill>
              </a:rPr>
              <a:t/>
            </a:r>
            <a:br>
              <a:rPr lang="en-GB" sz="1400" b="1" dirty="0">
                <a:solidFill>
                  <a:srgbClr val="00B050"/>
                </a:solidFill>
              </a:rPr>
            </a:br>
            <a:r>
              <a:rPr lang="en-GB" sz="1400" b="1" dirty="0" smtClean="0">
                <a:solidFill>
                  <a:srgbClr val="00B050"/>
                </a:solidFill>
              </a:rPr>
              <a:t/>
            </a:r>
            <a:br>
              <a:rPr lang="en-GB" sz="1400" b="1" dirty="0" smtClean="0">
                <a:solidFill>
                  <a:srgbClr val="00B050"/>
                </a:solidFill>
              </a:rPr>
            </a:br>
            <a:r>
              <a:rPr lang="en-GB" sz="1400" b="1" dirty="0">
                <a:solidFill>
                  <a:srgbClr val="00B050"/>
                </a:solidFill>
              </a:rPr>
              <a:t/>
            </a:r>
            <a:br>
              <a:rPr lang="en-GB" sz="1400" b="1" dirty="0">
                <a:solidFill>
                  <a:srgbClr val="00B050"/>
                </a:solidFill>
              </a:rPr>
            </a:br>
            <a:r>
              <a:rPr lang="en-GB" sz="1400" b="1" dirty="0" smtClean="0">
                <a:solidFill>
                  <a:srgbClr val="00B050"/>
                </a:solidFill>
              </a:rPr>
              <a:t>         FEDERAL </a:t>
            </a:r>
            <a:r>
              <a:rPr lang="en-GB" sz="1400" b="1" dirty="0">
                <a:solidFill>
                  <a:srgbClr val="00B050"/>
                </a:solidFill>
              </a:rPr>
              <a:t>REPUBLIC OF NIGERIA</a:t>
            </a:r>
            <a:endParaRPr lang="en-GB" sz="1400" dirty="0"/>
          </a:p>
        </p:txBody>
      </p:sp>
      <p:sp>
        <p:nvSpPr>
          <p:cNvPr id="3" name="Content Placeholder 2"/>
          <p:cNvSpPr>
            <a:spLocks noGrp="1"/>
          </p:cNvSpPr>
          <p:nvPr>
            <p:ph idx="1"/>
          </p:nvPr>
        </p:nvSpPr>
        <p:spPr/>
        <p:txBody>
          <a:bodyPr>
            <a:normAutofit fontScale="85000" lnSpcReduction="20000"/>
          </a:bodyPr>
          <a:lstStyle/>
          <a:p>
            <a:pPr marL="0" indent="0">
              <a:buNone/>
            </a:pPr>
            <a:r>
              <a:rPr lang="en-GB" sz="3400" b="1" dirty="0" smtClean="0"/>
              <a:t>Challenges For Conservation Of Genetic Resources</a:t>
            </a:r>
          </a:p>
          <a:p>
            <a:pPr marL="0" indent="0">
              <a:buNone/>
            </a:pPr>
            <a:endParaRPr lang="en-GB" sz="3400" dirty="0" smtClean="0"/>
          </a:p>
          <a:p>
            <a:pPr marL="514350" indent="-514350">
              <a:lnSpc>
                <a:spcPct val="120000"/>
              </a:lnSpc>
              <a:buAutoNum type="arabicPeriod"/>
            </a:pPr>
            <a:r>
              <a:rPr lang="en-GB" sz="2600" dirty="0" smtClean="0"/>
              <a:t>Poor Implementation of International treaties for genetic resources by member countries.</a:t>
            </a:r>
          </a:p>
          <a:p>
            <a:pPr marL="514350" indent="-514350">
              <a:lnSpc>
                <a:spcPct val="120000"/>
              </a:lnSpc>
              <a:buAutoNum type="arabicPeriod"/>
            </a:pPr>
            <a:r>
              <a:rPr lang="en-GB" sz="2600" dirty="0" smtClean="0"/>
              <a:t>Absence of national strategy for genetic resources conservation and sharing.</a:t>
            </a:r>
          </a:p>
          <a:p>
            <a:pPr marL="514350" indent="-514350">
              <a:lnSpc>
                <a:spcPct val="120000"/>
              </a:lnSpc>
              <a:buAutoNum type="arabicPeriod"/>
            </a:pPr>
            <a:r>
              <a:rPr lang="en-GB" sz="2600" dirty="0" smtClean="0"/>
              <a:t>Lack of awareness creation of the benefits of conservation particularly for farmers and traditional communities.</a:t>
            </a:r>
          </a:p>
          <a:p>
            <a:pPr marL="514350" indent="-514350">
              <a:lnSpc>
                <a:spcPct val="120000"/>
              </a:lnSpc>
              <a:buAutoNum type="arabicPeriod"/>
            </a:pPr>
            <a:r>
              <a:rPr lang="en-GB" sz="2600" dirty="0" smtClean="0"/>
              <a:t>Unavailable of state of art gene bank in most developing countries.</a:t>
            </a:r>
          </a:p>
          <a:p>
            <a:pPr marL="0" indent="0">
              <a:buNone/>
            </a:pPr>
            <a:endParaRPr lang="en-GB" sz="2600" dirty="0" smtClean="0"/>
          </a:p>
          <a:p>
            <a:pPr marL="457200" lvl="1" indent="0">
              <a:buNone/>
            </a:pPr>
            <a:r>
              <a:rPr lang="en-GB" sz="2600" dirty="0" smtClean="0"/>
              <a:t>	</a:t>
            </a:r>
            <a:endParaRPr lang="en-GB" b="1" dirty="0"/>
          </a:p>
          <a:p>
            <a:endParaRPr lang="en-GB" dirty="0"/>
          </a:p>
        </p:txBody>
      </p:sp>
      <p:pic>
        <p:nvPicPr>
          <p:cNvPr id="4" name="Picture 3" descr="C:\Users\Abenezer Aje\Desktop\INFO\Nigeria Coat of Arms.jpg"/>
          <p:cNvPicPr/>
          <p:nvPr/>
        </p:nvPicPr>
        <p:blipFill>
          <a:blip r:embed="rId2" cstate="print"/>
          <a:srcRect/>
          <a:stretch>
            <a:fillRect/>
          </a:stretch>
        </p:blipFill>
        <p:spPr bwMode="auto">
          <a:xfrm>
            <a:off x="899592" y="351268"/>
            <a:ext cx="2016224" cy="792089"/>
          </a:xfrm>
          <a:prstGeom prst="rect">
            <a:avLst/>
          </a:prstGeom>
          <a:noFill/>
          <a:ln w="9525">
            <a:noFill/>
            <a:miter lim="800000"/>
            <a:headEnd/>
            <a:tailEnd/>
          </a:ln>
        </p:spPr>
      </p:pic>
      <p:pic>
        <p:nvPicPr>
          <p:cNvPr id="5" name="Picture 1"/>
          <p:cNvPicPr>
            <a:picLocks noChangeAspect="1" noChangeArrowheads="1"/>
          </p:cNvPicPr>
          <p:nvPr/>
        </p:nvPicPr>
        <p:blipFill>
          <a:blip r:embed="rId3" cstate="print"/>
          <a:srcRect l="15379" t="34590" r="67958" b="44124"/>
          <a:stretch>
            <a:fillRect/>
          </a:stretch>
        </p:blipFill>
        <p:spPr bwMode="auto">
          <a:xfrm>
            <a:off x="6732240" y="351268"/>
            <a:ext cx="1378222" cy="963759"/>
          </a:xfrm>
          <a:prstGeom prst="roundRect">
            <a:avLst>
              <a:gd name="adj" fmla="val 5958"/>
            </a:avLst>
          </a:prstGeom>
          <a:ln>
            <a:noFill/>
          </a:ln>
          <a:effectLst>
            <a:outerShdw blurRad="152400" dist="12000" dir="900000" sy="98000" kx="110000" ky="200000" algn="tl" rotWithShape="0">
              <a:srgbClr val="000000">
                <a:alpha val="30000"/>
              </a:srgbClr>
            </a:outerShdw>
          </a:effectLst>
          <a:scene3d>
            <a:camera prst="obliqueBottomLeft"/>
            <a:lightRig rig="threePt" dir="t"/>
          </a:scene3d>
          <a:sp3d contourW="6350" prstMaterial="matte">
            <a:bevelT w="101600" h="101600"/>
            <a:contourClr>
              <a:srgbClr val="969696"/>
            </a:contourClr>
          </a:sp3d>
        </p:spPr>
      </p:pic>
    </p:spTree>
    <p:extLst>
      <p:ext uri="{BB962C8B-B14F-4D97-AF65-F5344CB8AC3E}">
        <p14:creationId xmlns:p14="http://schemas.microsoft.com/office/powerpoint/2010/main" val="62827863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l"/>
            <a:r>
              <a:rPr lang="en-GB" sz="1400" b="1" dirty="0" smtClean="0">
                <a:solidFill>
                  <a:srgbClr val="00B050"/>
                </a:solidFill>
              </a:rPr>
              <a:t/>
            </a:r>
            <a:br>
              <a:rPr lang="en-GB" sz="1400" b="1" dirty="0" smtClean="0">
                <a:solidFill>
                  <a:srgbClr val="00B050"/>
                </a:solidFill>
              </a:rPr>
            </a:br>
            <a:r>
              <a:rPr lang="en-GB" sz="1400" b="1" dirty="0">
                <a:solidFill>
                  <a:srgbClr val="00B050"/>
                </a:solidFill>
              </a:rPr>
              <a:t/>
            </a:r>
            <a:br>
              <a:rPr lang="en-GB" sz="1400" b="1" dirty="0">
                <a:solidFill>
                  <a:srgbClr val="00B050"/>
                </a:solidFill>
              </a:rPr>
            </a:br>
            <a:r>
              <a:rPr lang="en-GB" sz="1400" b="1" dirty="0" smtClean="0">
                <a:solidFill>
                  <a:srgbClr val="00B050"/>
                </a:solidFill>
              </a:rPr>
              <a:t/>
            </a:r>
            <a:br>
              <a:rPr lang="en-GB" sz="1400" b="1" dirty="0" smtClean="0">
                <a:solidFill>
                  <a:srgbClr val="00B050"/>
                </a:solidFill>
              </a:rPr>
            </a:br>
            <a:r>
              <a:rPr lang="en-GB" sz="1400" b="1" dirty="0">
                <a:solidFill>
                  <a:srgbClr val="00B050"/>
                </a:solidFill>
              </a:rPr>
              <a:t/>
            </a:r>
            <a:br>
              <a:rPr lang="en-GB" sz="1400" b="1" dirty="0">
                <a:solidFill>
                  <a:srgbClr val="00B050"/>
                </a:solidFill>
              </a:rPr>
            </a:br>
            <a:r>
              <a:rPr lang="en-GB" sz="1400" b="1" dirty="0" smtClean="0">
                <a:solidFill>
                  <a:srgbClr val="00B050"/>
                </a:solidFill>
              </a:rPr>
              <a:t>    FEDERAL </a:t>
            </a:r>
            <a:r>
              <a:rPr lang="en-GB" sz="1400" b="1" dirty="0">
                <a:solidFill>
                  <a:srgbClr val="00B050"/>
                </a:solidFill>
              </a:rPr>
              <a:t>REPUBLIC OF NIGERIA</a:t>
            </a:r>
            <a:endParaRPr lang="en-GB" sz="1400" dirty="0"/>
          </a:p>
        </p:txBody>
      </p:sp>
      <p:sp>
        <p:nvSpPr>
          <p:cNvPr id="3" name="Content Placeholder 2"/>
          <p:cNvSpPr>
            <a:spLocks noGrp="1"/>
          </p:cNvSpPr>
          <p:nvPr>
            <p:ph idx="1"/>
          </p:nvPr>
        </p:nvSpPr>
        <p:spPr>
          <a:xfrm>
            <a:off x="457200" y="1412776"/>
            <a:ext cx="8229600" cy="4713387"/>
          </a:xfrm>
        </p:spPr>
        <p:txBody>
          <a:bodyPr>
            <a:normAutofit fontScale="47500" lnSpcReduction="20000"/>
          </a:bodyPr>
          <a:lstStyle/>
          <a:p>
            <a:pPr marL="0" indent="0">
              <a:lnSpc>
                <a:spcPct val="120000"/>
              </a:lnSpc>
              <a:buNone/>
            </a:pPr>
            <a:r>
              <a:rPr lang="en-GB" sz="5100" b="1" dirty="0" smtClean="0"/>
              <a:t>Challenges For Conservation Of Genetic Resources (Cont</a:t>
            </a:r>
            <a:r>
              <a:rPr lang="en-GB" sz="5100" b="1" dirty="0" smtClean="0"/>
              <a:t>.)</a:t>
            </a:r>
            <a:endParaRPr lang="en-GB" sz="5100" b="1" dirty="0" smtClean="0"/>
          </a:p>
          <a:p>
            <a:pPr marL="0" indent="0">
              <a:lnSpc>
                <a:spcPct val="120000"/>
              </a:lnSpc>
              <a:buNone/>
            </a:pPr>
            <a:r>
              <a:rPr lang="en-GB" sz="4400" b="1" dirty="0" smtClean="0"/>
              <a:t>6</a:t>
            </a:r>
            <a:r>
              <a:rPr lang="en-GB" sz="4400" dirty="0" smtClean="0"/>
              <a:t>. </a:t>
            </a:r>
            <a:r>
              <a:rPr lang="en-GB" sz="4400" b="1" dirty="0" smtClean="0"/>
              <a:t>Lack </a:t>
            </a:r>
            <a:r>
              <a:rPr lang="en-GB" sz="4400" b="1" dirty="0"/>
              <a:t>of expertise for genetic resources collection, characterization and </a:t>
            </a:r>
            <a:r>
              <a:rPr lang="en-GB" sz="4400" b="1" dirty="0" smtClean="0"/>
              <a:t>	</a:t>
            </a:r>
            <a:r>
              <a:rPr lang="en-GB" sz="4400" b="1" dirty="0" smtClean="0"/>
              <a:t>evaluation in most developing countries</a:t>
            </a:r>
            <a:r>
              <a:rPr lang="en-GB" sz="4400" dirty="0" smtClean="0"/>
              <a:t>.</a:t>
            </a:r>
            <a:endParaRPr lang="en-GB" sz="4400" dirty="0" smtClean="0"/>
          </a:p>
          <a:p>
            <a:pPr marL="0" indent="0">
              <a:lnSpc>
                <a:spcPct val="120000"/>
              </a:lnSpc>
              <a:buNone/>
            </a:pPr>
            <a:r>
              <a:rPr lang="en-GB" sz="4400" b="1" dirty="0" smtClean="0"/>
              <a:t>7. Population </a:t>
            </a:r>
            <a:r>
              <a:rPr lang="en-GB" sz="4400" b="1" dirty="0"/>
              <a:t>G</a:t>
            </a:r>
            <a:r>
              <a:rPr lang="en-GB" sz="4400" b="1" dirty="0" smtClean="0"/>
              <a:t>rowth </a:t>
            </a:r>
            <a:r>
              <a:rPr lang="en-GB" sz="4400" b="1" dirty="0"/>
              <a:t>and U</a:t>
            </a:r>
            <a:r>
              <a:rPr lang="en-GB" sz="4400" b="1" dirty="0" smtClean="0"/>
              <a:t>rbanization</a:t>
            </a:r>
          </a:p>
          <a:p>
            <a:pPr marL="0" indent="0">
              <a:lnSpc>
                <a:spcPct val="120000"/>
              </a:lnSpc>
              <a:buNone/>
            </a:pPr>
            <a:r>
              <a:rPr lang="en-GB" sz="4400" b="1" dirty="0"/>
              <a:t>	</a:t>
            </a:r>
            <a:r>
              <a:rPr lang="en-GB" sz="4400" b="1" dirty="0" smtClean="0"/>
              <a:t>-</a:t>
            </a:r>
            <a:r>
              <a:rPr lang="en-GB" sz="4400" dirty="0"/>
              <a:t> Excessive pressure on land and natural </a:t>
            </a:r>
            <a:r>
              <a:rPr lang="en-GB" sz="4400" dirty="0" smtClean="0"/>
              <a:t>resources</a:t>
            </a:r>
            <a:r>
              <a:rPr lang="en-GB" sz="4400" dirty="0"/>
              <a:t>, </a:t>
            </a:r>
            <a:r>
              <a:rPr lang="en-GB" sz="4400" dirty="0" smtClean="0"/>
              <a:t>food</a:t>
            </a:r>
            <a:r>
              <a:rPr lang="en-GB" sz="4400" dirty="0"/>
              <a:t>, </a:t>
            </a:r>
            <a:r>
              <a:rPr lang="en-GB" sz="4400" dirty="0" smtClean="0"/>
              <a:t>	shelter</a:t>
            </a:r>
            <a:r>
              <a:rPr lang="en-GB" sz="4400" dirty="0"/>
              <a:t>, </a:t>
            </a:r>
            <a:r>
              <a:rPr lang="en-GB" sz="4400" dirty="0" smtClean="0"/>
              <a:t>	industries </a:t>
            </a:r>
            <a:r>
              <a:rPr lang="en-GB" sz="4400" dirty="0"/>
              <a:t>and </a:t>
            </a:r>
            <a:r>
              <a:rPr lang="en-GB" sz="4400" dirty="0" smtClean="0"/>
              <a:t>agriculture </a:t>
            </a:r>
            <a:r>
              <a:rPr lang="en-GB" sz="4400" dirty="0"/>
              <a:t>lead </a:t>
            </a:r>
            <a:r>
              <a:rPr lang="en-GB" sz="4400" dirty="0" smtClean="0"/>
              <a:t>to </a:t>
            </a:r>
            <a:r>
              <a:rPr lang="en-GB" sz="4400" dirty="0"/>
              <a:t>over </a:t>
            </a:r>
            <a:r>
              <a:rPr lang="en-GB" sz="4400" dirty="0" smtClean="0"/>
              <a:t>exploitation of </a:t>
            </a:r>
            <a:r>
              <a:rPr lang="en-GB" sz="4400" dirty="0" smtClean="0"/>
              <a:t>	genetic </a:t>
            </a:r>
            <a:r>
              <a:rPr lang="en-GB" sz="4400" dirty="0" smtClean="0"/>
              <a:t>	resources.</a:t>
            </a:r>
          </a:p>
          <a:p>
            <a:pPr marL="0" indent="0">
              <a:lnSpc>
                <a:spcPct val="120000"/>
              </a:lnSpc>
              <a:buNone/>
            </a:pPr>
            <a:r>
              <a:rPr lang="en-GB" sz="4400" b="1" dirty="0" smtClean="0"/>
              <a:t>8</a:t>
            </a:r>
            <a:r>
              <a:rPr lang="en-GB" sz="4400" dirty="0" smtClean="0"/>
              <a:t>. </a:t>
            </a:r>
            <a:r>
              <a:rPr lang="en-GB" sz="4400" b="1" dirty="0" smtClean="0"/>
              <a:t>Pollution </a:t>
            </a:r>
          </a:p>
          <a:p>
            <a:pPr marL="0" indent="0">
              <a:lnSpc>
                <a:spcPct val="120000"/>
              </a:lnSpc>
              <a:buNone/>
            </a:pPr>
            <a:r>
              <a:rPr lang="en-GB" sz="4400" b="1" dirty="0"/>
              <a:t>	</a:t>
            </a:r>
            <a:r>
              <a:rPr lang="en-GB" sz="4400" b="1" dirty="0" smtClean="0"/>
              <a:t>-</a:t>
            </a:r>
            <a:r>
              <a:rPr lang="en-GB" sz="4400" dirty="0"/>
              <a:t>E</a:t>
            </a:r>
            <a:r>
              <a:rPr lang="en-GB" sz="4400" dirty="0" smtClean="0"/>
              <a:t>specially for marine and fresh water gene resources</a:t>
            </a:r>
          </a:p>
          <a:p>
            <a:pPr marL="457200" lvl="1" indent="0">
              <a:lnSpc>
                <a:spcPct val="120000"/>
              </a:lnSpc>
              <a:buNone/>
            </a:pPr>
            <a:r>
              <a:rPr lang="en-GB" sz="4400" b="1" dirty="0" smtClean="0"/>
              <a:t>	-</a:t>
            </a:r>
            <a:r>
              <a:rPr lang="en-GB" sz="4400" dirty="0" smtClean="0"/>
              <a:t>Thread to soil </a:t>
            </a:r>
            <a:r>
              <a:rPr lang="en-GB" sz="4400" dirty="0"/>
              <a:t>and atmospheric </a:t>
            </a:r>
            <a:r>
              <a:rPr lang="en-GB" sz="4400" dirty="0" smtClean="0"/>
              <a:t>biodiversity</a:t>
            </a:r>
            <a:endParaRPr lang="en-GB" sz="4400" dirty="0"/>
          </a:p>
          <a:p>
            <a:pPr marL="457200" lvl="1" indent="0">
              <a:lnSpc>
                <a:spcPct val="120000"/>
              </a:lnSpc>
              <a:buNone/>
            </a:pPr>
            <a:r>
              <a:rPr lang="en-GB" sz="4400" dirty="0" smtClean="0"/>
              <a:t>	-Pollution </a:t>
            </a:r>
            <a:r>
              <a:rPr lang="en-GB" sz="4400" dirty="0"/>
              <a:t>by genetically modified </a:t>
            </a:r>
            <a:r>
              <a:rPr lang="en-GB" sz="4400" dirty="0" smtClean="0"/>
              <a:t>materials</a:t>
            </a:r>
            <a:r>
              <a:rPr lang="en-GB" sz="3800" dirty="0" smtClean="0"/>
              <a:t>.</a:t>
            </a:r>
          </a:p>
          <a:p>
            <a:pPr marL="457200" lvl="1" indent="0">
              <a:buNone/>
            </a:pPr>
            <a:endParaRPr lang="en-GB" sz="2600" dirty="0"/>
          </a:p>
          <a:p>
            <a:pPr marL="457200" lvl="1" indent="0">
              <a:buNone/>
            </a:pPr>
            <a:r>
              <a:rPr lang="en-GB" sz="2600" dirty="0" smtClean="0"/>
              <a:t>	</a:t>
            </a:r>
            <a:endParaRPr lang="en-GB" b="1" dirty="0"/>
          </a:p>
          <a:p>
            <a:endParaRPr lang="en-GB" dirty="0"/>
          </a:p>
        </p:txBody>
      </p:sp>
      <p:pic>
        <p:nvPicPr>
          <p:cNvPr id="4" name="Picture 3" descr="C:\Users\Abenezer Aje\Desktop\INFO\Nigeria Coat of Arms.jpg"/>
          <p:cNvPicPr/>
          <p:nvPr/>
        </p:nvPicPr>
        <p:blipFill>
          <a:blip r:embed="rId2" cstate="print"/>
          <a:srcRect/>
          <a:stretch>
            <a:fillRect/>
          </a:stretch>
        </p:blipFill>
        <p:spPr bwMode="auto">
          <a:xfrm>
            <a:off x="611560" y="332654"/>
            <a:ext cx="2016224" cy="792089"/>
          </a:xfrm>
          <a:prstGeom prst="rect">
            <a:avLst/>
          </a:prstGeom>
          <a:noFill/>
          <a:ln w="9525">
            <a:noFill/>
            <a:miter lim="800000"/>
            <a:headEnd/>
            <a:tailEnd/>
          </a:ln>
        </p:spPr>
      </p:pic>
      <p:pic>
        <p:nvPicPr>
          <p:cNvPr id="5" name="Picture 1"/>
          <p:cNvPicPr>
            <a:picLocks noChangeAspect="1" noChangeArrowheads="1"/>
          </p:cNvPicPr>
          <p:nvPr/>
        </p:nvPicPr>
        <p:blipFill>
          <a:blip r:embed="rId3" cstate="print"/>
          <a:srcRect l="15379" t="34590" r="67958" b="44124"/>
          <a:stretch>
            <a:fillRect/>
          </a:stretch>
        </p:blipFill>
        <p:spPr bwMode="auto">
          <a:xfrm>
            <a:off x="6588224" y="210815"/>
            <a:ext cx="1378222" cy="1035768"/>
          </a:xfrm>
          <a:prstGeom prst="roundRect">
            <a:avLst>
              <a:gd name="adj" fmla="val 5958"/>
            </a:avLst>
          </a:prstGeom>
          <a:ln>
            <a:noFill/>
          </a:ln>
          <a:effectLst>
            <a:outerShdw blurRad="152400" dist="12000" dir="900000" sy="98000" kx="110000" ky="200000" algn="tl" rotWithShape="0">
              <a:srgbClr val="000000">
                <a:alpha val="30000"/>
              </a:srgbClr>
            </a:outerShdw>
          </a:effectLst>
          <a:scene3d>
            <a:camera prst="obliqueBottomLeft"/>
            <a:lightRig rig="threePt" dir="t"/>
          </a:scene3d>
          <a:sp3d contourW="6350" prstMaterial="matte">
            <a:bevelT w="101600" h="101600"/>
            <a:contourClr>
              <a:srgbClr val="969696"/>
            </a:contourClr>
          </a:sp3d>
        </p:spPr>
      </p:pic>
    </p:spTree>
    <p:extLst>
      <p:ext uri="{BB962C8B-B14F-4D97-AF65-F5344CB8AC3E}">
        <p14:creationId xmlns:p14="http://schemas.microsoft.com/office/powerpoint/2010/main" val="10297302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l"/>
            <a:r>
              <a:rPr lang="en-GB" sz="1400" b="1" dirty="0" smtClean="0">
                <a:solidFill>
                  <a:srgbClr val="00B050"/>
                </a:solidFill>
              </a:rPr>
              <a:t/>
            </a:r>
            <a:br>
              <a:rPr lang="en-GB" sz="1400" b="1" dirty="0" smtClean="0">
                <a:solidFill>
                  <a:srgbClr val="00B050"/>
                </a:solidFill>
              </a:rPr>
            </a:br>
            <a:r>
              <a:rPr lang="en-GB" sz="1400" b="1" dirty="0">
                <a:solidFill>
                  <a:srgbClr val="00B050"/>
                </a:solidFill>
              </a:rPr>
              <a:t/>
            </a:r>
            <a:br>
              <a:rPr lang="en-GB" sz="1400" b="1" dirty="0">
                <a:solidFill>
                  <a:srgbClr val="00B050"/>
                </a:solidFill>
              </a:rPr>
            </a:br>
            <a:r>
              <a:rPr lang="en-GB" sz="1400" b="1" dirty="0" smtClean="0">
                <a:solidFill>
                  <a:srgbClr val="00B050"/>
                </a:solidFill>
              </a:rPr>
              <a:t/>
            </a:r>
            <a:br>
              <a:rPr lang="en-GB" sz="1400" b="1" dirty="0" smtClean="0">
                <a:solidFill>
                  <a:srgbClr val="00B050"/>
                </a:solidFill>
              </a:rPr>
            </a:br>
            <a:r>
              <a:rPr lang="en-GB" sz="1400" b="1" dirty="0">
                <a:solidFill>
                  <a:srgbClr val="00B050"/>
                </a:solidFill>
              </a:rPr>
              <a:t/>
            </a:r>
            <a:br>
              <a:rPr lang="en-GB" sz="1400" b="1" dirty="0">
                <a:solidFill>
                  <a:srgbClr val="00B050"/>
                </a:solidFill>
              </a:rPr>
            </a:br>
            <a:r>
              <a:rPr lang="en-GB" sz="1400" b="1" dirty="0" smtClean="0">
                <a:solidFill>
                  <a:srgbClr val="00B050"/>
                </a:solidFill>
              </a:rPr>
              <a:t>     FEDERAL </a:t>
            </a:r>
            <a:r>
              <a:rPr lang="en-GB" sz="1400" b="1" dirty="0">
                <a:solidFill>
                  <a:srgbClr val="00B050"/>
                </a:solidFill>
              </a:rPr>
              <a:t>REPUBLIC OF NIGERIA</a:t>
            </a:r>
            <a:endParaRPr lang="en-GB" sz="1400" dirty="0"/>
          </a:p>
        </p:txBody>
      </p:sp>
      <p:sp>
        <p:nvSpPr>
          <p:cNvPr id="3" name="Content Placeholder 2"/>
          <p:cNvSpPr>
            <a:spLocks noGrp="1"/>
          </p:cNvSpPr>
          <p:nvPr>
            <p:ph idx="1"/>
          </p:nvPr>
        </p:nvSpPr>
        <p:spPr/>
        <p:txBody>
          <a:bodyPr>
            <a:normAutofit fontScale="47500" lnSpcReduction="20000"/>
          </a:bodyPr>
          <a:lstStyle/>
          <a:p>
            <a:pPr marL="0" indent="0">
              <a:buNone/>
            </a:pPr>
            <a:r>
              <a:rPr lang="en-GB" sz="5900" b="1" dirty="0"/>
              <a:t>Challenges for </a:t>
            </a:r>
            <a:r>
              <a:rPr lang="en-GB" sz="5900" b="1" dirty="0" smtClean="0"/>
              <a:t>Conservation of Genetic Resources (Cont.)</a:t>
            </a:r>
          </a:p>
          <a:p>
            <a:pPr marL="0" indent="0">
              <a:buNone/>
            </a:pPr>
            <a:endParaRPr lang="en-GB" b="1" dirty="0" smtClean="0"/>
          </a:p>
          <a:p>
            <a:pPr marL="0" indent="0">
              <a:buNone/>
            </a:pPr>
            <a:r>
              <a:rPr lang="en-GB" sz="4500" b="1" dirty="0"/>
              <a:t>9</a:t>
            </a:r>
            <a:r>
              <a:rPr lang="en-GB" sz="4500" b="1" dirty="0" smtClean="0"/>
              <a:t>. Habitat </a:t>
            </a:r>
            <a:r>
              <a:rPr lang="en-GB" sz="4500" b="1" dirty="0"/>
              <a:t>loss and </a:t>
            </a:r>
            <a:r>
              <a:rPr lang="en-GB" sz="4500" b="1" dirty="0" smtClean="0"/>
              <a:t>modification</a:t>
            </a:r>
          </a:p>
          <a:p>
            <a:pPr marL="0" indent="0">
              <a:buNone/>
            </a:pPr>
            <a:r>
              <a:rPr lang="en-GB" sz="4500" dirty="0" smtClean="0"/>
              <a:t>	-Over </a:t>
            </a:r>
            <a:r>
              <a:rPr lang="en-GB" sz="4500" dirty="0"/>
              <a:t>exploitation affect and alter </a:t>
            </a:r>
            <a:r>
              <a:rPr lang="en-GB" sz="4500" dirty="0" smtClean="0"/>
              <a:t>geophysical environment</a:t>
            </a:r>
          </a:p>
          <a:p>
            <a:pPr marL="0" indent="0">
              <a:buNone/>
            </a:pPr>
            <a:r>
              <a:rPr lang="en-GB" sz="4500" dirty="0" smtClean="0"/>
              <a:t>	-De-reservation </a:t>
            </a:r>
            <a:r>
              <a:rPr lang="en-GB" sz="4500" dirty="0"/>
              <a:t>of some forest estates </a:t>
            </a:r>
            <a:endParaRPr lang="en-GB" sz="4500" dirty="0" smtClean="0"/>
          </a:p>
          <a:p>
            <a:pPr marL="0" indent="0">
              <a:buNone/>
            </a:pPr>
            <a:r>
              <a:rPr lang="en-GB" sz="4500" dirty="0"/>
              <a:t>	</a:t>
            </a:r>
            <a:r>
              <a:rPr lang="en-GB" sz="4500" dirty="0" smtClean="0"/>
              <a:t>-Overgrazing due to large livestock population</a:t>
            </a:r>
          </a:p>
          <a:p>
            <a:pPr marL="0" indent="0">
              <a:buNone/>
            </a:pPr>
            <a:r>
              <a:rPr lang="en-GB" sz="4500" b="1" dirty="0" smtClean="0"/>
              <a:t>10</a:t>
            </a:r>
            <a:r>
              <a:rPr lang="en-GB" sz="4500" dirty="0" smtClean="0"/>
              <a:t>. </a:t>
            </a:r>
            <a:r>
              <a:rPr lang="en-GB" sz="4500" b="1" dirty="0"/>
              <a:t>Climate </a:t>
            </a:r>
            <a:r>
              <a:rPr lang="en-GB" sz="4500" b="1" dirty="0" smtClean="0"/>
              <a:t>change</a:t>
            </a:r>
          </a:p>
          <a:p>
            <a:pPr marL="0" indent="0">
              <a:buNone/>
            </a:pPr>
            <a:r>
              <a:rPr lang="en-GB" sz="4500" dirty="0"/>
              <a:t>	</a:t>
            </a:r>
            <a:r>
              <a:rPr lang="en-GB" sz="4500" dirty="0" smtClean="0"/>
              <a:t>-Its </a:t>
            </a:r>
            <a:r>
              <a:rPr lang="en-GB" sz="4500" dirty="0"/>
              <a:t>negative impact </a:t>
            </a:r>
            <a:r>
              <a:rPr lang="en-GB" sz="4500" dirty="0" smtClean="0"/>
              <a:t> such as flood</a:t>
            </a:r>
            <a:r>
              <a:rPr lang="en-GB" sz="4500" dirty="0"/>
              <a:t>, </a:t>
            </a:r>
            <a:r>
              <a:rPr lang="en-GB" sz="4500" dirty="0" smtClean="0"/>
              <a:t>drought </a:t>
            </a:r>
            <a:r>
              <a:rPr lang="en-GB" sz="4500" dirty="0"/>
              <a:t>and </a:t>
            </a:r>
            <a:r>
              <a:rPr lang="en-GB" sz="4500" dirty="0" smtClean="0"/>
              <a:t>diseases</a:t>
            </a:r>
          </a:p>
          <a:p>
            <a:pPr marL="0" indent="0">
              <a:buNone/>
            </a:pPr>
            <a:r>
              <a:rPr lang="en-GB" sz="4500" dirty="0" smtClean="0"/>
              <a:t>	-Change </a:t>
            </a:r>
            <a:r>
              <a:rPr lang="en-GB" sz="4500" dirty="0"/>
              <a:t>in rainfall </a:t>
            </a:r>
            <a:r>
              <a:rPr lang="en-GB" sz="4500" dirty="0" smtClean="0"/>
              <a:t>pattern</a:t>
            </a:r>
            <a:r>
              <a:rPr lang="en-GB" sz="4500" dirty="0"/>
              <a:t>, rise in sea level </a:t>
            </a:r>
            <a:r>
              <a:rPr lang="en-GB" sz="4500" dirty="0" smtClean="0"/>
              <a:t>and saline intrusion.</a:t>
            </a:r>
          </a:p>
          <a:p>
            <a:pPr marL="0" indent="0">
              <a:buNone/>
            </a:pPr>
            <a:r>
              <a:rPr lang="en-GB" sz="4500" b="1" dirty="0" smtClean="0"/>
              <a:t>11</a:t>
            </a:r>
            <a:r>
              <a:rPr lang="en-GB" sz="4500" dirty="0" smtClean="0"/>
              <a:t>. </a:t>
            </a:r>
            <a:r>
              <a:rPr lang="en-GB" sz="4500" b="1" dirty="0" smtClean="0"/>
              <a:t>Emerging Diseases</a:t>
            </a:r>
            <a:r>
              <a:rPr lang="en-GB" sz="4500" b="1" dirty="0"/>
              <a:t>: </a:t>
            </a:r>
            <a:endParaRPr lang="en-GB" sz="4500" b="1" dirty="0" smtClean="0"/>
          </a:p>
          <a:p>
            <a:pPr marL="0" indent="0">
              <a:buNone/>
            </a:pPr>
            <a:r>
              <a:rPr lang="en-GB" sz="4500" dirty="0"/>
              <a:t>	</a:t>
            </a:r>
            <a:r>
              <a:rPr lang="en-GB" sz="4500" dirty="0" smtClean="0"/>
              <a:t>-</a:t>
            </a:r>
            <a:r>
              <a:rPr lang="en-GB" sz="4500" dirty="0"/>
              <a:t> </a:t>
            </a:r>
            <a:r>
              <a:rPr lang="en-GB" sz="4500" dirty="0" smtClean="0"/>
              <a:t>Absent of </a:t>
            </a:r>
            <a:r>
              <a:rPr lang="en-GB" sz="4500" dirty="0"/>
              <a:t>the original </a:t>
            </a:r>
            <a:r>
              <a:rPr lang="en-GB" sz="4500" dirty="0" smtClean="0"/>
              <a:t>host result in attack to alternate crops</a:t>
            </a:r>
          </a:p>
          <a:p>
            <a:pPr marL="0" indent="0">
              <a:buNone/>
            </a:pPr>
            <a:r>
              <a:rPr lang="en-GB" sz="4500" dirty="0" smtClean="0"/>
              <a:t>		</a:t>
            </a:r>
            <a:endParaRPr lang="en-GB" sz="4500" b="1" dirty="0" smtClean="0"/>
          </a:p>
          <a:p>
            <a:pPr marL="0" indent="0">
              <a:buNone/>
            </a:pPr>
            <a:endParaRPr lang="en-GB" b="1" dirty="0"/>
          </a:p>
          <a:p>
            <a:endParaRPr lang="en-GB" dirty="0"/>
          </a:p>
        </p:txBody>
      </p:sp>
      <p:pic>
        <p:nvPicPr>
          <p:cNvPr id="4" name="Picture 3" descr="C:\Users\Abenezer Aje\Desktop\INFO\Nigeria Coat of Arms.jpg"/>
          <p:cNvPicPr/>
          <p:nvPr/>
        </p:nvPicPr>
        <p:blipFill>
          <a:blip r:embed="rId2" cstate="print"/>
          <a:srcRect/>
          <a:stretch>
            <a:fillRect/>
          </a:stretch>
        </p:blipFill>
        <p:spPr bwMode="auto">
          <a:xfrm>
            <a:off x="755576" y="269784"/>
            <a:ext cx="2016224" cy="792089"/>
          </a:xfrm>
          <a:prstGeom prst="rect">
            <a:avLst/>
          </a:prstGeom>
          <a:noFill/>
          <a:ln w="9525">
            <a:noFill/>
            <a:miter lim="800000"/>
            <a:headEnd/>
            <a:tailEnd/>
          </a:ln>
        </p:spPr>
      </p:pic>
      <p:pic>
        <p:nvPicPr>
          <p:cNvPr id="5" name="Picture 1"/>
          <p:cNvPicPr>
            <a:picLocks noChangeAspect="1" noChangeArrowheads="1"/>
          </p:cNvPicPr>
          <p:nvPr/>
        </p:nvPicPr>
        <p:blipFill>
          <a:blip r:embed="rId3" cstate="print"/>
          <a:srcRect l="15379" t="34590" r="67958" b="44124"/>
          <a:stretch>
            <a:fillRect/>
          </a:stretch>
        </p:blipFill>
        <p:spPr bwMode="auto">
          <a:xfrm>
            <a:off x="6300192" y="476672"/>
            <a:ext cx="1378222" cy="891751"/>
          </a:xfrm>
          <a:prstGeom prst="roundRect">
            <a:avLst>
              <a:gd name="adj" fmla="val 5958"/>
            </a:avLst>
          </a:prstGeom>
          <a:ln>
            <a:noFill/>
          </a:ln>
          <a:effectLst>
            <a:outerShdw blurRad="152400" dist="12000" dir="900000" sy="98000" kx="110000" ky="200000" algn="tl" rotWithShape="0">
              <a:srgbClr val="000000">
                <a:alpha val="30000"/>
              </a:srgbClr>
            </a:outerShdw>
          </a:effectLst>
          <a:scene3d>
            <a:camera prst="obliqueBottomLeft"/>
            <a:lightRig rig="threePt" dir="t"/>
          </a:scene3d>
          <a:sp3d contourW="6350" prstMaterial="matte">
            <a:bevelT w="101600" h="101600"/>
            <a:contourClr>
              <a:srgbClr val="969696"/>
            </a:contourClr>
          </a:sp3d>
        </p:spPr>
      </p:pic>
    </p:spTree>
    <p:extLst>
      <p:ext uri="{BB962C8B-B14F-4D97-AF65-F5344CB8AC3E}">
        <p14:creationId xmlns:p14="http://schemas.microsoft.com/office/powerpoint/2010/main" val="424986558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l"/>
            <a:r>
              <a:rPr lang="en-GB" sz="1400" b="1" dirty="0" smtClean="0">
                <a:solidFill>
                  <a:srgbClr val="00B050"/>
                </a:solidFill>
              </a:rPr>
              <a:t/>
            </a:r>
            <a:br>
              <a:rPr lang="en-GB" sz="1400" b="1" dirty="0" smtClean="0">
                <a:solidFill>
                  <a:srgbClr val="00B050"/>
                </a:solidFill>
              </a:rPr>
            </a:br>
            <a:r>
              <a:rPr lang="en-GB" sz="1400" b="1" dirty="0">
                <a:solidFill>
                  <a:srgbClr val="00B050"/>
                </a:solidFill>
              </a:rPr>
              <a:t/>
            </a:r>
            <a:br>
              <a:rPr lang="en-GB" sz="1400" b="1" dirty="0">
                <a:solidFill>
                  <a:srgbClr val="00B050"/>
                </a:solidFill>
              </a:rPr>
            </a:br>
            <a:r>
              <a:rPr lang="en-GB" sz="1400" b="1" dirty="0" smtClean="0">
                <a:solidFill>
                  <a:srgbClr val="00B050"/>
                </a:solidFill>
              </a:rPr>
              <a:t/>
            </a:r>
            <a:br>
              <a:rPr lang="en-GB" sz="1400" b="1" dirty="0" smtClean="0">
                <a:solidFill>
                  <a:srgbClr val="00B050"/>
                </a:solidFill>
              </a:rPr>
            </a:br>
            <a:r>
              <a:rPr lang="en-GB" sz="1400" b="1" dirty="0">
                <a:solidFill>
                  <a:srgbClr val="00B050"/>
                </a:solidFill>
              </a:rPr>
              <a:t/>
            </a:r>
            <a:br>
              <a:rPr lang="en-GB" sz="1400" b="1" dirty="0">
                <a:solidFill>
                  <a:srgbClr val="00B050"/>
                </a:solidFill>
              </a:rPr>
            </a:br>
            <a:r>
              <a:rPr lang="en-GB" sz="1400" b="1" dirty="0">
                <a:solidFill>
                  <a:srgbClr val="00B050"/>
                </a:solidFill>
              </a:rPr>
              <a:t> </a:t>
            </a:r>
            <a:r>
              <a:rPr lang="en-GB" sz="1400" b="1" dirty="0" smtClean="0">
                <a:solidFill>
                  <a:srgbClr val="00B050"/>
                </a:solidFill>
              </a:rPr>
              <a:t>         </a:t>
            </a:r>
            <a:r>
              <a:rPr lang="en-GB" sz="1400" b="1" dirty="0" smtClean="0">
                <a:solidFill>
                  <a:srgbClr val="00B050"/>
                </a:solidFill>
              </a:rPr>
              <a:t>FEDERAL </a:t>
            </a:r>
            <a:r>
              <a:rPr lang="en-GB" sz="1400" b="1" dirty="0">
                <a:solidFill>
                  <a:srgbClr val="00B050"/>
                </a:solidFill>
              </a:rPr>
              <a:t>REPUBLIC OF </a:t>
            </a:r>
            <a:r>
              <a:rPr lang="en-GB" sz="1400" b="1" dirty="0" smtClean="0">
                <a:solidFill>
                  <a:srgbClr val="00B050"/>
                </a:solidFill>
              </a:rPr>
              <a:t>NIGERIA   </a:t>
            </a:r>
            <a:endParaRPr lang="en-GB" sz="1400" dirty="0"/>
          </a:p>
        </p:txBody>
      </p:sp>
      <p:sp>
        <p:nvSpPr>
          <p:cNvPr id="3" name="Content Placeholder 2"/>
          <p:cNvSpPr>
            <a:spLocks noGrp="1"/>
          </p:cNvSpPr>
          <p:nvPr>
            <p:ph idx="1"/>
          </p:nvPr>
        </p:nvSpPr>
        <p:spPr/>
        <p:txBody>
          <a:bodyPr>
            <a:normAutofit fontScale="77500" lnSpcReduction="20000"/>
          </a:bodyPr>
          <a:lstStyle/>
          <a:p>
            <a:pPr marL="0" indent="0">
              <a:buNone/>
            </a:pPr>
            <a:r>
              <a:rPr lang="en-GB" sz="4500" b="1" dirty="0"/>
              <a:t>Challenges for conservation of genetic </a:t>
            </a:r>
            <a:r>
              <a:rPr lang="en-GB" sz="4500" b="1" dirty="0" smtClean="0"/>
              <a:t>resources (Cont.)</a:t>
            </a:r>
            <a:endParaRPr lang="en-GB" b="1" dirty="0" smtClean="0"/>
          </a:p>
          <a:p>
            <a:pPr marL="0" lvl="1" indent="0">
              <a:buNone/>
            </a:pPr>
            <a:r>
              <a:rPr lang="en-GB" b="1" dirty="0" smtClean="0"/>
              <a:t>12</a:t>
            </a:r>
            <a:r>
              <a:rPr lang="en-GB" dirty="0" smtClean="0"/>
              <a:t>. </a:t>
            </a:r>
            <a:r>
              <a:rPr lang="en-GB" sz="2900" b="1" dirty="0" smtClean="0"/>
              <a:t>Replacement of Traditional Varieties With Modern Ones  </a:t>
            </a:r>
          </a:p>
          <a:p>
            <a:pPr marL="0" lvl="1" indent="0">
              <a:buNone/>
            </a:pPr>
            <a:r>
              <a:rPr lang="en-GB" sz="2900" dirty="0"/>
              <a:t>	</a:t>
            </a:r>
            <a:r>
              <a:rPr lang="en-GB" sz="2900" dirty="0" smtClean="0"/>
              <a:t>-Loss </a:t>
            </a:r>
            <a:r>
              <a:rPr lang="en-GB" sz="2900" dirty="0"/>
              <a:t>of traditional conservation </a:t>
            </a:r>
            <a:r>
              <a:rPr lang="en-GB" sz="2900" dirty="0" smtClean="0"/>
              <a:t>practices. 	</a:t>
            </a:r>
          </a:p>
          <a:p>
            <a:pPr marL="0" lvl="1" indent="0">
              <a:buNone/>
            </a:pPr>
            <a:r>
              <a:rPr lang="en-GB" sz="2900" dirty="0"/>
              <a:t>	</a:t>
            </a:r>
            <a:r>
              <a:rPr lang="en-GB" sz="2900" dirty="0" smtClean="0"/>
              <a:t>-Cause </a:t>
            </a:r>
            <a:r>
              <a:rPr lang="en-GB" sz="2900" dirty="0"/>
              <a:t>of genetic erosion more than any other factor </a:t>
            </a:r>
            <a:r>
              <a:rPr lang="en-GB" sz="2900" dirty="0" smtClean="0"/>
              <a:t>	(</a:t>
            </a:r>
            <a:r>
              <a:rPr lang="en-GB" sz="2900" dirty="0" err="1"/>
              <a:t>Rossendal</a:t>
            </a:r>
            <a:r>
              <a:rPr lang="en-GB" sz="2900" dirty="0"/>
              <a:t> 1995</a:t>
            </a:r>
            <a:r>
              <a:rPr lang="en-GB" sz="2900" dirty="0" smtClean="0"/>
              <a:t>)</a:t>
            </a:r>
          </a:p>
          <a:p>
            <a:pPr marL="0" lvl="1" indent="0">
              <a:buNone/>
            </a:pPr>
            <a:r>
              <a:rPr lang="en-GB" sz="2900" dirty="0" smtClean="0"/>
              <a:t> 	-FAO </a:t>
            </a:r>
            <a:r>
              <a:rPr lang="en-GB" sz="2900" dirty="0"/>
              <a:t>1998 </a:t>
            </a:r>
            <a:r>
              <a:rPr lang="en-GB" sz="2900" dirty="0" smtClean="0"/>
              <a:t>reported </a:t>
            </a:r>
            <a:r>
              <a:rPr lang="en-GB" sz="2900" dirty="0"/>
              <a:t>several gene </a:t>
            </a:r>
            <a:r>
              <a:rPr lang="en-GB" sz="2900" dirty="0" smtClean="0"/>
              <a:t>erosion </a:t>
            </a:r>
            <a:r>
              <a:rPr lang="en-GB" sz="2900" dirty="0"/>
              <a:t>even in our </a:t>
            </a:r>
            <a:r>
              <a:rPr lang="en-GB" sz="2900" dirty="0" smtClean="0"/>
              <a:t>gene 	bank.</a:t>
            </a:r>
          </a:p>
          <a:p>
            <a:pPr marL="0" indent="0">
              <a:buNone/>
            </a:pPr>
            <a:r>
              <a:rPr lang="en-GB" sz="2900" b="1" dirty="0" smtClean="0"/>
              <a:t>13</a:t>
            </a:r>
            <a:r>
              <a:rPr lang="en-GB" sz="2900" dirty="0" smtClean="0"/>
              <a:t>. </a:t>
            </a:r>
            <a:r>
              <a:rPr lang="en-GB" sz="2900" b="1" dirty="0"/>
              <a:t>Alien invasive species: </a:t>
            </a:r>
          </a:p>
          <a:p>
            <a:pPr marL="0" indent="0">
              <a:buNone/>
            </a:pPr>
            <a:r>
              <a:rPr lang="en-GB" sz="2900" dirty="0"/>
              <a:t>	-colonized invaded new home threatening </a:t>
            </a:r>
            <a:r>
              <a:rPr lang="en-GB" sz="2900" dirty="0" smtClean="0"/>
              <a:t>biodiversity and 	ecosystem</a:t>
            </a:r>
            <a:r>
              <a:rPr lang="en-GB" sz="4500" dirty="0"/>
              <a:t>. </a:t>
            </a:r>
            <a:endParaRPr lang="en-GB" dirty="0"/>
          </a:p>
          <a:p>
            <a:pPr marL="0" indent="0">
              <a:buNone/>
            </a:pPr>
            <a:r>
              <a:rPr lang="en-GB" dirty="0" smtClean="0"/>
              <a:t>		</a:t>
            </a:r>
            <a:endParaRPr lang="en-GB" b="1" dirty="0" smtClean="0"/>
          </a:p>
          <a:p>
            <a:pPr marL="0" indent="0">
              <a:buNone/>
            </a:pPr>
            <a:endParaRPr lang="en-GB" b="1" dirty="0"/>
          </a:p>
          <a:p>
            <a:endParaRPr lang="en-GB" dirty="0"/>
          </a:p>
        </p:txBody>
      </p:sp>
      <p:pic>
        <p:nvPicPr>
          <p:cNvPr id="4" name="Picture 3" descr="C:\Users\Abenezer Aje\Desktop\INFO\Nigeria Coat of Arms.jpg"/>
          <p:cNvPicPr/>
          <p:nvPr/>
        </p:nvPicPr>
        <p:blipFill>
          <a:blip r:embed="rId2" cstate="print"/>
          <a:srcRect/>
          <a:stretch>
            <a:fillRect/>
          </a:stretch>
        </p:blipFill>
        <p:spPr bwMode="auto">
          <a:xfrm>
            <a:off x="899592" y="242488"/>
            <a:ext cx="2016224" cy="792089"/>
          </a:xfrm>
          <a:prstGeom prst="rect">
            <a:avLst/>
          </a:prstGeom>
          <a:noFill/>
          <a:ln w="9525">
            <a:noFill/>
            <a:miter lim="800000"/>
            <a:headEnd/>
            <a:tailEnd/>
          </a:ln>
        </p:spPr>
      </p:pic>
      <p:pic>
        <p:nvPicPr>
          <p:cNvPr id="5" name="Picture 1"/>
          <p:cNvPicPr>
            <a:picLocks noChangeAspect="1" noChangeArrowheads="1"/>
          </p:cNvPicPr>
          <p:nvPr/>
        </p:nvPicPr>
        <p:blipFill>
          <a:blip r:embed="rId3" cstate="print"/>
          <a:srcRect l="15379" t="34590" r="67958" b="44124"/>
          <a:stretch>
            <a:fillRect/>
          </a:stretch>
        </p:blipFill>
        <p:spPr bwMode="auto">
          <a:xfrm>
            <a:off x="5868144" y="268640"/>
            <a:ext cx="1378222" cy="1035768"/>
          </a:xfrm>
          <a:prstGeom prst="roundRect">
            <a:avLst>
              <a:gd name="adj" fmla="val 5958"/>
            </a:avLst>
          </a:prstGeom>
          <a:ln>
            <a:noFill/>
          </a:ln>
          <a:effectLst>
            <a:outerShdw blurRad="152400" dist="12000" dir="900000" sy="98000" kx="110000" ky="200000" algn="tl" rotWithShape="0">
              <a:srgbClr val="000000">
                <a:alpha val="30000"/>
              </a:srgbClr>
            </a:outerShdw>
          </a:effectLst>
          <a:scene3d>
            <a:camera prst="obliqueBottomLeft"/>
            <a:lightRig rig="threePt" dir="t"/>
          </a:scene3d>
          <a:sp3d contourW="6350" prstMaterial="matte">
            <a:bevelT w="101600" h="101600"/>
            <a:contourClr>
              <a:srgbClr val="969696"/>
            </a:contourClr>
          </a:sp3d>
        </p:spPr>
      </p:pic>
    </p:spTree>
    <p:extLst>
      <p:ext uri="{BB962C8B-B14F-4D97-AF65-F5344CB8AC3E}">
        <p14:creationId xmlns:p14="http://schemas.microsoft.com/office/powerpoint/2010/main" val="291947689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a:r>
              <a:rPr lang="en-GB" sz="1400" b="1" dirty="0" smtClean="0">
                <a:solidFill>
                  <a:srgbClr val="00B050"/>
                </a:solidFill>
              </a:rPr>
              <a:t/>
            </a:r>
            <a:br>
              <a:rPr lang="en-GB" sz="1400" b="1" dirty="0" smtClean="0">
                <a:solidFill>
                  <a:srgbClr val="00B050"/>
                </a:solidFill>
              </a:rPr>
            </a:br>
            <a:r>
              <a:rPr lang="en-GB" sz="1400" b="1" dirty="0">
                <a:solidFill>
                  <a:srgbClr val="00B050"/>
                </a:solidFill>
              </a:rPr>
              <a:t/>
            </a:r>
            <a:br>
              <a:rPr lang="en-GB" sz="1400" b="1" dirty="0">
                <a:solidFill>
                  <a:srgbClr val="00B050"/>
                </a:solidFill>
              </a:rPr>
            </a:br>
            <a:r>
              <a:rPr lang="en-GB" sz="1400" b="1" dirty="0">
                <a:solidFill>
                  <a:srgbClr val="00B050"/>
                </a:solidFill>
              </a:rPr>
              <a:t/>
            </a:r>
            <a:br>
              <a:rPr lang="en-GB" sz="1400" b="1" dirty="0">
                <a:solidFill>
                  <a:srgbClr val="00B050"/>
                </a:solidFill>
              </a:rPr>
            </a:br>
            <a:r>
              <a:rPr lang="en-GB" sz="1400" b="1" dirty="0" smtClean="0">
                <a:solidFill>
                  <a:srgbClr val="00B050"/>
                </a:solidFill>
              </a:rPr>
              <a:t>          </a:t>
            </a:r>
            <a:r>
              <a:rPr lang="en-GB" sz="1400" b="1" dirty="0" smtClean="0">
                <a:solidFill>
                  <a:srgbClr val="00B050"/>
                </a:solidFill>
              </a:rPr>
              <a:t>FEDERAL </a:t>
            </a:r>
            <a:r>
              <a:rPr lang="en-GB" sz="1400" b="1" dirty="0">
                <a:solidFill>
                  <a:srgbClr val="00B050"/>
                </a:solidFill>
              </a:rPr>
              <a:t>REPUBLIC OF </a:t>
            </a:r>
            <a:r>
              <a:rPr lang="en-GB" sz="1400" b="1" dirty="0" smtClean="0">
                <a:solidFill>
                  <a:srgbClr val="00B050"/>
                </a:solidFill>
              </a:rPr>
              <a:t>NIGERIA    </a:t>
            </a:r>
            <a:endParaRPr lang="en-GB" sz="1400" dirty="0"/>
          </a:p>
        </p:txBody>
      </p:sp>
      <p:sp>
        <p:nvSpPr>
          <p:cNvPr id="3" name="Content Placeholder 2"/>
          <p:cNvSpPr>
            <a:spLocks noGrp="1"/>
          </p:cNvSpPr>
          <p:nvPr>
            <p:ph idx="1"/>
          </p:nvPr>
        </p:nvSpPr>
        <p:spPr>
          <a:xfrm>
            <a:off x="457200" y="1412776"/>
            <a:ext cx="8229600" cy="4713387"/>
          </a:xfrm>
        </p:spPr>
        <p:txBody>
          <a:bodyPr>
            <a:normAutofit fontScale="92500" lnSpcReduction="20000"/>
          </a:bodyPr>
          <a:lstStyle/>
          <a:p>
            <a:pPr marL="0" indent="0">
              <a:buNone/>
            </a:pPr>
            <a:r>
              <a:rPr lang="en-GB" b="1" dirty="0" smtClean="0"/>
              <a:t>Emerging Challenge </a:t>
            </a:r>
            <a:r>
              <a:rPr lang="en-GB" b="1" dirty="0"/>
              <a:t>for Genetic Resources </a:t>
            </a:r>
            <a:r>
              <a:rPr lang="en-GB" b="1" dirty="0" smtClean="0"/>
              <a:t>Conservation.</a:t>
            </a:r>
            <a:endParaRPr lang="en-GB" dirty="0"/>
          </a:p>
          <a:p>
            <a:pPr>
              <a:buFont typeface="Wingdings" panose="05000000000000000000" pitchFamily="2" charset="2"/>
              <a:buChar char="q"/>
            </a:pPr>
            <a:r>
              <a:rPr lang="en-GB" dirty="0" smtClean="0"/>
              <a:t>Forest reserves in some developing countries become a Den </a:t>
            </a:r>
            <a:r>
              <a:rPr lang="en-GB" dirty="0"/>
              <a:t>for </a:t>
            </a:r>
            <a:r>
              <a:rPr lang="en-GB" dirty="0" smtClean="0"/>
              <a:t>insurgency, banditry and kidnapping.</a:t>
            </a:r>
          </a:p>
          <a:p>
            <a:pPr>
              <a:buFont typeface="Wingdings" panose="05000000000000000000" pitchFamily="2" charset="2"/>
              <a:buChar char="q"/>
            </a:pPr>
            <a:r>
              <a:rPr lang="en-GB" dirty="0" smtClean="0"/>
              <a:t>Complete absence of forest rangers must have aggravated the situation.</a:t>
            </a:r>
          </a:p>
          <a:p>
            <a:pPr>
              <a:buFont typeface="Wingdings" panose="05000000000000000000" pitchFamily="2" charset="2"/>
              <a:buChar char="q"/>
            </a:pPr>
            <a:r>
              <a:rPr lang="en-GB" dirty="0" smtClean="0"/>
              <a:t>The resulting heavy military activities cause massive </a:t>
            </a:r>
            <a:r>
              <a:rPr lang="en-GB" dirty="0"/>
              <a:t>destruction </a:t>
            </a:r>
            <a:r>
              <a:rPr lang="en-GB" dirty="0" smtClean="0"/>
              <a:t>of genetic resources.</a:t>
            </a:r>
          </a:p>
          <a:p>
            <a:pPr>
              <a:buFont typeface="Wingdings" panose="05000000000000000000" pitchFamily="2" charset="2"/>
              <a:buChar char="q"/>
            </a:pPr>
            <a:r>
              <a:rPr lang="en-GB" dirty="0" smtClean="0"/>
              <a:t>Some of the affected countries includes, Nigeria, Chad, Cameroon, Niger, Burkina Faso, Mali etc.</a:t>
            </a:r>
          </a:p>
          <a:p>
            <a:pPr>
              <a:buFont typeface="Wingdings" panose="05000000000000000000" pitchFamily="2" charset="2"/>
              <a:buChar char="q"/>
            </a:pPr>
            <a:endParaRPr lang="en-GB" b="1" dirty="0"/>
          </a:p>
          <a:p>
            <a:endParaRPr lang="en-GB" dirty="0"/>
          </a:p>
        </p:txBody>
      </p:sp>
      <p:pic>
        <p:nvPicPr>
          <p:cNvPr id="4" name="Picture 3" descr="C:\Users\Abenezer Aje\Desktop\INFO\Nigeria Coat of Arms.jpg"/>
          <p:cNvPicPr/>
          <p:nvPr/>
        </p:nvPicPr>
        <p:blipFill>
          <a:blip r:embed="rId2" cstate="print"/>
          <a:srcRect/>
          <a:stretch>
            <a:fillRect/>
          </a:stretch>
        </p:blipFill>
        <p:spPr bwMode="auto">
          <a:xfrm>
            <a:off x="899592" y="297079"/>
            <a:ext cx="2016224" cy="792089"/>
          </a:xfrm>
          <a:prstGeom prst="rect">
            <a:avLst/>
          </a:prstGeom>
          <a:noFill/>
          <a:ln w="9525">
            <a:noFill/>
            <a:miter lim="800000"/>
            <a:headEnd/>
            <a:tailEnd/>
          </a:ln>
        </p:spPr>
      </p:pic>
      <p:pic>
        <p:nvPicPr>
          <p:cNvPr id="5" name="Picture 1"/>
          <p:cNvPicPr>
            <a:picLocks noChangeAspect="1" noChangeArrowheads="1"/>
          </p:cNvPicPr>
          <p:nvPr/>
        </p:nvPicPr>
        <p:blipFill>
          <a:blip r:embed="rId3" cstate="print"/>
          <a:srcRect l="15379" t="34590" r="67958" b="44124"/>
          <a:stretch>
            <a:fillRect/>
          </a:stretch>
        </p:blipFill>
        <p:spPr bwMode="auto">
          <a:xfrm>
            <a:off x="7020272" y="297079"/>
            <a:ext cx="1181335" cy="971681"/>
          </a:xfrm>
          <a:prstGeom prst="roundRect">
            <a:avLst>
              <a:gd name="adj" fmla="val 5958"/>
            </a:avLst>
          </a:prstGeom>
          <a:ln>
            <a:noFill/>
          </a:ln>
          <a:effectLst>
            <a:outerShdw blurRad="152400" dist="12000" dir="900000" sy="98000" kx="110000" ky="200000" algn="tl" rotWithShape="0">
              <a:srgbClr val="000000">
                <a:alpha val="30000"/>
              </a:srgbClr>
            </a:outerShdw>
          </a:effectLst>
          <a:scene3d>
            <a:camera prst="obliqueBottomLeft"/>
            <a:lightRig rig="threePt" dir="t"/>
          </a:scene3d>
          <a:sp3d contourW="6350" prstMaterial="matte">
            <a:bevelT w="101600" h="101600"/>
            <a:contourClr>
              <a:srgbClr val="969696"/>
            </a:contourClr>
          </a:sp3d>
        </p:spPr>
      </p:pic>
    </p:spTree>
    <p:extLst>
      <p:ext uri="{BB962C8B-B14F-4D97-AF65-F5344CB8AC3E}">
        <p14:creationId xmlns:p14="http://schemas.microsoft.com/office/powerpoint/2010/main" val="2927267313"/>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840</TotalTime>
  <Words>524</Words>
  <Application>Microsoft Office PowerPoint</Application>
  <PresentationFormat>On-screen Show (4:3)</PresentationFormat>
  <Paragraphs>122</Paragraphs>
  <Slides>14</Slides>
  <Notes>0</Notes>
  <HiddenSlides>0</HiddenSlides>
  <MMClips>0</MMClips>
  <ScaleCrop>false</ScaleCrop>
  <HeadingPairs>
    <vt:vector size="4" baseType="variant">
      <vt:variant>
        <vt:lpstr>Theme</vt:lpstr>
      </vt:variant>
      <vt:variant>
        <vt:i4>1</vt:i4>
      </vt:variant>
      <vt:variant>
        <vt:lpstr>Slide Titles</vt:lpstr>
      </vt:variant>
      <vt:variant>
        <vt:i4>14</vt:i4>
      </vt:variant>
    </vt:vector>
  </HeadingPairs>
  <TitlesOfParts>
    <vt:vector size="15" baseType="lpstr">
      <vt:lpstr>Office Theme</vt:lpstr>
      <vt:lpstr>F  FEDERAL REPUBLIC OF NIGERIA The Challenges of Conserving and Sharing Genetic Resources  PENEL IV NIGERIA’S PRESENTATION TO IOFS  WORKSHOP 2020 </vt:lpstr>
      <vt:lpstr>    FEDERAL REPUBLIC OF NIGERIA</vt:lpstr>
      <vt:lpstr>            FEDERAL REPUBLIC OF NIGERIA</vt:lpstr>
      <vt:lpstr>        FEDERAL REPUBLIC OF NIGERIA</vt:lpstr>
      <vt:lpstr>             FEDERAL REPUBLIC OF NIGERIA</vt:lpstr>
      <vt:lpstr>        FEDERAL REPUBLIC OF NIGERIA</vt:lpstr>
      <vt:lpstr>         FEDERAL REPUBLIC OF NIGERIA</vt:lpstr>
      <vt:lpstr>              FEDERAL REPUBLIC OF NIGERIA   </vt:lpstr>
      <vt:lpstr>             FEDERAL REPUBLIC OF NIGERIA    </vt:lpstr>
      <vt:lpstr>        FEDERAL REPUBLIC OF NIGERIA</vt:lpstr>
      <vt:lpstr>                   FEDERAL REPUBLIC OF NIGERIA</vt:lpstr>
      <vt:lpstr>           FEDERAL REPUBLIC OF NIGERIA</vt:lpstr>
      <vt:lpstr>                    FEDERAL REPUBLIC OF NIGERIA</vt:lpstr>
      <vt:lpstr>                     FEDERAL REPUBLIC OF NIGERIA</vt:lpstr>
    </vt:vector>
  </TitlesOfParts>
  <Company>HP</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The Challenges of Conserving and Sharing Genetic Resources </dc:title>
  <dc:creator>WAAPP_TC_Asst</dc:creator>
  <cp:lastModifiedBy>WAAPP_TC_Asst</cp:lastModifiedBy>
  <cp:revision>64</cp:revision>
  <cp:lastPrinted>2020-07-03T14:04:14Z</cp:lastPrinted>
  <dcterms:created xsi:type="dcterms:W3CDTF">2020-06-30T14:07:44Z</dcterms:created>
  <dcterms:modified xsi:type="dcterms:W3CDTF">2020-07-04T14:34:38Z</dcterms:modified>
</cp:coreProperties>
</file>