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0" r:id="rId1"/>
  </p:sldMasterIdLst>
  <p:sldIdLst>
    <p:sldId id="256" r:id="rId2"/>
    <p:sldId id="257" r:id="rId3"/>
    <p:sldId id="258" r:id="rId4"/>
    <p:sldId id="259" r:id="rId5"/>
    <p:sldId id="273" r:id="rId6"/>
    <p:sldId id="267" r:id="rId7"/>
    <p:sldId id="275" r:id="rId8"/>
    <p:sldId id="266" r:id="rId9"/>
    <p:sldId id="276" r:id="rId10"/>
    <p:sldId id="268" r:id="rId11"/>
    <p:sldId id="277" r:id="rId12"/>
    <p:sldId id="260" r:id="rId13"/>
    <p:sldId id="261" r:id="rId14"/>
    <p:sldId id="262" r:id="rId15"/>
    <p:sldId id="263" r:id="rId16"/>
    <p:sldId id="264" r:id="rId17"/>
    <p:sldId id="278" r:id="rId18"/>
    <p:sldId id="274" r:id="rId19"/>
    <p:sldId id="279"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C65FFE7-C77D-B44C-B63D-4E465AD60511}">
          <p14:sldIdLst>
            <p14:sldId id="256"/>
            <p14:sldId id="257"/>
            <p14:sldId id="258"/>
            <p14:sldId id="259"/>
            <p14:sldId id="273"/>
            <p14:sldId id="267"/>
            <p14:sldId id="275"/>
            <p14:sldId id="266"/>
            <p14:sldId id="276"/>
            <p14:sldId id="268"/>
            <p14:sldId id="277"/>
            <p14:sldId id="260"/>
            <p14:sldId id="261"/>
            <p14:sldId id="262"/>
            <p14:sldId id="263"/>
            <p14:sldId id="264"/>
            <p14:sldId id="278"/>
            <p14:sldId id="274"/>
            <p14:sldId id="2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0DB"/>
    <a:srgbClr val="0A4F01"/>
    <a:srgbClr val="226CA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2" d="100"/>
          <a:sy n="62" d="100"/>
        </p:scale>
        <p:origin x="1392" y="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hd:Users:apple:Downloads:NC%20and%20NCB-10.10.19.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hd:Users:apple:Downloads:NC%20and%20NCB-10.10.19.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hd:Users:apple:Downloads:NC%20and%20NCB-10.10.19.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hd:Users:apple:Downloads:NC%20and%20NCB-10.10.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9"/>
    </mc:Choice>
    <mc:Fallback>
      <c:style val="39"/>
    </mc:Fallback>
  </mc:AlternateContent>
  <c:chart>
    <c:title>
      <c:tx>
        <c:rich>
          <a:bodyPr/>
          <a:lstStyle/>
          <a:p>
            <a:pPr>
              <a:defRPr/>
            </a:pPr>
            <a:r>
              <a:rPr lang="en-US"/>
              <a:t>Genetic of Resources </a:t>
            </a:r>
            <a:r>
              <a:rPr lang="mr-IN"/>
              <a:t>–</a:t>
            </a:r>
            <a:r>
              <a:rPr lang="en-US"/>
              <a:t> for Crops </a:t>
            </a:r>
          </a:p>
        </c:rich>
      </c:tx>
      <c:overlay val="0"/>
    </c:title>
    <c:autoTitleDeleted val="0"/>
    <c:plotArea>
      <c:layout/>
      <c:barChart>
        <c:barDir val="col"/>
        <c:grouping val="clustered"/>
        <c:varyColors val="0"/>
        <c:ser>
          <c:idx val="0"/>
          <c:order val="0"/>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Sheet3!$A$5:$A$9</c:f>
              <c:strCache>
                <c:ptCount val="5"/>
                <c:pt idx="0">
                  <c:v>Legumes</c:v>
                </c:pt>
                <c:pt idx="1">
                  <c:v>Medicinal plants</c:v>
                </c:pt>
                <c:pt idx="2">
                  <c:v>Orchids</c:v>
                </c:pt>
                <c:pt idx="3">
                  <c:v>Pteridophtyes</c:v>
                </c:pt>
                <c:pt idx="4">
                  <c:v>Rice</c:v>
                </c:pt>
              </c:strCache>
            </c:strRef>
          </c:cat>
          <c:val>
            <c:numRef>
              <c:f>Sheet3!$B$5:$B$9</c:f>
              <c:numCache>
                <c:formatCode>General</c:formatCode>
                <c:ptCount val="5"/>
                <c:pt idx="0">
                  <c:v>68</c:v>
                </c:pt>
                <c:pt idx="1">
                  <c:v>500</c:v>
                </c:pt>
                <c:pt idx="2">
                  <c:v>29</c:v>
                </c:pt>
                <c:pt idx="3">
                  <c:v>1700</c:v>
                </c:pt>
                <c:pt idx="4">
                  <c:v>8000</c:v>
                </c:pt>
              </c:numCache>
            </c:numRef>
          </c:val>
          <c:extLst>
            <c:ext xmlns:c16="http://schemas.microsoft.com/office/drawing/2014/chart" uri="{C3380CC4-5D6E-409C-BE32-E72D297353CC}">
              <c16:uniqueId val="{00000000-E27D-42D0-A007-3D45E9ADE435}"/>
            </c:ext>
          </c:extLst>
        </c:ser>
        <c:dLbls>
          <c:showLegendKey val="0"/>
          <c:showVal val="1"/>
          <c:showCatName val="0"/>
          <c:showSerName val="0"/>
          <c:showPercent val="0"/>
          <c:showBubbleSize val="0"/>
        </c:dLbls>
        <c:gapWidth val="150"/>
        <c:axId val="-2144003736"/>
        <c:axId val="-2143788488"/>
      </c:barChart>
      <c:catAx>
        <c:axId val="-2144003736"/>
        <c:scaling>
          <c:orientation val="minMax"/>
        </c:scaling>
        <c:delete val="0"/>
        <c:axPos val="b"/>
        <c:numFmt formatCode="General" sourceLinked="0"/>
        <c:majorTickMark val="out"/>
        <c:minorTickMark val="none"/>
        <c:tickLblPos val="nextTo"/>
        <c:crossAx val="-2143788488"/>
        <c:crosses val="autoZero"/>
        <c:auto val="1"/>
        <c:lblAlgn val="ctr"/>
        <c:lblOffset val="100"/>
        <c:noMultiLvlLbl val="0"/>
      </c:catAx>
      <c:valAx>
        <c:axId val="-2143788488"/>
        <c:scaling>
          <c:orientation val="minMax"/>
        </c:scaling>
        <c:delete val="0"/>
        <c:axPos val="l"/>
        <c:numFmt formatCode="General" sourceLinked="1"/>
        <c:majorTickMark val="none"/>
        <c:minorTickMark val="none"/>
        <c:tickLblPos val="nextTo"/>
        <c:crossAx val="-2144003736"/>
        <c:crosses val="autoZero"/>
        <c:crossBetween val="between"/>
      </c:valAx>
    </c:plotArea>
    <c:plotVisOnly val="1"/>
    <c:dispBlanksAs val="gap"/>
    <c:showDLblsOverMax val="0"/>
  </c:chart>
  <c:txPr>
    <a:bodyPr/>
    <a:lstStyle/>
    <a:p>
      <a:pPr>
        <a:defRPr sz="1400">
          <a:latin typeface="Avenir Book"/>
          <a:cs typeface="Avenir Book"/>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9"/>
    </mc:Choice>
    <mc:Fallback>
      <c:style val="39"/>
    </mc:Fallback>
  </mc:AlternateContent>
  <c:chart>
    <c:title>
      <c:tx>
        <c:rich>
          <a:bodyPr/>
          <a:lstStyle/>
          <a:p>
            <a:pPr>
              <a:defRPr/>
            </a:pPr>
            <a:r>
              <a:rPr lang="en-US"/>
              <a:t>Genetic of Resources </a:t>
            </a:r>
            <a:r>
              <a:rPr lang="mr-IN"/>
              <a:t>–</a:t>
            </a:r>
            <a:r>
              <a:rPr lang="en-US"/>
              <a:t> for Animals</a:t>
            </a:r>
          </a:p>
        </c:rich>
      </c:tx>
      <c:overlay val="0"/>
    </c:title>
    <c:autoTitleDeleted val="0"/>
    <c:plotArea>
      <c:layout/>
      <c:barChart>
        <c:barDir val="col"/>
        <c:grouping val="clustered"/>
        <c:varyColors val="0"/>
        <c:ser>
          <c:idx val="0"/>
          <c:order val="0"/>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Sheet9!$A$5:$A$10</c:f>
              <c:strCache>
                <c:ptCount val="6"/>
                <c:pt idx="0">
                  <c:v>Buffalo</c:v>
                </c:pt>
                <c:pt idx="1">
                  <c:v>Cattle</c:v>
                </c:pt>
                <c:pt idx="2">
                  <c:v>Chicken</c:v>
                </c:pt>
                <c:pt idx="3">
                  <c:v>Ducks</c:v>
                </c:pt>
                <c:pt idx="4">
                  <c:v>Goats</c:v>
                </c:pt>
                <c:pt idx="5">
                  <c:v>Sheep</c:v>
                </c:pt>
              </c:strCache>
            </c:strRef>
          </c:cat>
          <c:val>
            <c:numRef>
              <c:f>Sheet9!$B$5:$B$10</c:f>
              <c:numCache>
                <c:formatCode>General</c:formatCode>
                <c:ptCount val="6"/>
                <c:pt idx="0">
                  <c:v>1.44</c:v>
                </c:pt>
                <c:pt idx="1">
                  <c:v>23</c:v>
                </c:pt>
                <c:pt idx="2">
                  <c:v>243</c:v>
                </c:pt>
                <c:pt idx="3">
                  <c:v>46</c:v>
                </c:pt>
                <c:pt idx="4">
                  <c:v>25</c:v>
                </c:pt>
                <c:pt idx="5">
                  <c:v>3</c:v>
                </c:pt>
              </c:numCache>
            </c:numRef>
          </c:val>
          <c:extLst>
            <c:ext xmlns:c16="http://schemas.microsoft.com/office/drawing/2014/chart" uri="{C3380CC4-5D6E-409C-BE32-E72D297353CC}">
              <c16:uniqueId val="{00000000-CEE0-4675-80D4-18B8CCFC4CBD}"/>
            </c:ext>
          </c:extLst>
        </c:ser>
        <c:dLbls>
          <c:showLegendKey val="0"/>
          <c:showVal val="1"/>
          <c:showCatName val="0"/>
          <c:showSerName val="0"/>
          <c:showPercent val="0"/>
          <c:showBubbleSize val="0"/>
        </c:dLbls>
        <c:gapWidth val="150"/>
        <c:axId val="2144918088"/>
        <c:axId val="-2146052920"/>
      </c:barChart>
      <c:catAx>
        <c:axId val="2144918088"/>
        <c:scaling>
          <c:orientation val="minMax"/>
        </c:scaling>
        <c:delete val="0"/>
        <c:axPos val="b"/>
        <c:numFmt formatCode="General" sourceLinked="0"/>
        <c:majorTickMark val="out"/>
        <c:minorTickMark val="none"/>
        <c:tickLblPos val="nextTo"/>
        <c:crossAx val="-2146052920"/>
        <c:crosses val="autoZero"/>
        <c:auto val="1"/>
        <c:lblAlgn val="ctr"/>
        <c:lblOffset val="100"/>
        <c:noMultiLvlLbl val="0"/>
      </c:catAx>
      <c:valAx>
        <c:axId val="-2146052920"/>
        <c:scaling>
          <c:orientation val="minMax"/>
        </c:scaling>
        <c:delete val="0"/>
        <c:axPos val="l"/>
        <c:numFmt formatCode="General" sourceLinked="1"/>
        <c:majorTickMark val="out"/>
        <c:minorTickMark val="none"/>
        <c:tickLblPos val="nextTo"/>
        <c:crossAx val="2144918088"/>
        <c:crosses val="autoZero"/>
        <c:crossBetween val="between"/>
      </c:valAx>
    </c:plotArea>
    <c:plotVisOnly val="1"/>
    <c:dispBlanksAs val="gap"/>
    <c:showDLblsOverMax val="0"/>
  </c:chart>
  <c:txPr>
    <a:bodyPr/>
    <a:lstStyle/>
    <a:p>
      <a:pPr>
        <a:defRPr sz="1680">
          <a:latin typeface="Avenir Book"/>
          <a:cs typeface="Avenir Book"/>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9"/>
    </mc:Choice>
    <mc:Fallback>
      <c:style val="39"/>
    </mc:Fallback>
  </mc:AlternateContent>
  <c:chart>
    <c:title>
      <c:tx>
        <c:rich>
          <a:bodyPr/>
          <a:lstStyle/>
          <a:p>
            <a:pPr>
              <a:defRPr/>
            </a:pPr>
            <a:r>
              <a:rPr lang="en-US" dirty="0"/>
              <a:t>Genetic of Resources </a:t>
            </a:r>
            <a:r>
              <a:rPr lang="mr-IN" dirty="0"/>
              <a:t>–</a:t>
            </a:r>
            <a:r>
              <a:rPr lang="en-US" dirty="0"/>
              <a:t> for</a:t>
            </a:r>
            <a:r>
              <a:rPr lang="en-US" baseline="0" dirty="0"/>
              <a:t> Fish Species</a:t>
            </a:r>
            <a:endParaRPr lang="en-US" dirty="0"/>
          </a:p>
        </c:rich>
      </c:tx>
      <c:overlay val="0"/>
    </c:title>
    <c:autoTitleDeleted val="0"/>
    <c:plotArea>
      <c:layout/>
      <c:barChart>
        <c:barDir val="col"/>
        <c:grouping val="clustered"/>
        <c:varyColors val="0"/>
        <c:ser>
          <c:idx val="0"/>
          <c:order val="0"/>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Sheet10!$A$5:$A$7</c:f>
              <c:strCache>
                <c:ptCount val="3"/>
                <c:pt idx="0">
                  <c:v>Exotic Fish</c:v>
                </c:pt>
                <c:pt idx="1">
                  <c:v>Freshwater</c:v>
                </c:pt>
                <c:pt idx="2">
                  <c:v>Marine Fish</c:v>
                </c:pt>
              </c:strCache>
            </c:strRef>
          </c:cat>
          <c:val>
            <c:numRef>
              <c:f>Sheet10!$B$5:$B$7</c:f>
              <c:numCache>
                <c:formatCode>General</c:formatCode>
                <c:ptCount val="3"/>
                <c:pt idx="0">
                  <c:v>24</c:v>
                </c:pt>
                <c:pt idx="1">
                  <c:v>267</c:v>
                </c:pt>
                <c:pt idx="2">
                  <c:v>475</c:v>
                </c:pt>
              </c:numCache>
            </c:numRef>
          </c:val>
          <c:extLst>
            <c:ext xmlns:c16="http://schemas.microsoft.com/office/drawing/2014/chart" uri="{C3380CC4-5D6E-409C-BE32-E72D297353CC}">
              <c16:uniqueId val="{00000000-E367-4D89-A63C-CA4830DB7971}"/>
            </c:ext>
          </c:extLst>
        </c:ser>
        <c:dLbls>
          <c:showLegendKey val="0"/>
          <c:showVal val="1"/>
          <c:showCatName val="0"/>
          <c:showSerName val="0"/>
          <c:showPercent val="0"/>
          <c:showBubbleSize val="0"/>
        </c:dLbls>
        <c:gapWidth val="150"/>
        <c:axId val="-2144630008"/>
        <c:axId val="2138118216"/>
      </c:barChart>
      <c:catAx>
        <c:axId val="-2144630008"/>
        <c:scaling>
          <c:orientation val="minMax"/>
        </c:scaling>
        <c:delete val="0"/>
        <c:axPos val="b"/>
        <c:numFmt formatCode="General" sourceLinked="0"/>
        <c:majorTickMark val="out"/>
        <c:minorTickMark val="none"/>
        <c:tickLblPos val="nextTo"/>
        <c:crossAx val="2138118216"/>
        <c:crosses val="autoZero"/>
        <c:auto val="1"/>
        <c:lblAlgn val="ctr"/>
        <c:lblOffset val="100"/>
        <c:noMultiLvlLbl val="0"/>
      </c:catAx>
      <c:valAx>
        <c:axId val="2138118216"/>
        <c:scaling>
          <c:orientation val="minMax"/>
        </c:scaling>
        <c:delete val="0"/>
        <c:axPos val="l"/>
        <c:numFmt formatCode="General" sourceLinked="1"/>
        <c:majorTickMark val="out"/>
        <c:minorTickMark val="none"/>
        <c:tickLblPos val="nextTo"/>
        <c:crossAx val="-2144630008"/>
        <c:crosses val="autoZero"/>
        <c:crossBetween val="between"/>
      </c:valAx>
    </c:plotArea>
    <c:plotVisOnly val="1"/>
    <c:dispBlanksAs val="gap"/>
    <c:showDLblsOverMax val="0"/>
  </c:chart>
  <c:txPr>
    <a:bodyPr/>
    <a:lstStyle/>
    <a:p>
      <a:pPr>
        <a:defRPr sz="1600">
          <a:latin typeface="Avenir Book"/>
          <a:cs typeface="Avenir Book"/>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9"/>
    </mc:Choice>
    <mc:Fallback>
      <c:style val="39"/>
    </mc:Fallback>
  </mc:AlternateContent>
  <c:chart>
    <c:title>
      <c:tx>
        <c:rich>
          <a:bodyPr/>
          <a:lstStyle/>
          <a:p>
            <a:pPr>
              <a:defRPr/>
            </a:pPr>
            <a:r>
              <a:rPr lang="en-US" dirty="0"/>
              <a:t>Genetics</a:t>
            </a:r>
            <a:r>
              <a:rPr lang="en-US" baseline="0" dirty="0"/>
              <a:t> of Resources </a:t>
            </a:r>
            <a:r>
              <a:rPr lang="mr-IN" baseline="0" dirty="0"/>
              <a:t>–</a:t>
            </a:r>
            <a:r>
              <a:rPr lang="en-US" baseline="0" dirty="0"/>
              <a:t> for Other Species</a:t>
            </a:r>
            <a:endParaRPr lang="en-US" dirty="0"/>
          </a:p>
        </c:rich>
      </c:tx>
      <c:overlay val="0"/>
    </c:title>
    <c:autoTitleDeleted val="0"/>
    <c:plotArea>
      <c:layout/>
      <c:barChart>
        <c:barDir val="col"/>
        <c:grouping val="clustered"/>
        <c:varyColors val="0"/>
        <c:ser>
          <c:idx val="0"/>
          <c:order val="0"/>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Sheet11!$A$5:$A$9</c:f>
              <c:strCache>
                <c:ptCount val="5"/>
                <c:pt idx="0">
                  <c:v>Amphibians</c:v>
                </c:pt>
                <c:pt idx="1">
                  <c:v>Birds</c:v>
                </c:pt>
                <c:pt idx="2">
                  <c:v>Invertebrates</c:v>
                </c:pt>
                <c:pt idx="3">
                  <c:v>Mammalian</c:v>
                </c:pt>
                <c:pt idx="4">
                  <c:v>Reptiles</c:v>
                </c:pt>
              </c:strCache>
            </c:strRef>
          </c:cat>
          <c:val>
            <c:numRef>
              <c:f>Sheet11!$B$5:$B$9</c:f>
              <c:numCache>
                <c:formatCode>General</c:formatCode>
                <c:ptCount val="5"/>
                <c:pt idx="0">
                  <c:v>50</c:v>
                </c:pt>
                <c:pt idx="1">
                  <c:v>566</c:v>
                </c:pt>
                <c:pt idx="2">
                  <c:v>1952</c:v>
                </c:pt>
                <c:pt idx="3">
                  <c:v>127</c:v>
                </c:pt>
                <c:pt idx="4">
                  <c:v>147</c:v>
                </c:pt>
              </c:numCache>
            </c:numRef>
          </c:val>
          <c:extLst>
            <c:ext xmlns:c16="http://schemas.microsoft.com/office/drawing/2014/chart" uri="{C3380CC4-5D6E-409C-BE32-E72D297353CC}">
              <c16:uniqueId val="{00000000-52F9-4450-A317-2CF728EB2D1B}"/>
            </c:ext>
          </c:extLst>
        </c:ser>
        <c:dLbls>
          <c:showLegendKey val="0"/>
          <c:showVal val="1"/>
          <c:showCatName val="0"/>
          <c:showSerName val="0"/>
          <c:showPercent val="0"/>
          <c:showBubbleSize val="0"/>
        </c:dLbls>
        <c:gapWidth val="150"/>
        <c:axId val="-2146195912"/>
        <c:axId val="2138844648"/>
      </c:barChart>
      <c:catAx>
        <c:axId val="-2146195912"/>
        <c:scaling>
          <c:orientation val="minMax"/>
        </c:scaling>
        <c:delete val="0"/>
        <c:axPos val="b"/>
        <c:numFmt formatCode="General" sourceLinked="0"/>
        <c:majorTickMark val="out"/>
        <c:minorTickMark val="none"/>
        <c:tickLblPos val="nextTo"/>
        <c:crossAx val="2138844648"/>
        <c:crosses val="autoZero"/>
        <c:auto val="1"/>
        <c:lblAlgn val="ctr"/>
        <c:lblOffset val="100"/>
        <c:noMultiLvlLbl val="0"/>
      </c:catAx>
      <c:valAx>
        <c:axId val="2138844648"/>
        <c:scaling>
          <c:orientation val="minMax"/>
        </c:scaling>
        <c:delete val="0"/>
        <c:axPos val="l"/>
        <c:numFmt formatCode="General" sourceLinked="1"/>
        <c:majorTickMark val="out"/>
        <c:minorTickMark val="none"/>
        <c:tickLblPos val="nextTo"/>
        <c:crossAx val="-2146195912"/>
        <c:crosses val="autoZero"/>
        <c:crossBetween val="between"/>
      </c:valAx>
    </c:plotArea>
    <c:plotVisOnly val="1"/>
    <c:dispBlanksAs val="gap"/>
    <c:showDLblsOverMax val="0"/>
  </c:chart>
  <c:txPr>
    <a:bodyPr/>
    <a:lstStyle/>
    <a:p>
      <a:pPr>
        <a:defRPr sz="1600">
          <a:latin typeface="Avenir Book"/>
          <a:cs typeface="Avenir Book"/>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34EBB0-580B-0544-BFEE-D8A409590349}"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34EBB0-580B-0544-BFEE-D8A409590349}"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34EBB0-580B-0544-BFEE-D8A409590349}"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34EBB0-580B-0544-BFEE-D8A409590349}"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3434EBB0-580B-0544-BFEE-D8A409590349}" type="datetimeFigureOut">
              <a:rPr lang="en-US" smtClean="0"/>
              <a:t>6/29/2020</a:t>
            </a:fld>
            <a:endParaRPr lang="en-US"/>
          </a:p>
        </p:txBody>
      </p:sp>
      <p:sp>
        <p:nvSpPr>
          <p:cNvPr id="8" name="Slide Number Placeholder 7"/>
          <p:cNvSpPr>
            <a:spLocks noGrp="1"/>
          </p:cNvSpPr>
          <p:nvPr>
            <p:ph type="sldNum" sz="quarter" idx="11"/>
          </p:nvPr>
        </p:nvSpPr>
        <p:spPr/>
        <p:txBody>
          <a:bodyPr/>
          <a:lstStyle/>
          <a:p>
            <a:fld id="{98E9C060-8467-EA42-960C-E9E5D820252F}"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34EBB0-580B-0544-BFEE-D8A409590349}" type="datetimeFigureOut">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34EBB0-580B-0544-BFEE-D8A409590349}" type="datetimeFigureOut">
              <a:rPr lang="en-US" smtClean="0"/>
              <a:t>6/29/2020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34EBB0-580B-0544-BFEE-D8A409590349}" type="datetimeFigureOut">
              <a:rPr lang="en-US" smtClean="0"/>
              <a:t>6/29/2020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34EBB0-580B-0544-BFEE-D8A409590349}" type="datetimeFigureOut">
              <a:rPr lang="en-US" smtClean="0"/>
              <a:t>6/29/2020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E9C060-8467-EA42-960C-E9E5D820252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34EBB0-580B-0544-BFEE-D8A409590349}" type="datetimeFigureOut">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34EBB0-580B-0544-BFEE-D8A409590349}" type="datetimeFigureOut">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98E9C060-8467-EA42-960C-E9E5D820252F}" type="slidenum">
              <a:rPr lang="en-US" smtClean="0"/>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3434EBB0-580B-0544-BFEE-D8A409590349}" type="datetimeFigureOut">
              <a:rPr lang="en-US" smtClean="0"/>
              <a:t>6/29/2020</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98E9C060-8467-EA42-960C-E9E5D820252F}" type="slidenum">
              <a:rPr lang="en-US" smtClean="0"/>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5667" y="991320"/>
            <a:ext cx="8166395" cy="2444686"/>
          </a:xfrm>
        </p:spPr>
        <p:txBody>
          <a:bodyPr>
            <a:noAutofit/>
          </a:bodyPr>
          <a:lstStyle/>
          <a:p>
            <a:r>
              <a:rPr lang="en-US" sz="5400" b="1" dirty="0">
                <a:solidFill>
                  <a:srgbClr val="008000"/>
                </a:solidFill>
                <a:latin typeface="Avenir Book"/>
                <a:cs typeface="Avenir Book"/>
              </a:rPr>
              <a:t>Agricultural Biodiversity </a:t>
            </a:r>
            <a:br>
              <a:rPr lang="en-US" sz="5400" b="1" dirty="0">
                <a:solidFill>
                  <a:srgbClr val="008000"/>
                </a:solidFill>
                <a:latin typeface="Avenir Book"/>
                <a:cs typeface="Avenir Book"/>
              </a:rPr>
            </a:br>
            <a:r>
              <a:rPr lang="en-US" sz="5400" b="1" dirty="0">
                <a:solidFill>
                  <a:srgbClr val="008000"/>
                </a:solidFill>
                <a:latin typeface="Avenir Book"/>
                <a:cs typeface="Avenir Book"/>
              </a:rPr>
              <a:t>and Resilient Food Systems of Bangladesh</a:t>
            </a:r>
          </a:p>
        </p:txBody>
      </p:sp>
      <p:pic>
        <p:nvPicPr>
          <p:cNvPr id="4" name="Picture 3"/>
          <p:cNvPicPr>
            <a:picLocks noChangeAspect="1"/>
          </p:cNvPicPr>
          <p:nvPr/>
        </p:nvPicPr>
        <p:blipFill>
          <a:blip r:embed="rId2"/>
          <a:stretch>
            <a:fillRect/>
          </a:stretch>
        </p:blipFill>
        <p:spPr>
          <a:xfrm>
            <a:off x="504227" y="4721048"/>
            <a:ext cx="1867554" cy="1867554"/>
          </a:xfrm>
          <a:prstGeom prst="rect">
            <a:avLst/>
          </a:prstGeom>
        </p:spPr>
      </p:pic>
      <p:pic>
        <p:nvPicPr>
          <p:cNvPr id="6" name="Picture 5" descr="A picture containing drawing&#10;&#10;Description automatically generated"/>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7006" y="5147660"/>
            <a:ext cx="1660649" cy="1097507"/>
          </a:xfrm>
          <a:prstGeom prst="rect">
            <a:avLst/>
          </a:prstGeom>
          <a:noFill/>
          <a:ln>
            <a:noFill/>
          </a:ln>
        </p:spPr>
      </p:pic>
    </p:spTree>
    <p:extLst>
      <p:ext uri="{BB962C8B-B14F-4D97-AF65-F5344CB8AC3E}">
        <p14:creationId xmlns:p14="http://schemas.microsoft.com/office/powerpoint/2010/main" val="2088594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863604" cy="1371600"/>
          </a:xfrm>
          <a:solidFill>
            <a:srgbClr val="008000">
              <a:alpha val="8000"/>
            </a:srgbClr>
          </a:solidFill>
        </p:spPr>
        <p:txBody>
          <a:bodyPr>
            <a:normAutofit/>
          </a:bodyPr>
          <a:lstStyle/>
          <a:p>
            <a:r>
              <a:rPr lang="en-US" dirty="0">
                <a:solidFill>
                  <a:srgbClr val="008000"/>
                </a:solidFill>
                <a:latin typeface="Avenir Book"/>
                <a:cs typeface="Avenir Book"/>
              </a:rPr>
              <a:t>genetic resources </a:t>
            </a:r>
            <a:r>
              <a:rPr lang="mr-IN" dirty="0">
                <a:solidFill>
                  <a:srgbClr val="008000"/>
                </a:solidFill>
                <a:latin typeface="Avenir Book"/>
                <a:cs typeface="Avenir Book"/>
              </a:rPr>
              <a:t>–</a:t>
            </a:r>
            <a:r>
              <a:rPr lang="en-US" dirty="0">
                <a:solidFill>
                  <a:srgbClr val="008000"/>
                </a:solidFill>
                <a:latin typeface="Avenir Book"/>
                <a:cs typeface="Avenir Book"/>
              </a:rPr>
              <a:t> forestry</a:t>
            </a:r>
          </a:p>
        </p:txBody>
      </p:sp>
      <p:sp>
        <p:nvSpPr>
          <p:cNvPr id="3" name="Content Placeholder 2"/>
          <p:cNvSpPr>
            <a:spLocks noGrp="1"/>
          </p:cNvSpPr>
          <p:nvPr>
            <p:ph idx="1"/>
          </p:nvPr>
        </p:nvSpPr>
        <p:spPr>
          <a:xfrm>
            <a:off x="457199" y="1752600"/>
            <a:ext cx="8172687" cy="4373563"/>
          </a:xfrm>
        </p:spPr>
        <p:txBody>
          <a:bodyPr>
            <a:normAutofit/>
          </a:bodyPr>
          <a:lstStyle/>
          <a:p>
            <a:pPr marL="342900" indent="-342900">
              <a:buFont typeface="Arial"/>
              <a:buChar char="•"/>
            </a:pPr>
            <a:r>
              <a:rPr lang="en-IN" b="0" dirty="0">
                <a:latin typeface="Avenir Book"/>
                <a:cs typeface="Avenir Book"/>
              </a:rPr>
              <a:t>Bangladesh has about 17% forest cover from the total land area of the country, </a:t>
            </a:r>
            <a:r>
              <a:rPr lang="en-IN" b="0" dirty="0" err="1">
                <a:latin typeface="Avenir Book"/>
                <a:cs typeface="Avenir Book"/>
              </a:rPr>
              <a:t>wth</a:t>
            </a:r>
            <a:r>
              <a:rPr lang="en-IN" b="0" dirty="0">
                <a:latin typeface="Avenir Book"/>
                <a:cs typeface="Avenir Book"/>
              </a:rPr>
              <a:t> four major forest types: mixed-evergreen forests, deciduous forests, mangrove forests, and freshwater swamp forests. </a:t>
            </a:r>
          </a:p>
          <a:p>
            <a:pPr marL="342900" indent="-342900">
              <a:buFont typeface="Arial"/>
              <a:buChar char="•"/>
            </a:pPr>
            <a:r>
              <a:rPr lang="en-IN" b="0" dirty="0">
                <a:latin typeface="Avenir Book"/>
                <a:cs typeface="Avenir Book"/>
              </a:rPr>
              <a:t>Despite a rich biodiversity, Bangladesh has one of the lowest per capita forestlands in the world, mostly due to the high human population density that is urbanizing  </a:t>
            </a:r>
          </a:p>
          <a:p>
            <a:pPr marL="342900" indent="-342900">
              <a:buFont typeface="Arial"/>
              <a:buChar char="•"/>
            </a:pPr>
            <a:r>
              <a:rPr lang="en-IN" b="0" dirty="0">
                <a:latin typeface="Avenir Book"/>
                <a:cs typeface="Avenir Book"/>
              </a:rPr>
              <a:t>The country has also one of the highest rates of deforestation in South Asia, 2600 hectares/year </a:t>
            </a:r>
          </a:p>
          <a:p>
            <a:pPr marL="342900" indent="-342900">
              <a:buFont typeface="Arial"/>
              <a:buChar char="•"/>
            </a:pPr>
            <a:endParaRPr lang="en-US" b="0" dirty="0">
              <a:latin typeface="Avenir Book"/>
              <a:cs typeface="Avenir Book"/>
            </a:endParaRPr>
          </a:p>
        </p:txBody>
      </p:sp>
    </p:spTree>
    <p:extLst>
      <p:ext uri="{BB962C8B-B14F-4D97-AF65-F5344CB8AC3E}">
        <p14:creationId xmlns:p14="http://schemas.microsoft.com/office/powerpoint/2010/main" val="3168585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7407831" cy="1371600"/>
          </a:xfrm>
          <a:solidFill>
            <a:srgbClr val="008000">
              <a:alpha val="8000"/>
            </a:srgbClr>
          </a:solidFill>
        </p:spPr>
        <p:txBody>
          <a:bodyPr>
            <a:noAutofit/>
          </a:bodyPr>
          <a:lstStyle/>
          <a:p>
            <a:r>
              <a:rPr lang="en-US" dirty="0">
                <a:solidFill>
                  <a:srgbClr val="008000"/>
                </a:solidFill>
                <a:latin typeface="Avenir Book"/>
                <a:cs typeface="Avenir Book"/>
              </a:rPr>
              <a:t>genetic resources </a:t>
            </a:r>
            <a:r>
              <a:rPr lang="mr-IN" dirty="0">
                <a:solidFill>
                  <a:srgbClr val="008000"/>
                </a:solidFill>
                <a:latin typeface="Avenir Book"/>
                <a:cs typeface="Avenir Book"/>
              </a:rPr>
              <a:t>–</a:t>
            </a:r>
            <a:r>
              <a:rPr lang="en-US" dirty="0">
                <a:solidFill>
                  <a:srgbClr val="008000"/>
                </a:solidFill>
                <a:latin typeface="Avenir Book"/>
                <a:cs typeface="Avenir Book"/>
              </a:rPr>
              <a:t> other species</a:t>
            </a:r>
          </a:p>
        </p:txBody>
      </p:sp>
      <p:sp>
        <p:nvSpPr>
          <p:cNvPr id="3" name="Content Placeholder 2"/>
          <p:cNvSpPr>
            <a:spLocks noGrp="1"/>
          </p:cNvSpPr>
          <p:nvPr>
            <p:ph idx="1"/>
          </p:nvPr>
        </p:nvSpPr>
        <p:spPr>
          <a:xfrm>
            <a:off x="457199" y="1853610"/>
            <a:ext cx="8259275" cy="1292193"/>
          </a:xfrm>
        </p:spPr>
        <p:txBody>
          <a:bodyPr>
            <a:normAutofit/>
          </a:bodyPr>
          <a:lstStyle/>
          <a:p>
            <a:pPr marL="342900" indent="-342900">
              <a:buFont typeface="Arial"/>
              <a:buChar char="•"/>
            </a:pPr>
            <a:r>
              <a:rPr lang="en-IN" b="0" dirty="0">
                <a:latin typeface="Avenir Book"/>
                <a:cs typeface="Avenir Book"/>
              </a:rPr>
              <a:t>Thirty-one species of vertebrates have gone extinct from Bangladesh in the last century. Bangladesh is home to diverse invertebrates of which many are globally threatened.</a:t>
            </a:r>
            <a:endParaRPr lang="en-US" b="0" dirty="0">
              <a:latin typeface="Avenir Book"/>
              <a:cs typeface="Avenir Book"/>
            </a:endParaRPr>
          </a:p>
        </p:txBody>
      </p:sp>
      <p:graphicFrame>
        <p:nvGraphicFramePr>
          <p:cNvPr id="4" name="Chart 3"/>
          <p:cNvGraphicFramePr>
            <a:graphicFrameLocks/>
          </p:cNvGraphicFramePr>
          <p:nvPr>
            <p:extLst>
              <p:ext uri="{D42A27DB-BD31-4B8C-83A1-F6EECF244321}">
                <p14:modId xmlns:p14="http://schemas.microsoft.com/office/powerpoint/2010/main" val="1187936555"/>
              </p:ext>
            </p:extLst>
          </p:nvPr>
        </p:nvGraphicFramePr>
        <p:xfrm>
          <a:off x="1039055" y="3314524"/>
          <a:ext cx="7129037" cy="317911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rot="16200000">
            <a:off x="741787" y="5204684"/>
            <a:ext cx="45719" cy="276999"/>
          </a:xfrm>
          <a:prstGeom prst="rect">
            <a:avLst/>
          </a:prstGeom>
          <a:noFill/>
        </p:spPr>
        <p:txBody>
          <a:bodyPr wrap="square" rtlCol="0">
            <a:spAutoFit/>
          </a:bodyPr>
          <a:lstStyle/>
          <a:p>
            <a:r>
              <a:rPr lang="en-US" sz="1200" dirty="0">
                <a:latin typeface="Avenir Book"/>
                <a:cs typeface="Avenir Book"/>
              </a:rPr>
              <a:t>In numbers</a:t>
            </a:r>
          </a:p>
        </p:txBody>
      </p:sp>
    </p:spTree>
    <p:extLst>
      <p:ext uri="{BB962C8B-B14F-4D97-AF65-F5344CB8AC3E}">
        <p14:creationId xmlns:p14="http://schemas.microsoft.com/office/powerpoint/2010/main" val="2345333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00">
              <a:alpha val="8000"/>
            </a:srgbClr>
          </a:solidFill>
        </p:spPr>
        <p:txBody>
          <a:bodyPr/>
          <a:lstStyle/>
          <a:p>
            <a:r>
              <a:rPr lang="en-US" dirty="0">
                <a:solidFill>
                  <a:srgbClr val="008000"/>
                </a:solidFill>
                <a:latin typeface="Avenir Book"/>
                <a:cs typeface="Avenir Book"/>
              </a:rPr>
              <a:t>Biodiversity AND Nutrition</a:t>
            </a:r>
          </a:p>
        </p:txBody>
      </p:sp>
      <p:sp>
        <p:nvSpPr>
          <p:cNvPr id="3" name="Content Placeholder 2"/>
          <p:cNvSpPr>
            <a:spLocks noGrp="1"/>
          </p:cNvSpPr>
          <p:nvPr>
            <p:ph idx="1"/>
          </p:nvPr>
        </p:nvSpPr>
        <p:spPr>
          <a:xfrm>
            <a:off x="385044" y="1752599"/>
            <a:ext cx="8432450" cy="5105401"/>
          </a:xfrm>
        </p:spPr>
        <p:txBody>
          <a:bodyPr>
            <a:noAutofit/>
          </a:bodyPr>
          <a:lstStyle/>
          <a:p>
            <a:pPr marL="342900" indent="-342900">
              <a:buFont typeface="Arial"/>
              <a:buChar char="•"/>
            </a:pPr>
            <a:r>
              <a:rPr lang="en-US" b="0" dirty="0">
                <a:latin typeface="Avenir Book"/>
                <a:cs typeface="Avenir Book"/>
              </a:rPr>
              <a:t>Small fish make up 50 to 80% of the total fish intake of the local population in the peak of the fish production season which are rich sources of micronutrients  (bioavailable calcium, iron, zinc and vitamin A) </a:t>
            </a:r>
          </a:p>
          <a:p>
            <a:pPr marL="342900" indent="-342900">
              <a:buFont typeface="Arial"/>
              <a:buChar char="•"/>
            </a:pPr>
            <a:r>
              <a:rPr lang="en-US" b="0" dirty="0">
                <a:latin typeface="Avenir Book"/>
                <a:cs typeface="Avenir Book"/>
              </a:rPr>
              <a:t>Vegetables comprise 40% of the Bangladeshi diet where leafy vegetables or ‘</a:t>
            </a:r>
            <a:r>
              <a:rPr lang="en-US" b="0" dirty="0" err="1">
                <a:latin typeface="Avenir Book"/>
                <a:cs typeface="Avenir Book"/>
              </a:rPr>
              <a:t>shak</a:t>
            </a:r>
            <a:r>
              <a:rPr lang="en-US" b="0" dirty="0">
                <a:latin typeface="Avenir Book"/>
                <a:cs typeface="Avenir Book"/>
              </a:rPr>
              <a:t>’ are beneficial to human health.</a:t>
            </a:r>
          </a:p>
          <a:p>
            <a:pPr marL="342900" indent="-342900">
              <a:buFont typeface="Arial"/>
              <a:buChar char="•"/>
            </a:pPr>
            <a:r>
              <a:rPr lang="en-US" b="0" dirty="0">
                <a:latin typeface="Avenir Book"/>
                <a:cs typeface="Avenir Book"/>
              </a:rPr>
              <a:t>Sites of in situ conservation of pineapple have been identified in the home gardens and orchards throughout Bangladesh</a:t>
            </a:r>
            <a:r>
              <a:rPr lang="en-IN" b="0" dirty="0">
                <a:latin typeface="Avenir Book"/>
                <a:cs typeface="Avenir Book"/>
              </a:rPr>
              <a:t>.</a:t>
            </a:r>
          </a:p>
          <a:p>
            <a:pPr marL="342900" indent="-342900">
              <a:buFont typeface="Arial"/>
              <a:buChar char="•"/>
            </a:pPr>
            <a:r>
              <a:rPr lang="en-IN" b="0" dirty="0">
                <a:latin typeface="Avenir Book"/>
                <a:cs typeface="Avenir Book"/>
              </a:rPr>
              <a:t>43% of total area is lentil cultivated ( these are being enriched with iron and zinc)</a:t>
            </a:r>
          </a:p>
          <a:p>
            <a:pPr marL="342900" indent="-342900">
              <a:buFont typeface="Arial"/>
              <a:buChar char="•"/>
            </a:pPr>
            <a:r>
              <a:rPr lang="en-US" b="0" dirty="0">
                <a:latin typeface="Avenir Book"/>
                <a:cs typeface="Avenir Book"/>
              </a:rPr>
              <a:t>The National food Composition Table (FCT) includes valid and reliable data for energy, macro and micronutrient composition of 338 raw foods covering 15 food groups or categories.</a:t>
            </a:r>
            <a:endParaRPr lang="en-IN" b="0" dirty="0">
              <a:latin typeface="Avenir Book"/>
              <a:cs typeface="Avenir Book"/>
            </a:endParaRPr>
          </a:p>
          <a:p>
            <a:pPr marL="342900" indent="-342900">
              <a:buFont typeface="Arial"/>
              <a:buChar char="•"/>
            </a:pPr>
            <a:endParaRPr lang="en-US" b="0" dirty="0">
              <a:latin typeface="Avenir Book"/>
              <a:cs typeface="Avenir Book"/>
            </a:endParaRPr>
          </a:p>
        </p:txBody>
      </p:sp>
    </p:spTree>
    <p:extLst>
      <p:ext uri="{BB962C8B-B14F-4D97-AF65-F5344CB8AC3E}">
        <p14:creationId xmlns:p14="http://schemas.microsoft.com/office/powerpoint/2010/main" val="595401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00">
              <a:alpha val="8000"/>
            </a:srgbClr>
          </a:solidFill>
        </p:spPr>
        <p:txBody>
          <a:bodyPr/>
          <a:lstStyle/>
          <a:p>
            <a:r>
              <a:rPr lang="en-US" dirty="0">
                <a:solidFill>
                  <a:srgbClr val="008000"/>
                </a:solidFill>
                <a:latin typeface="Avenir Book"/>
                <a:cs typeface="Avenir Book"/>
              </a:rPr>
              <a:t>Policies AND </a:t>
            </a:r>
            <a:r>
              <a:rPr lang="en-US" dirty="0" err="1">
                <a:solidFill>
                  <a:srgbClr val="008000"/>
                </a:solidFill>
                <a:latin typeface="Avenir Book"/>
                <a:cs typeface="Avenir Book"/>
              </a:rPr>
              <a:t>programmes</a:t>
            </a:r>
            <a:endParaRPr lang="en-US" dirty="0">
              <a:solidFill>
                <a:srgbClr val="008000"/>
              </a:solidFill>
              <a:latin typeface="Avenir Book"/>
              <a:cs typeface="Avenir Book"/>
            </a:endParaRPr>
          </a:p>
        </p:txBody>
      </p:sp>
      <p:sp>
        <p:nvSpPr>
          <p:cNvPr id="3" name="Content Placeholder 2"/>
          <p:cNvSpPr>
            <a:spLocks noGrp="1"/>
          </p:cNvSpPr>
          <p:nvPr>
            <p:ph idx="1"/>
          </p:nvPr>
        </p:nvSpPr>
        <p:spPr>
          <a:xfrm>
            <a:off x="457199" y="1752600"/>
            <a:ext cx="8143825" cy="5105400"/>
          </a:xfrm>
        </p:spPr>
        <p:txBody>
          <a:bodyPr>
            <a:normAutofit/>
          </a:bodyPr>
          <a:lstStyle/>
          <a:p>
            <a:pPr marL="342900" indent="-342900">
              <a:buFont typeface="Arial"/>
              <a:buChar char="•"/>
            </a:pPr>
            <a:r>
              <a:rPr lang="en-US" b="0" dirty="0">
                <a:latin typeface="Avenir Book"/>
                <a:cs typeface="Avenir Book"/>
              </a:rPr>
              <a:t>In 1992, Bangladesh at the UN Conference on Environment and Development became a signatory of the CBD to preserve its rich biodiversity, including genetic diversity.</a:t>
            </a:r>
          </a:p>
          <a:p>
            <a:pPr marL="342900" indent="-342900">
              <a:buFont typeface="Arial"/>
              <a:buChar char="•"/>
            </a:pPr>
            <a:r>
              <a:rPr lang="en-US" b="0" dirty="0" err="1">
                <a:latin typeface="Avenir Book"/>
                <a:cs typeface="Avenir Book"/>
              </a:rPr>
              <a:t>MoEF</a:t>
            </a:r>
            <a:r>
              <a:rPr lang="en-US" b="0" dirty="0">
                <a:latin typeface="Avenir Book"/>
                <a:cs typeface="Avenir Book"/>
              </a:rPr>
              <a:t> in 2017 launched the EFCC CIP for strengthening the environment,  forestry and climate change capacities.</a:t>
            </a:r>
          </a:p>
          <a:p>
            <a:pPr marL="342900" indent="-342900">
              <a:buFont typeface="Arial"/>
              <a:buChar char="•"/>
            </a:pPr>
            <a:r>
              <a:rPr lang="en-US" b="0" dirty="0">
                <a:latin typeface="Avenir Book"/>
                <a:cs typeface="Avenir Book"/>
              </a:rPr>
              <a:t>Several legislations, plans and programmes are put in place to reverse/slow down the trend in fisheries.</a:t>
            </a:r>
          </a:p>
          <a:p>
            <a:pPr marL="342900" indent="-342900">
              <a:buFont typeface="Arial"/>
              <a:buChar char="•"/>
            </a:pPr>
            <a:r>
              <a:rPr lang="en-US" b="0" dirty="0">
                <a:latin typeface="Avenir Book"/>
                <a:cs typeface="Avenir Book"/>
              </a:rPr>
              <a:t>Co-management practices have been implemented in forest and wetland ecosystems that have been accessible to local communities as common pool natural resources for their livelihoods.</a:t>
            </a:r>
            <a:r>
              <a:rPr lang="en-IN" b="0" dirty="0">
                <a:latin typeface="Avenir Book"/>
                <a:cs typeface="Avenir Book"/>
              </a:rPr>
              <a:t> </a:t>
            </a:r>
          </a:p>
          <a:p>
            <a:pPr marL="342900" indent="-342900">
              <a:buFont typeface="Arial"/>
              <a:buChar char="•"/>
            </a:pPr>
            <a:r>
              <a:rPr lang="en-IN" b="0" dirty="0">
                <a:latin typeface="Avenir Book"/>
                <a:cs typeface="Avenir Book"/>
              </a:rPr>
              <a:t>The largest </a:t>
            </a:r>
            <a:r>
              <a:rPr lang="en-IN" b="0" i="1" dirty="0">
                <a:latin typeface="Avenir Book"/>
                <a:cs typeface="Avenir Book"/>
              </a:rPr>
              <a:t>Haor</a:t>
            </a:r>
            <a:r>
              <a:rPr lang="en-IN" b="0" dirty="0">
                <a:latin typeface="Avenir Book"/>
                <a:cs typeface="Avenir Book"/>
              </a:rPr>
              <a:t> in Bangladesh is Hakaluki Haor which supports one of the largest inland fisheries in the country. </a:t>
            </a:r>
          </a:p>
          <a:p>
            <a:pPr marL="342900" indent="-342900">
              <a:buFont typeface="Arial"/>
              <a:buChar char="•"/>
            </a:pPr>
            <a:endParaRPr lang="en-IN" b="0" dirty="0">
              <a:latin typeface="Avenir Book"/>
              <a:cs typeface="Avenir Book"/>
            </a:endParaRPr>
          </a:p>
        </p:txBody>
      </p:sp>
    </p:spTree>
    <p:extLst>
      <p:ext uri="{BB962C8B-B14F-4D97-AF65-F5344CB8AC3E}">
        <p14:creationId xmlns:p14="http://schemas.microsoft.com/office/powerpoint/2010/main" val="1570967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00">
              <a:alpha val="8000"/>
            </a:srgbClr>
          </a:solidFill>
        </p:spPr>
        <p:txBody>
          <a:bodyPr/>
          <a:lstStyle/>
          <a:p>
            <a:r>
              <a:rPr lang="en-US" dirty="0">
                <a:solidFill>
                  <a:srgbClr val="008000"/>
                </a:solidFill>
                <a:latin typeface="Avenir Book"/>
                <a:cs typeface="Avenir Book"/>
              </a:rPr>
              <a:t>Implementation measures</a:t>
            </a:r>
          </a:p>
        </p:txBody>
      </p:sp>
      <p:sp>
        <p:nvSpPr>
          <p:cNvPr id="3" name="Content Placeholder 2"/>
          <p:cNvSpPr>
            <a:spLocks noGrp="1"/>
          </p:cNvSpPr>
          <p:nvPr>
            <p:ph idx="1"/>
          </p:nvPr>
        </p:nvSpPr>
        <p:spPr>
          <a:xfrm>
            <a:off x="457199" y="1752600"/>
            <a:ext cx="8215981" cy="4373563"/>
          </a:xfrm>
        </p:spPr>
        <p:txBody>
          <a:bodyPr>
            <a:noAutofit/>
          </a:bodyPr>
          <a:lstStyle/>
          <a:p>
            <a:pPr marL="342900" indent="-342900">
              <a:buFont typeface="Arial"/>
              <a:buChar char="•"/>
            </a:pPr>
            <a:r>
              <a:rPr lang="en-IN" b="0" dirty="0">
                <a:latin typeface="Avenir Book"/>
                <a:cs typeface="Avenir Book"/>
              </a:rPr>
              <a:t>Bangladesh’s National Biodiversity Strategies and Action Plans (NBSAP) contain 16 strategies to preserve and prevent the extinction of species and agricultural biodiversity.</a:t>
            </a:r>
          </a:p>
          <a:p>
            <a:pPr marL="342900" indent="-342900">
              <a:buFont typeface="Arial"/>
              <a:buChar char="•"/>
            </a:pPr>
            <a:r>
              <a:rPr lang="en-IN" b="0" dirty="0">
                <a:latin typeface="Avenir Book"/>
                <a:cs typeface="Avenir Book"/>
              </a:rPr>
              <a:t>A total of 128 action programmes were identified for implementation of the 16 strategies.</a:t>
            </a:r>
          </a:p>
          <a:p>
            <a:pPr marL="342900" indent="-342900">
              <a:buFont typeface="Arial"/>
              <a:buChar char="•"/>
            </a:pPr>
            <a:r>
              <a:rPr lang="en-IN" b="0" dirty="0">
                <a:latin typeface="Avenir Book"/>
                <a:cs typeface="Avenir Book"/>
              </a:rPr>
              <a:t> NBSAP, Aichi Biodiversity Targets are taken into account to protect biodiversity.</a:t>
            </a:r>
          </a:p>
          <a:p>
            <a:pPr marL="342900" indent="-342900">
              <a:buFont typeface="Arial"/>
              <a:buChar char="•"/>
            </a:pPr>
            <a:r>
              <a:rPr lang="en-IN" b="0" dirty="0">
                <a:latin typeface="Avenir Book"/>
                <a:cs typeface="Avenir Book"/>
              </a:rPr>
              <a:t>The Forest Policy 1994 aims to increase protected areas by protecting 10% of the reserve forest land by the year 2015. </a:t>
            </a:r>
          </a:p>
          <a:p>
            <a:pPr marL="342900" indent="-342900">
              <a:buFont typeface="Arial"/>
              <a:buChar char="•"/>
            </a:pPr>
            <a:r>
              <a:rPr lang="en-IN" b="0" dirty="0">
                <a:latin typeface="Avenir Book"/>
                <a:cs typeface="Avenir Book"/>
              </a:rPr>
              <a:t>Bangladesh has developed the Biological Diversity Act. </a:t>
            </a:r>
          </a:p>
          <a:p>
            <a:pPr marL="342900" indent="-342900">
              <a:buFont typeface="Arial"/>
              <a:buChar char="•"/>
            </a:pPr>
            <a:r>
              <a:rPr lang="en-IN" b="0" dirty="0">
                <a:latin typeface="Avenir Book"/>
                <a:cs typeface="Avenir Book"/>
              </a:rPr>
              <a:t>MoEF has taken initiative to increase the protected area system.</a:t>
            </a:r>
          </a:p>
          <a:p>
            <a:pPr marL="342900" indent="-342900">
              <a:buFont typeface="Arial"/>
              <a:buChar char="•"/>
            </a:pPr>
            <a:r>
              <a:rPr lang="en-IN" b="0" dirty="0">
                <a:latin typeface="Avenir Book"/>
                <a:cs typeface="Avenir Book"/>
              </a:rPr>
              <a:t>DoE has designated 9 areas for biological diversity as Ecologically Critical Areas (ECAs) in the country.</a:t>
            </a:r>
          </a:p>
          <a:p>
            <a:pPr marL="342900" indent="-342900">
              <a:buFont typeface="Arial"/>
              <a:buChar char="•"/>
            </a:pPr>
            <a:endParaRPr lang="en-US" b="0" dirty="0">
              <a:latin typeface="Avenir Book"/>
              <a:cs typeface="Avenir Book"/>
            </a:endParaRPr>
          </a:p>
        </p:txBody>
      </p:sp>
    </p:spTree>
    <p:extLst>
      <p:ext uri="{BB962C8B-B14F-4D97-AF65-F5344CB8AC3E}">
        <p14:creationId xmlns:p14="http://schemas.microsoft.com/office/powerpoint/2010/main" val="330711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00">
              <a:alpha val="8000"/>
            </a:srgbClr>
          </a:solidFill>
        </p:spPr>
        <p:txBody>
          <a:bodyPr/>
          <a:lstStyle/>
          <a:p>
            <a:r>
              <a:rPr lang="en-US" dirty="0">
                <a:solidFill>
                  <a:srgbClr val="008000"/>
                </a:solidFill>
                <a:latin typeface="Avenir Book"/>
                <a:cs typeface="Avenir Book"/>
              </a:rPr>
              <a:t>challenges</a:t>
            </a:r>
          </a:p>
        </p:txBody>
      </p:sp>
      <p:sp>
        <p:nvSpPr>
          <p:cNvPr id="3" name="Content Placeholder 2"/>
          <p:cNvSpPr>
            <a:spLocks noGrp="1"/>
          </p:cNvSpPr>
          <p:nvPr>
            <p:ph idx="1"/>
          </p:nvPr>
        </p:nvSpPr>
        <p:spPr>
          <a:xfrm>
            <a:off x="457200" y="1752600"/>
            <a:ext cx="8230412" cy="4373563"/>
          </a:xfrm>
        </p:spPr>
        <p:txBody>
          <a:bodyPr/>
          <a:lstStyle/>
          <a:p>
            <a:pPr marL="342900" indent="-342900">
              <a:buFont typeface="Arial"/>
              <a:buChar char="•"/>
            </a:pPr>
            <a:r>
              <a:rPr lang="en-IN" b="0" dirty="0">
                <a:latin typeface="Avenir Book"/>
                <a:cs typeface="Avenir Book"/>
              </a:rPr>
              <a:t>Changes in land use, habitat destruction, introduction of invasive alien species. </a:t>
            </a:r>
          </a:p>
          <a:p>
            <a:pPr marL="342900" indent="-342900">
              <a:buFont typeface="Arial"/>
              <a:buChar char="•"/>
            </a:pPr>
            <a:r>
              <a:rPr lang="en-IN" b="0" dirty="0">
                <a:latin typeface="Avenir Book"/>
                <a:cs typeface="Avenir Book"/>
              </a:rPr>
              <a:t>Economic system and policies, unsustainable exploitation of resources and inadequate management systems; gaps in spatial information and lack of public awareness. </a:t>
            </a:r>
          </a:p>
          <a:p>
            <a:pPr marL="342900" indent="-342900">
              <a:buFont typeface="Arial"/>
              <a:buChar char="•"/>
            </a:pPr>
            <a:r>
              <a:rPr lang="en-IN" b="0" dirty="0">
                <a:latin typeface="Avenir Book"/>
                <a:cs typeface="Avenir Book"/>
              </a:rPr>
              <a:t>Effects of natural calamities and habitat loss are considered the single largest threats to biodiversity.</a:t>
            </a:r>
          </a:p>
        </p:txBody>
      </p:sp>
    </p:spTree>
    <p:extLst>
      <p:ext uri="{BB962C8B-B14F-4D97-AF65-F5344CB8AC3E}">
        <p14:creationId xmlns:p14="http://schemas.microsoft.com/office/powerpoint/2010/main" val="1872823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52718"/>
            <a:ext cx="5791200" cy="1371600"/>
          </a:xfrm>
          <a:solidFill>
            <a:srgbClr val="008000">
              <a:alpha val="8000"/>
            </a:srgbClr>
          </a:solidFill>
        </p:spPr>
        <p:txBody>
          <a:bodyPr/>
          <a:lstStyle/>
          <a:p>
            <a:r>
              <a:rPr lang="en-US" dirty="0" err="1">
                <a:solidFill>
                  <a:srgbClr val="008000"/>
                </a:solidFill>
                <a:latin typeface="Avenir Book"/>
                <a:cs typeface="Avenir Book"/>
              </a:rPr>
              <a:t>ConclusionS</a:t>
            </a:r>
            <a:r>
              <a:rPr lang="en-US" dirty="0">
                <a:solidFill>
                  <a:srgbClr val="008000"/>
                </a:solidFill>
                <a:latin typeface="Avenir Book"/>
                <a:cs typeface="Avenir Book"/>
              </a:rPr>
              <a:t> AND recommendations</a:t>
            </a:r>
          </a:p>
        </p:txBody>
      </p:sp>
      <p:sp>
        <p:nvSpPr>
          <p:cNvPr id="3" name="Content Placeholder 2"/>
          <p:cNvSpPr>
            <a:spLocks noGrp="1"/>
          </p:cNvSpPr>
          <p:nvPr>
            <p:ph idx="1"/>
          </p:nvPr>
        </p:nvSpPr>
        <p:spPr>
          <a:xfrm>
            <a:off x="457199" y="1524318"/>
            <a:ext cx="8475744" cy="4799772"/>
          </a:xfrm>
        </p:spPr>
        <p:txBody>
          <a:bodyPr>
            <a:noAutofit/>
          </a:bodyPr>
          <a:lstStyle/>
          <a:p>
            <a:pPr marL="457200" lvl="0" indent="-457200">
              <a:buFont typeface="+mj-lt"/>
              <a:buAutoNum type="arabicPeriod"/>
            </a:pPr>
            <a:r>
              <a:rPr lang="en-US" b="0" dirty="0">
                <a:latin typeface="Avenir Book"/>
                <a:cs typeface="Avenir Book"/>
              </a:rPr>
              <a:t>Pooling resources in the area of conservation, sustainable use and exchange of plant and animal genetic resources for food and agriculture between Bangladesh and other member countries.  </a:t>
            </a:r>
            <a:endParaRPr lang="en-IN" b="0" dirty="0">
              <a:latin typeface="Avenir Book"/>
              <a:cs typeface="Avenir Book"/>
            </a:endParaRPr>
          </a:p>
          <a:p>
            <a:pPr marL="457200" lvl="0" indent="-457200">
              <a:buFont typeface="+mj-lt"/>
              <a:buAutoNum type="arabicPeriod"/>
            </a:pPr>
            <a:r>
              <a:rPr lang="en-US" b="0" dirty="0">
                <a:latin typeface="Avenir Book"/>
                <a:cs typeface="Avenir Book"/>
              </a:rPr>
              <a:t>Greater emphasis on increased germ plasm utilization for crop improvement program and training on fruit breeding given the increasing nutritional benefits of fruits. Germplasm database development is a major task for efficient utilization of local materials.</a:t>
            </a:r>
            <a:endParaRPr lang="en-IN" b="0" dirty="0">
              <a:latin typeface="Avenir Book"/>
              <a:cs typeface="Avenir Book"/>
            </a:endParaRPr>
          </a:p>
          <a:p>
            <a:pPr marL="457200" lvl="0" indent="-457200">
              <a:buFont typeface="+mj-lt"/>
              <a:buAutoNum type="arabicPeriod"/>
            </a:pPr>
            <a:r>
              <a:rPr lang="en-US" b="0" dirty="0">
                <a:latin typeface="Avenir Book"/>
                <a:cs typeface="Avenir Book"/>
              </a:rPr>
              <a:t>Increased support for varietal development and seed technological research   therefore breeder can utilize the germplasm easily by using database.</a:t>
            </a:r>
            <a:endParaRPr lang="en-IN" b="0" dirty="0">
              <a:latin typeface="Avenir Book"/>
              <a:cs typeface="Avenir Book"/>
            </a:endParaRPr>
          </a:p>
          <a:p>
            <a:pPr marL="457200" lvl="0" indent="-457200">
              <a:buFont typeface="+mj-lt"/>
              <a:buAutoNum type="arabicPeriod"/>
            </a:pPr>
            <a:r>
              <a:rPr lang="en-US" b="0" dirty="0">
                <a:latin typeface="Avenir Book"/>
                <a:cs typeface="Avenir Book"/>
              </a:rPr>
              <a:t>Support for enhancing genetic aquatic resources and strengthening fisheries governance. </a:t>
            </a:r>
            <a:endParaRPr lang="en-IN" b="0" dirty="0">
              <a:latin typeface="Avenir Book"/>
              <a:cs typeface="Avenir Book"/>
            </a:endParaRPr>
          </a:p>
          <a:p>
            <a:pPr marL="457200" lvl="0" indent="-457200">
              <a:buFont typeface="+mj-lt"/>
              <a:buAutoNum type="arabicPeriod"/>
            </a:pPr>
            <a:r>
              <a:rPr lang="en-US" b="0" dirty="0">
                <a:latin typeface="Avenir Book"/>
                <a:cs typeface="Avenir Book"/>
              </a:rPr>
              <a:t>Exchange of expertise between Bangladesh and member countries in updating their national reports on plant and animal genetic resources</a:t>
            </a:r>
            <a:r>
              <a:rPr lang="en-IN" b="0" dirty="0">
                <a:latin typeface="Avenir Book"/>
                <a:cs typeface="Avenir Book"/>
              </a:rPr>
              <a:t>.</a:t>
            </a:r>
          </a:p>
        </p:txBody>
      </p:sp>
      <p:sp>
        <p:nvSpPr>
          <p:cNvPr id="4" name="TextBox 3"/>
          <p:cNvSpPr txBox="1"/>
          <p:nvPr/>
        </p:nvSpPr>
        <p:spPr>
          <a:xfrm>
            <a:off x="7325423" y="6488668"/>
            <a:ext cx="1659833" cy="369332"/>
          </a:xfrm>
          <a:prstGeom prst="rect">
            <a:avLst/>
          </a:prstGeom>
          <a:noFill/>
        </p:spPr>
        <p:txBody>
          <a:bodyPr wrap="none" rtlCol="0">
            <a:spAutoFit/>
          </a:bodyPr>
          <a:lstStyle/>
          <a:p>
            <a:r>
              <a:rPr lang="en-US" dirty="0">
                <a:latin typeface="+mj-lt"/>
              </a:rPr>
              <a:t>Continued</a:t>
            </a:r>
            <a:r>
              <a:rPr lang="mr-IN" dirty="0">
                <a:latin typeface="+mj-lt"/>
              </a:rPr>
              <a:t>…</a:t>
            </a:r>
            <a:endParaRPr lang="en-US" dirty="0">
              <a:latin typeface="+mj-lt"/>
            </a:endParaRPr>
          </a:p>
        </p:txBody>
      </p:sp>
    </p:spTree>
    <p:extLst>
      <p:ext uri="{BB962C8B-B14F-4D97-AF65-F5344CB8AC3E}">
        <p14:creationId xmlns:p14="http://schemas.microsoft.com/office/powerpoint/2010/main" val="1220895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4880"/>
            <a:ext cx="8230412" cy="4373563"/>
          </a:xfrm>
        </p:spPr>
        <p:txBody>
          <a:bodyPr>
            <a:noAutofit/>
          </a:bodyPr>
          <a:lstStyle/>
          <a:p>
            <a:r>
              <a:rPr lang="en-US" b="0" dirty="0">
                <a:latin typeface="Avenir Book"/>
                <a:cs typeface="Avenir Book"/>
              </a:rPr>
              <a:t>6. Sharing advocacy materials, national awareness campaigns and successful communication strategies that can serve as reference for Bangladesh </a:t>
            </a:r>
            <a:endParaRPr lang="en-IN" b="0" dirty="0">
              <a:latin typeface="Avenir Book"/>
              <a:cs typeface="Avenir Book"/>
            </a:endParaRPr>
          </a:p>
          <a:p>
            <a:pPr lvl="0"/>
            <a:r>
              <a:rPr lang="en-US" b="0" dirty="0">
                <a:latin typeface="Avenir Book"/>
                <a:cs typeface="Avenir Book"/>
              </a:rPr>
              <a:t>7. Idea exchange and development of proposals with Bangladesh on infrastructure development to strengthen the establishment of relevant IT portals for plant and animal genetic resources.</a:t>
            </a:r>
            <a:endParaRPr lang="en-IN" b="0" dirty="0">
              <a:latin typeface="Avenir Book"/>
              <a:cs typeface="Avenir Book"/>
            </a:endParaRPr>
          </a:p>
          <a:p>
            <a:pPr lvl="0"/>
            <a:r>
              <a:rPr lang="en-US" b="0" dirty="0">
                <a:latin typeface="Avenir Book"/>
                <a:cs typeface="Avenir Book"/>
              </a:rPr>
              <a:t>8. Establishment of national </a:t>
            </a:r>
            <a:r>
              <a:rPr lang="en-US" b="0" dirty="0" err="1">
                <a:latin typeface="Avenir Book"/>
                <a:cs typeface="Avenir Book"/>
              </a:rPr>
              <a:t>genebank</a:t>
            </a:r>
            <a:r>
              <a:rPr lang="en-US" b="0" dirty="0">
                <a:latin typeface="Avenir Book"/>
                <a:cs typeface="Avenir Book"/>
              </a:rPr>
              <a:t> should be the topmost priority as the PGR of individual crop need to keep as a safe duplicate. Development of protocol for safe keeping the duplicates set(s). </a:t>
            </a:r>
            <a:endParaRPr lang="en-IN" b="0" dirty="0">
              <a:latin typeface="Avenir Book"/>
              <a:cs typeface="Avenir Book"/>
            </a:endParaRPr>
          </a:p>
          <a:p>
            <a:pPr lvl="0"/>
            <a:r>
              <a:rPr lang="en-US" b="0" dirty="0">
                <a:latin typeface="Avenir Book"/>
                <a:cs typeface="Avenir Book"/>
              </a:rPr>
              <a:t>9. Establishing in situ genetic reserves for native plant species that can continue to adapt to changing environmental conditions and provide sources for seed collections for restoration projects.  </a:t>
            </a:r>
            <a:endParaRPr lang="en-IN" b="0" dirty="0">
              <a:latin typeface="Avenir Book"/>
              <a:cs typeface="Avenir Book"/>
            </a:endParaRPr>
          </a:p>
          <a:p>
            <a:pPr lvl="0"/>
            <a:r>
              <a:rPr lang="en-US" b="0" dirty="0">
                <a:latin typeface="Avenir Book"/>
                <a:cs typeface="Avenir Book"/>
              </a:rPr>
              <a:t>10. Promote use of traditional and indigenous foods for enhancing dietary diversity and better nutrition. </a:t>
            </a:r>
            <a:endParaRPr lang="en-IN" b="0" dirty="0">
              <a:latin typeface="Avenir Book"/>
              <a:cs typeface="Avenir Book"/>
            </a:endParaRPr>
          </a:p>
          <a:p>
            <a:endParaRPr lang="en-US" b="0" dirty="0">
              <a:latin typeface="Avenir Book"/>
              <a:cs typeface="Avenir Book"/>
            </a:endParaRPr>
          </a:p>
        </p:txBody>
      </p:sp>
      <p:sp>
        <p:nvSpPr>
          <p:cNvPr id="5" name="Title 1"/>
          <p:cNvSpPr>
            <a:spLocks noGrp="1"/>
          </p:cNvSpPr>
          <p:nvPr>
            <p:ph type="title"/>
          </p:nvPr>
        </p:nvSpPr>
        <p:spPr>
          <a:xfrm>
            <a:off x="1525712" y="224637"/>
            <a:ext cx="5791200" cy="1371600"/>
          </a:xfrm>
          <a:solidFill>
            <a:srgbClr val="008000">
              <a:alpha val="8000"/>
            </a:srgbClr>
          </a:solidFill>
        </p:spPr>
        <p:txBody>
          <a:bodyPr/>
          <a:lstStyle/>
          <a:p>
            <a:r>
              <a:rPr lang="en-US" dirty="0">
                <a:solidFill>
                  <a:srgbClr val="008000"/>
                </a:solidFill>
                <a:latin typeface="Avenir Book"/>
                <a:cs typeface="Avenir Book"/>
              </a:rPr>
              <a:t>Conclusions AND  recommendations</a:t>
            </a:r>
          </a:p>
        </p:txBody>
      </p:sp>
    </p:spTree>
    <p:extLst>
      <p:ext uri="{BB962C8B-B14F-4D97-AF65-F5344CB8AC3E}">
        <p14:creationId xmlns:p14="http://schemas.microsoft.com/office/powerpoint/2010/main" val="2467533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744" y="224637"/>
            <a:ext cx="5791200" cy="1371600"/>
          </a:xfrm>
          <a:solidFill>
            <a:srgbClr val="008000">
              <a:alpha val="8000"/>
            </a:srgbClr>
          </a:solidFill>
        </p:spPr>
        <p:txBody>
          <a:bodyPr/>
          <a:lstStyle/>
          <a:p>
            <a:r>
              <a:rPr lang="en-US" dirty="0">
                <a:solidFill>
                  <a:srgbClr val="008000"/>
                </a:solidFill>
                <a:latin typeface="Avenir Book"/>
                <a:cs typeface="Avenir Book"/>
              </a:rPr>
              <a:t>           Reference</a:t>
            </a:r>
          </a:p>
        </p:txBody>
      </p:sp>
      <p:sp>
        <p:nvSpPr>
          <p:cNvPr id="3" name="Content Placeholder 2"/>
          <p:cNvSpPr>
            <a:spLocks noGrp="1"/>
          </p:cNvSpPr>
          <p:nvPr>
            <p:ph idx="1"/>
          </p:nvPr>
        </p:nvSpPr>
        <p:spPr>
          <a:xfrm>
            <a:off x="457199" y="1752600"/>
            <a:ext cx="8201549" cy="4373563"/>
          </a:xfrm>
        </p:spPr>
        <p:txBody>
          <a:bodyPr>
            <a:noAutofit/>
          </a:bodyPr>
          <a:lstStyle/>
          <a:p>
            <a:pPr marL="342900" indent="-342900">
              <a:buFont typeface="Arial"/>
              <a:buChar char="•"/>
            </a:pPr>
            <a:r>
              <a:rPr lang="en-US" sz="1800" b="0" dirty="0" err="1">
                <a:latin typeface="Avenir Book"/>
                <a:cs typeface="Avenir Book"/>
              </a:rPr>
              <a:t>Ahuja</a:t>
            </a:r>
            <a:r>
              <a:rPr lang="en-US" sz="1800" b="0" dirty="0">
                <a:latin typeface="Avenir Book"/>
                <a:cs typeface="Avenir Book"/>
              </a:rPr>
              <a:t> MR and Jain SM (2015) Genetic diversity and erosion in plants: Case histories</a:t>
            </a:r>
          </a:p>
          <a:p>
            <a:pPr marL="342900" indent="-342900">
              <a:buFont typeface="Arial"/>
              <a:buChar char="•"/>
            </a:pPr>
            <a:r>
              <a:rPr lang="en-US" sz="1800" b="0" dirty="0" err="1">
                <a:latin typeface="Avenir Book"/>
                <a:cs typeface="Avenir Book"/>
              </a:rPr>
              <a:t>Arora</a:t>
            </a:r>
            <a:r>
              <a:rPr lang="en-US" sz="1800" b="0" dirty="0">
                <a:latin typeface="Avenir Book"/>
                <a:cs typeface="Avenir Book"/>
              </a:rPr>
              <a:t> RK and </a:t>
            </a:r>
            <a:r>
              <a:rPr lang="en-US" sz="1800" b="0" dirty="0" err="1">
                <a:latin typeface="Avenir Book"/>
                <a:cs typeface="Avenir Book"/>
              </a:rPr>
              <a:t>Rao</a:t>
            </a:r>
            <a:r>
              <a:rPr lang="en-US" sz="1800" b="0" dirty="0">
                <a:latin typeface="Avenir Book"/>
                <a:cs typeface="Avenir Book"/>
              </a:rPr>
              <a:t> V R eds. (1994) Tropical Fruit Species of Asia, IPGRI. </a:t>
            </a:r>
          </a:p>
          <a:p>
            <a:pPr marL="342900" indent="-342900">
              <a:buFont typeface="Arial"/>
              <a:buChar char="•"/>
            </a:pPr>
            <a:r>
              <a:rPr lang="en-US" sz="1800" b="0" dirty="0">
                <a:latin typeface="Avenir Book"/>
                <a:cs typeface="Avenir Book"/>
              </a:rPr>
              <a:t>Bangladesh Livestock Research Institute (BLRI), Ministry of Fisheries and Livestock (2004) The Govt. of the Peoples’ Republic of Bangladesh, Animal Genetic Resources of Bangladesh, First Report on the State of the World’s Animal Genetic Resources (</a:t>
            </a:r>
            <a:r>
              <a:rPr lang="en-US" sz="1800" b="0" dirty="0" err="1">
                <a:latin typeface="Avenir Book"/>
                <a:cs typeface="Avenir Book"/>
              </a:rPr>
              <a:t>AnGR</a:t>
            </a:r>
            <a:r>
              <a:rPr lang="en-US" sz="1800" b="0" dirty="0">
                <a:latin typeface="Avenir Book"/>
                <a:cs typeface="Avenir Book"/>
              </a:rPr>
              <a:t>) </a:t>
            </a:r>
            <a:endParaRPr lang="en-IN" sz="1800" b="0" dirty="0">
              <a:latin typeface="Avenir Book"/>
              <a:cs typeface="Avenir Book"/>
            </a:endParaRPr>
          </a:p>
          <a:p>
            <a:pPr marL="342900" indent="-342900">
              <a:buFont typeface="Arial"/>
              <a:buChar char="•"/>
            </a:pPr>
            <a:r>
              <a:rPr lang="en-US" sz="1800" b="0" dirty="0">
                <a:latin typeface="Avenir Book"/>
                <a:cs typeface="Avenir Book"/>
              </a:rPr>
              <a:t>BARC, </a:t>
            </a:r>
            <a:r>
              <a:rPr lang="en-US" sz="1800" b="0" dirty="0" err="1">
                <a:latin typeface="Avenir Book"/>
                <a:cs typeface="Avenir Book"/>
              </a:rPr>
              <a:t>MoA</a:t>
            </a:r>
            <a:r>
              <a:rPr lang="en-US" sz="1800" b="0" dirty="0">
                <a:latin typeface="Avenir Book"/>
                <a:cs typeface="Avenir Book"/>
              </a:rPr>
              <a:t>/</a:t>
            </a:r>
            <a:r>
              <a:rPr lang="en-US" sz="1800" b="0" dirty="0" err="1">
                <a:latin typeface="Avenir Book"/>
                <a:cs typeface="Avenir Book"/>
              </a:rPr>
              <a:t>GoB</a:t>
            </a:r>
            <a:r>
              <a:rPr lang="en-US" sz="1800" b="0" dirty="0">
                <a:latin typeface="Avenir Book"/>
                <a:cs typeface="Avenir Book"/>
              </a:rPr>
              <a:t> (2016) State of Bangladesh’s Biodiversity for Food and Agriculture, in State of the World’s Biodiversity for Food and Agriculture, FAO Publication prepared for the Commission on Genetic Resources for Food and Agriculture. </a:t>
            </a:r>
          </a:p>
          <a:p>
            <a:pPr marL="342900" indent="-342900">
              <a:buFont typeface="Arial"/>
              <a:buChar char="•"/>
            </a:pPr>
            <a:r>
              <a:rPr lang="en-US" sz="1800" b="0" dirty="0" err="1">
                <a:latin typeface="Avenir Book"/>
                <a:cs typeface="Avenir Book"/>
              </a:rPr>
              <a:t>Bhattacharjee</a:t>
            </a:r>
            <a:r>
              <a:rPr lang="en-US" sz="1800" b="0" dirty="0">
                <a:latin typeface="Avenir Book"/>
                <a:cs typeface="Avenir Book"/>
              </a:rPr>
              <a:t> L, </a:t>
            </a:r>
            <a:r>
              <a:rPr lang="en-US" sz="1800" b="0" dirty="0" err="1">
                <a:latin typeface="Avenir Book"/>
                <a:cs typeface="Avenir Book"/>
              </a:rPr>
              <a:t>Saha</a:t>
            </a:r>
            <a:r>
              <a:rPr lang="en-US" sz="1800" b="0" dirty="0">
                <a:latin typeface="Avenir Book"/>
                <a:cs typeface="Avenir Book"/>
              </a:rPr>
              <a:t> S and Nandi BK (2007) Food based nutrition strategies for Bangladesh :Experience of integrated horticulture and nutrition development, DAE/</a:t>
            </a:r>
            <a:r>
              <a:rPr lang="en-US" sz="1800" b="0" dirty="0" err="1">
                <a:latin typeface="Avenir Book"/>
                <a:cs typeface="Avenir Book"/>
              </a:rPr>
              <a:t>GoB</a:t>
            </a:r>
            <a:r>
              <a:rPr lang="en-US" sz="1800" b="0" dirty="0">
                <a:latin typeface="Avenir Book"/>
                <a:cs typeface="Avenir Book"/>
              </a:rPr>
              <a:t>/FAO </a:t>
            </a:r>
          </a:p>
          <a:p>
            <a:pPr marL="342900" indent="-342900">
              <a:buFont typeface="Arial"/>
              <a:buChar char="•"/>
            </a:pPr>
            <a:r>
              <a:rPr lang="en-US" sz="1800" b="0" dirty="0">
                <a:latin typeface="Avenir Book"/>
                <a:cs typeface="Avenir Book"/>
              </a:rPr>
              <a:t>FAO (2019) FAO : Challenges and opportunities in a global world. </a:t>
            </a:r>
            <a:endParaRPr lang="en-IN" sz="1800" b="0" dirty="0">
              <a:latin typeface="Avenir Book"/>
              <a:cs typeface="Avenir Book"/>
            </a:endParaRPr>
          </a:p>
          <a:p>
            <a:pPr marL="342900" indent="-342900">
              <a:buFont typeface="Arial"/>
              <a:buChar char="•"/>
            </a:pPr>
            <a:endParaRPr lang="en-US" sz="1800" b="0" dirty="0">
              <a:latin typeface="Avenir Book"/>
              <a:cs typeface="Avenir Book"/>
            </a:endParaRPr>
          </a:p>
        </p:txBody>
      </p:sp>
    </p:spTree>
    <p:extLst>
      <p:ext uri="{BB962C8B-B14F-4D97-AF65-F5344CB8AC3E}">
        <p14:creationId xmlns:p14="http://schemas.microsoft.com/office/powerpoint/2010/main" val="1451044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8000">
              <a:alpha val="8000"/>
            </a:srgbClr>
          </a:solidFill>
        </p:spPr>
        <p:txBody>
          <a:bodyPr/>
          <a:lstStyle/>
          <a:p>
            <a:r>
              <a:rPr lang="en-US" dirty="0">
                <a:solidFill>
                  <a:srgbClr val="008000"/>
                </a:solidFill>
                <a:latin typeface="Avenir Book"/>
                <a:cs typeface="Avenir Book"/>
              </a:rPr>
              <a:t>Thank you</a:t>
            </a:r>
          </a:p>
        </p:txBody>
      </p:sp>
      <p:pic>
        <p:nvPicPr>
          <p:cNvPr id="5" name="Picture 4"/>
          <p:cNvPicPr>
            <a:picLocks noChangeAspect="1"/>
          </p:cNvPicPr>
          <p:nvPr/>
        </p:nvPicPr>
        <p:blipFill>
          <a:blip r:embed="rId2"/>
          <a:stretch>
            <a:fillRect/>
          </a:stretch>
        </p:blipFill>
        <p:spPr>
          <a:xfrm>
            <a:off x="0" y="1524318"/>
            <a:ext cx="8999165" cy="5333682"/>
          </a:xfrm>
          <a:prstGeom prst="rect">
            <a:avLst/>
          </a:prstGeom>
        </p:spPr>
      </p:pic>
      <p:sp>
        <p:nvSpPr>
          <p:cNvPr id="6" name="Rectangle 5"/>
          <p:cNvSpPr/>
          <p:nvPr/>
        </p:nvSpPr>
        <p:spPr>
          <a:xfrm>
            <a:off x="4572000" y="6406130"/>
            <a:ext cx="4427165" cy="461665"/>
          </a:xfrm>
          <a:prstGeom prst="rect">
            <a:avLst/>
          </a:prstGeom>
          <a:solidFill>
            <a:srgbClr val="E1E0DB">
              <a:alpha val="63000"/>
            </a:srgbClr>
          </a:solidFill>
        </p:spPr>
        <p:txBody>
          <a:bodyPr wrap="square">
            <a:spAutoFit/>
          </a:bodyPr>
          <a:lstStyle/>
          <a:p>
            <a:r>
              <a:rPr lang="en-US" sz="1200" dirty="0">
                <a:cs typeface="Avenir Book"/>
              </a:rPr>
              <a:t>Photo Source: https://</a:t>
            </a:r>
            <a:r>
              <a:rPr lang="en-US" sz="1200" dirty="0" err="1">
                <a:cs typeface="Avenir Book"/>
              </a:rPr>
              <a:t>gca.org</a:t>
            </a:r>
            <a:r>
              <a:rPr lang="en-US" sz="1200" dirty="0">
                <a:cs typeface="Avenir Book"/>
              </a:rPr>
              <a:t>/solutions/these-farmers-in-bangladesh-are-floating-their-crops-to-adapt-to-climate-change</a:t>
            </a:r>
          </a:p>
        </p:txBody>
      </p:sp>
    </p:spTree>
    <p:extLst>
      <p:ext uri="{BB962C8B-B14F-4D97-AF65-F5344CB8AC3E}">
        <p14:creationId xmlns:p14="http://schemas.microsoft.com/office/powerpoint/2010/main" val="1882313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524318"/>
            <a:ext cx="8999165" cy="5333682"/>
          </a:xfrm>
          <a:prstGeom prst="rect">
            <a:avLst/>
          </a:prstGeom>
        </p:spPr>
      </p:pic>
      <p:sp>
        <p:nvSpPr>
          <p:cNvPr id="2" name="Title 1"/>
          <p:cNvSpPr>
            <a:spLocks noGrp="1"/>
          </p:cNvSpPr>
          <p:nvPr>
            <p:ph type="title"/>
          </p:nvPr>
        </p:nvSpPr>
        <p:spPr>
          <a:xfrm>
            <a:off x="457200" y="152718"/>
            <a:ext cx="5791200" cy="1371600"/>
          </a:xfrm>
        </p:spPr>
        <p:txBody>
          <a:bodyPr>
            <a:normAutofit/>
          </a:bodyPr>
          <a:lstStyle/>
          <a:p>
            <a:r>
              <a:rPr lang="en-US" sz="6000" dirty="0">
                <a:solidFill>
                  <a:srgbClr val="008000"/>
                </a:solidFill>
                <a:latin typeface="Avenir Book"/>
                <a:cs typeface="Avenir Book"/>
              </a:rPr>
              <a:t>Overview</a:t>
            </a:r>
          </a:p>
        </p:txBody>
      </p:sp>
      <p:sp>
        <p:nvSpPr>
          <p:cNvPr id="3" name="Content Placeholder 2"/>
          <p:cNvSpPr>
            <a:spLocks noGrp="1"/>
          </p:cNvSpPr>
          <p:nvPr>
            <p:ph idx="1"/>
          </p:nvPr>
        </p:nvSpPr>
        <p:spPr>
          <a:xfrm>
            <a:off x="591681" y="1524318"/>
            <a:ext cx="8407484" cy="5333682"/>
          </a:xfrm>
          <a:solidFill>
            <a:srgbClr val="E1E0DB">
              <a:alpha val="40000"/>
            </a:srgbClr>
          </a:solidFill>
        </p:spPr>
        <p:txBody>
          <a:bodyPr>
            <a:noAutofit/>
          </a:bodyPr>
          <a:lstStyle/>
          <a:p>
            <a:pPr marL="457200" indent="-457200">
              <a:lnSpc>
                <a:spcPct val="90000"/>
              </a:lnSpc>
              <a:buFont typeface="Arial"/>
              <a:buChar char="•"/>
            </a:pPr>
            <a:r>
              <a:rPr lang="en-US" sz="3200" b="0" dirty="0">
                <a:solidFill>
                  <a:srgbClr val="000000"/>
                </a:solidFill>
                <a:latin typeface="Avenir Book"/>
                <a:cs typeface="Avenir Book"/>
              </a:rPr>
              <a:t>Introduction</a:t>
            </a:r>
          </a:p>
          <a:p>
            <a:pPr marL="457200" indent="-457200">
              <a:lnSpc>
                <a:spcPct val="90000"/>
              </a:lnSpc>
              <a:buFont typeface="Arial"/>
              <a:buChar char="•"/>
            </a:pPr>
            <a:r>
              <a:rPr lang="en-US" sz="3200" b="0" dirty="0">
                <a:solidFill>
                  <a:srgbClr val="000000"/>
                </a:solidFill>
                <a:latin typeface="Avenir Book"/>
                <a:cs typeface="Avenir Book"/>
              </a:rPr>
              <a:t>Glance at the genetic resources of crops, animals and fish species</a:t>
            </a:r>
          </a:p>
          <a:p>
            <a:pPr marL="457200" indent="-457200">
              <a:lnSpc>
                <a:spcPct val="90000"/>
              </a:lnSpc>
              <a:buFont typeface="Arial"/>
              <a:buChar char="•"/>
            </a:pPr>
            <a:r>
              <a:rPr lang="en-US" sz="3200" b="0" dirty="0">
                <a:solidFill>
                  <a:srgbClr val="000000"/>
                </a:solidFill>
                <a:latin typeface="Avenir Book"/>
                <a:cs typeface="Avenir Book"/>
              </a:rPr>
              <a:t>Biodiversity and nutrition</a:t>
            </a:r>
          </a:p>
          <a:p>
            <a:pPr marL="457200" indent="-457200">
              <a:lnSpc>
                <a:spcPct val="90000"/>
              </a:lnSpc>
              <a:buFont typeface="Arial"/>
              <a:buChar char="•"/>
            </a:pPr>
            <a:r>
              <a:rPr lang="en-US" sz="3200" b="0" dirty="0">
                <a:solidFill>
                  <a:srgbClr val="000000"/>
                </a:solidFill>
                <a:latin typeface="Avenir Book"/>
                <a:cs typeface="Avenir Book"/>
              </a:rPr>
              <a:t>Policies and Programmes</a:t>
            </a:r>
          </a:p>
          <a:p>
            <a:pPr marL="457200" indent="-457200">
              <a:lnSpc>
                <a:spcPct val="90000"/>
              </a:lnSpc>
              <a:buFont typeface="Arial"/>
              <a:buChar char="•"/>
            </a:pPr>
            <a:r>
              <a:rPr lang="en-US" sz="3200" b="0" dirty="0">
                <a:solidFill>
                  <a:srgbClr val="000000"/>
                </a:solidFill>
                <a:latin typeface="Avenir Book"/>
                <a:cs typeface="Avenir Book"/>
              </a:rPr>
              <a:t>Implementation Measures</a:t>
            </a:r>
          </a:p>
          <a:p>
            <a:pPr marL="457200" indent="-457200">
              <a:lnSpc>
                <a:spcPct val="90000"/>
              </a:lnSpc>
              <a:buFont typeface="Arial"/>
              <a:buChar char="•"/>
            </a:pPr>
            <a:r>
              <a:rPr lang="en-US" sz="3200" b="0" dirty="0">
                <a:solidFill>
                  <a:srgbClr val="000000"/>
                </a:solidFill>
                <a:latin typeface="Avenir Book"/>
                <a:cs typeface="Avenir Book"/>
              </a:rPr>
              <a:t>Challenges</a:t>
            </a:r>
          </a:p>
          <a:p>
            <a:pPr marL="457200" indent="-457200">
              <a:lnSpc>
                <a:spcPct val="90000"/>
              </a:lnSpc>
              <a:buFont typeface="Arial"/>
              <a:buChar char="•"/>
            </a:pPr>
            <a:r>
              <a:rPr lang="en-US" sz="3200" b="0" dirty="0">
                <a:solidFill>
                  <a:srgbClr val="000000"/>
                </a:solidFill>
                <a:latin typeface="Avenir Book"/>
                <a:cs typeface="Avenir Book"/>
              </a:rPr>
              <a:t>Conclusion and Recommendations </a:t>
            </a:r>
          </a:p>
          <a:p>
            <a:pPr marL="457200" indent="-457200">
              <a:lnSpc>
                <a:spcPct val="90000"/>
              </a:lnSpc>
              <a:buFont typeface="Arial"/>
              <a:buChar char="•"/>
            </a:pPr>
            <a:r>
              <a:rPr lang="en-US" sz="3200" b="0" dirty="0">
                <a:solidFill>
                  <a:srgbClr val="000000"/>
                </a:solidFill>
                <a:latin typeface="Avenir Book"/>
                <a:cs typeface="Avenir Book"/>
              </a:rPr>
              <a:t>Reference</a:t>
            </a:r>
          </a:p>
        </p:txBody>
      </p:sp>
      <p:sp>
        <p:nvSpPr>
          <p:cNvPr id="6" name="Rectangle 5"/>
          <p:cNvSpPr/>
          <p:nvPr/>
        </p:nvSpPr>
        <p:spPr>
          <a:xfrm>
            <a:off x="4572000" y="6406130"/>
            <a:ext cx="4427165" cy="461665"/>
          </a:xfrm>
          <a:prstGeom prst="rect">
            <a:avLst/>
          </a:prstGeom>
          <a:solidFill>
            <a:srgbClr val="E1E0DB">
              <a:alpha val="63000"/>
            </a:srgbClr>
          </a:solidFill>
        </p:spPr>
        <p:txBody>
          <a:bodyPr wrap="square">
            <a:spAutoFit/>
          </a:bodyPr>
          <a:lstStyle/>
          <a:p>
            <a:r>
              <a:rPr lang="en-US" sz="1200" dirty="0">
                <a:cs typeface="Avenir Book"/>
              </a:rPr>
              <a:t>Photo Source: https://</a:t>
            </a:r>
            <a:r>
              <a:rPr lang="en-US" sz="1200" dirty="0" err="1">
                <a:cs typeface="Avenir Book"/>
              </a:rPr>
              <a:t>gca.org</a:t>
            </a:r>
            <a:r>
              <a:rPr lang="en-US" sz="1200" dirty="0">
                <a:cs typeface="Avenir Book"/>
              </a:rPr>
              <a:t>/solutions/these-farmers-in-bangladesh-are-floating-their-crops-to-adapt-to-climate-change</a:t>
            </a:r>
          </a:p>
        </p:txBody>
      </p:sp>
    </p:spTree>
    <p:extLst>
      <p:ext uri="{BB962C8B-B14F-4D97-AF65-F5344CB8AC3E}">
        <p14:creationId xmlns:p14="http://schemas.microsoft.com/office/powerpoint/2010/main" val="528951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1642"/>
            <a:ext cx="5791200" cy="932676"/>
          </a:xfrm>
          <a:solidFill>
            <a:srgbClr val="008000">
              <a:alpha val="8000"/>
            </a:srgbClr>
          </a:solidFill>
        </p:spPr>
        <p:txBody>
          <a:bodyPr/>
          <a:lstStyle/>
          <a:p>
            <a:r>
              <a:rPr lang="en-US" dirty="0">
                <a:solidFill>
                  <a:srgbClr val="008000"/>
                </a:solidFill>
                <a:latin typeface="Avenir Book"/>
                <a:cs typeface="Avenir Book"/>
              </a:rPr>
              <a:t>Introduction</a:t>
            </a:r>
          </a:p>
        </p:txBody>
      </p:sp>
      <p:sp>
        <p:nvSpPr>
          <p:cNvPr id="3" name="Content Placeholder 2"/>
          <p:cNvSpPr>
            <a:spLocks noGrp="1"/>
          </p:cNvSpPr>
          <p:nvPr>
            <p:ph idx="1"/>
          </p:nvPr>
        </p:nvSpPr>
        <p:spPr>
          <a:xfrm>
            <a:off x="457199" y="1752600"/>
            <a:ext cx="8013943" cy="5105400"/>
          </a:xfrm>
        </p:spPr>
        <p:txBody>
          <a:bodyPr>
            <a:normAutofit/>
          </a:bodyPr>
          <a:lstStyle/>
          <a:p>
            <a:pPr marL="342900" indent="-342900">
              <a:buFont typeface="Arial"/>
              <a:buChar char="•"/>
            </a:pPr>
            <a:r>
              <a:rPr lang="en-US" b="0" dirty="0">
                <a:latin typeface="Avenir Book"/>
                <a:cs typeface="Avenir Book"/>
              </a:rPr>
              <a:t>Bangladesh is blessed with a rich biodiversity of crops, leafy vegetables, fruits, spice crops, oilseeds, fishes, farm animals and forest frees used for food and agriculture.</a:t>
            </a:r>
          </a:p>
          <a:p>
            <a:pPr marL="342900" indent="-342900">
              <a:buFont typeface="Arial"/>
              <a:buChar char="•"/>
            </a:pPr>
            <a:r>
              <a:rPr lang="en-US" b="0" dirty="0">
                <a:latin typeface="Avenir Book"/>
                <a:cs typeface="Avenir Book"/>
              </a:rPr>
              <a:t>There is need for accelerating action on conservation and sharing of plant and animal genetic resources for increased food and nutrition security as well as biodiversity. </a:t>
            </a:r>
          </a:p>
          <a:p>
            <a:pPr marL="342900" indent="-342900">
              <a:buFont typeface="Arial"/>
              <a:buChar char="•"/>
            </a:pPr>
            <a:r>
              <a:rPr lang="en-US" b="0" dirty="0">
                <a:latin typeface="Avenir Book"/>
                <a:cs typeface="Avenir Book"/>
              </a:rPr>
              <a:t>The inception of crop biodiversity conservation in Bangladesh began in the mid-70s with the collection and conservation of seeds and </a:t>
            </a:r>
            <a:r>
              <a:rPr lang="en-US" b="0" dirty="0" err="1">
                <a:latin typeface="Avenir Book"/>
                <a:cs typeface="Avenir Book"/>
              </a:rPr>
              <a:t>germplasm</a:t>
            </a:r>
            <a:r>
              <a:rPr lang="en-US" b="0" dirty="0">
                <a:latin typeface="Avenir Book"/>
                <a:cs typeface="Avenir Book"/>
              </a:rPr>
              <a:t> by different organizations, private sectors and agricultural universities.</a:t>
            </a:r>
          </a:p>
          <a:p>
            <a:pPr marL="342900" indent="-342900">
              <a:buFont typeface="Arial"/>
              <a:buChar char="•"/>
            </a:pPr>
            <a:r>
              <a:rPr lang="en-US" b="0" dirty="0">
                <a:latin typeface="Avenir Book"/>
                <a:cs typeface="Avenir Book"/>
              </a:rPr>
              <a:t>Due to inadequate financial resources, skilled technical personnel and lack of proper co-ordination, the national plant and animal genetic resources for food and agriculture are inadequately maintained.</a:t>
            </a:r>
            <a:r>
              <a:rPr lang="en-IN" b="0" dirty="0">
                <a:latin typeface="Avenir Book"/>
                <a:cs typeface="Avenir Book"/>
              </a:rPr>
              <a:t> </a:t>
            </a:r>
            <a:endParaRPr lang="en-US" b="0" dirty="0">
              <a:latin typeface="Avenir Book"/>
              <a:cs typeface="Avenir Book"/>
            </a:endParaRPr>
          </a:p>
          <a:p>
            <a:endParaRPr lang="en-US" b="0" dirty="0">
              <a:latin typeface="Avenir Book"/>
              <a:cs typeface="Avenir Book"/>
            </a:endParaRPr>
          </a:p>
          <a:p>
            <a:pPr marL="342900" indent="-342900">
              <a:buFont typeface="Arial"/>
              <a:buChar char="•"/>
            </a:pPr>
            <a:endParaRPr lang="en-US" b="0" dirty="0">
              <a:latin typeface="Avenir Book"/>
              <a:cs typeface="Avenir Book"/>
            </a:endParaRPr>
          </a:p>
          <a:p>
            <a:pPr marL="342900" indent="-342900">
              <a:buFont typeface="Arial"/>
              <a:buChar char="•"/>
            </a:pPr>
            <a:endParaRPr lang="en-US" b="0" dirty="0">
              <a:latin typeface="Avenir Book"/>
              <a:cs typeface="Avenir Book"/>
            </a:endParaRPr>
          </a:p>
        </p:txBody>
      </p:sp>
    </p:spTree>
    <p:extLst>
      <p:ext uri="{BB962C8B-B14F-4D97-AF65-F5344CB8AC3E}">
        <p14:creationId xmlns:p14="http://schemas.microsoft.com/office/powerpoint/2010/main" val="2287525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718"/>
            <a:ext cx="6282193" cy="1371600"/>
          </a:xfrm>
          <a:solidFill>
            <a:srgbClr val="008000">
              <a:alpha val="8000"/>
            </a:srgbClr>
          </a:solidFill>
        </p:spPr>
        <p:txBody>
          <a:bodyPr>
            <a:normAutofit/>
          </a:bodyPr>
          <a:lstStyle/>
          <a:p>
            <a:r>
              <a:rPr lang="en-US" dirty="0">
                <a:solidFill>
                  <a:srgbClr val="008000"/>
                </a:solidFill>
                <a:latin typeface="Avenir Book"/>
                <a:cs typeface="Avenir Book"/>
              </a:rPr>
              <a:t>genetic  resources - crops  </a:t>
            </a:r>
          </a:p>
        </p:txBody>
      </p:sp>
      <p:sp>
        <p:nvSpPr>
          <p:cNvPr id="3" name="Content Placeholder 2"/>
          <p:cNvSpPr>
            <a:spLocks noGrp="1"/>
          </p:cNvSpPr>
          <p:nvPr>
            <p:ph idx="1"/>
          </p:nvPr>
        </p:nvSpPr>
        <p:spPr>
          <a:xfrm>
            <a:off x="457199" y="1941886"/>
            <a:ext cx="8245591" cy="691435"/>
          </a:xfrm>
        </p:spPr>
        <p:txBody>
          <a:bodyPr>
            <a:noAutofit/>
          </a:bodyPr>
          <a:lstStyle/>
          <a:p>
            <a:pPr marL="342900" indent="-342900">
              <a:buFont typeface="Arial"/>
              <a:buChar char="•"/>
            </a:pPr>
            <a:r>
              <a:rPr lang="en-US" sz="1600" dirty="0">
                <a:latin typeface="Avenir Book"/>
                <a:cs typeface="Avenir Book"/>
              </a:rPr>
              <a:t>Bangladesh is endowed with a vast variety of flora and fauna due to its unique geophysical location which helps to maintain balance in the ecosystem.</a:t>
            </a:r>
            <a:r>
              <a:rPr lang="en-IN" sz="1600" dirty="0">
                <a:latin typeface="Avenir Book"/>
                <a:cs typeface="Avenir Book"/>
              </a:rPr>
              <a:t> </a:t>
            </a:r>
          </a:p>
        </p:txBody>
      </p:sp>
      <p:graphicFrame>
        <p:nvGraphicFramePr>
          <p:cNvPr id="5" name="Chart 4"/>
          <p:cNvGraphicFramePr>
            <a:graphicFrameLocks/>
          </p:cNvGraphicFramePr>
          <p:nvPr>
            <p:extLst>
              <p:ext uri="{D42A27DB-BD31-4B8C-83A1-F6EECF244321}">
                <p14:modId xmlns:p14="http://schemas.microsoft.com/office/powerpoint/2010/main" val="2311754659"/>
              </p:ext>
            </p:extLst>
          </p:nvPr>
        </p:nvGraphicFramePr>
        <p:xfrm>
          <a:off x="970084" y="2705471"/>
          <a:ext cx="6780255" cy="3606315"/>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741787" y="4627484"/>
            <a:ext cx="45719" cy="276999"/>
          </a:xfrm>
          <a:prstGeom prst="rect">
            <a:avLst/>
          </a:prstGeom>
          <a:noFill/>
        </p:spPr>
        <p:txBody>
          <a:bodyPr wrap="square" rtlCol="0">
            <a:spAutoFit/>
          </a:bodyPr>
          <a:lstStyle/>
          <a:p>
            <a:r>
              <a:rPr lang="en-US" sz="1200" dirty="0">
                <a:latin typeface="Avenir Book"/>
                <a:cs typeface="Avenir Book"/>
              </a:rPr>
              <a:t>In numbers</a:t>
            </a:r>
          </a:p>
        </p:txBody>
      </p:sp>
    </p:spTree>
    <p:extLst>
      <p:ext uri="{BB962C8B-B14F-4D97-AF65-F5344CB8AC3E}">
        <p14:creationId xmlns:p14="http://schemas.microsoft.com/office/powerpoint/2010/main" val="4211008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195606" cy="1371600"/>
          </a:xfrm>
          <a:solidFill>
            <a:srgbClr val="008000">
              <a:alpha val="8000"/>
            </a:srgbClr>
          </a:solidFill>
        </p:spPr>
        <p:txBody>
          <a:bodyPr>
            <a:noAutofit/>
          </a:bodyPr>
          <a:lstStyle/>
          <a:p>
            <a:r>
              <a:rPr lang="en-US" dirty="0">
                <a:solidFill>
                  <a:srgbClr val="008000"/>
                </a:solidFill>
                <a:latin typeface="Avenir Book"/>
                <a:cs typeface="Avenir Book"/>
              </a:rPr>
              <a:t>genetic  resources - crops  </a:t>
            </a:r>
          </a:p>
        </p:txBody>
      </p:sp>
      <p:sp>
        <p:nvSpPr>
          <p:cNvPr id="3" name="Content Placeholder 2"/>
          <p:cNvSpPr>
            <a:spLocks noGrp="1"/>
          </p:cNvSpPr>
          <p:nvPr>
            <p:ph idx="1"/>
          </p:nvPr>
        </p:nvSpPr>
        <p:spPr>
          <a:xfrm>
            <a:off x="457199" y="2014036"/>
            <a:ext cx="8245591" cy="4373563"/>
          </a:xfrm>
        </p:spPr>
        <p:txBody>
          <a:bodyPr>
            <a:noAutofit/>
          </a:bodyPr>
          <a:lstStyle/>
          <a:p>
            <a:pPr marL="285750" indent="-285750">
              <a:buFont typeface="Arial"/>
              <a:buChar char="•"/>
            </a:pPr>
            <a:r>
              <a:rPr lang="en-US" b="0" dirty="0">
                <a:latin typeface="Avenir Book"/>
                <a:cs typeface="Avenir Book"/>
              </a:rPr>
              <a:t>Bangladesh is famous for extensive rice biodiversity, allowing rice cultivation over three different cropping seasons (</a:t>
            </a:r>
            <a:r>
              <a:rPr lang="en-US" b="0" u="sng" dirty="0" err="1">
                <a:latin typeface="Avenir Book"/>
                <a:cs typeface="Avenir Book"/>
              </a:rPr>
              <a:t>aus</a:t>
            </a:r>
            <a:r>
              <a:rPr lang="en-US" b="0" u="sng" dirty="0">
                <a:latin typeface="Avenir Book"/>
                <a:cs typeface="Avenir Book"/>
              </a:rPr>
              <a:t>, </a:t>
            </a:r>
            <a:r>
              <a:rPr lang="en-US" b="0" u="sng" dirty="0" err="1">
                <a:latin typeface="Avenir Book"/>
                <a:cs typeface="Avenir Book"/>
              </a:rPr>
              <a:t>aman</a:t>
            </a:r>
            <a:r>
              <a:rPr lang="en-US" b="0" u="sng" dirty="0">
                <a:latin typeface="Avenir Book"/>
                <a:cs typeface="Avenir Book"/>
              </a:rPr>
              <a:t>, and </a:t>
            </a:r>
            <a:r>
              <a:rPr lang="en-US" b="0" u="sng" dirty="0" err="1">
                <a:latin typeface="Avenir Book"/>
                <a:cs typeface="Avenir Book"/>
              </a:rPr>
              <a:t>boro</a:t>
            </a:r>
            <a:r>
              <a:rPr lang="en-US" b="0" dirty="0">
                <a:latin typeface="Avenir Book"/>
                <a:cs typeface="Avenir Book"/>
              </a:rPr>
              <a:t>) as well as in specific agro-ecological conditions. </a:t>
            </a:r>
          </a:p>
          <a:p>
            <a:pPr marL="342900" indent="-342900">
              <a:buFont typeface="Arial"/>
              <a:buChar char="•"/>
            </a:pPr>
            <a:r>
              <a:rPr lang="en-US" b="0" dirty="0">
                <a:latin typeface="Avenir Book"/>
                <a:cs typeface="Avenir Book"/>
              </a:rPr>
              <a:t>BARI has a wide collection of cereals, some oilseeds and pulses </a:t>
            </a:r>
          </a:p>
          <a:p>
            <a:pPr marL="342900" indent="-342900">
              <a:buFont typeface="Arial"/>
              <a:buChar char="•"/>
            </a:pPr>
            <a:r>
              <a:rPr lang="en-US" b="0" dirty="0">
                <a:latin typeface="Avenir Book"/>
                <a:cs typeface="Avenir Book"/>
              </a:rPr>
              <a:t>Plant breeding research is aimed at developing new varieties for increased crop production. This diversity comprises native landraces, local selections, elite cultivars and wild relatives of crop plants. </a:t>
            </a:r>
          </a:p>
          <a:p>
            <a:pPr marL="342900" indent="-342900">
              <a:buFont typeface="Arial"/>
              <a:buChar char="•"/>
            </a:pPr>
            <a:r>
              <a:rPr lang="en-US" b="0" dirty="0">
                <a:latin typeface="Avenir Book"/>
                <a:cs typeface="Avenir Book"/>
              </a:rPr>
              <a:t>Scientists, planers and policy makers have challenges on the best ways to preserve and utilize existing genetic diversity </a:t>
            </a:r>
            <a:endParaRPr lang="en-IN" b="0" dirty="0">
              <a:latin typeface="Avenir Book"/>
              <a:cs typeface="Avenir Book"/>
            </a:endParaRPr>
          </a:p>
          <a:p>
            <a:pPr marL="342900" indent="-342900">
              <a:buFont typeface="Arial"/>
              <a:buChar char="•"/>
            </a:pPr>
            <a:endParaRPr lang="en-IN" b="0" dirty="0">
              <a:latin typeface="Avenir Book"/>
              <a:cs typeface="Avenir Book"/>
            </a:endParaRPr>
          </a:p>
          <a:p>
            <a:r>
              <a:rPr lang="en-US" b="0" dirty="0">
                <a:latin typeface="Avenir Book"/>
                <a:cs typeface="Avenir Book"/>
              </a:rPr>
              <a:t> </a:t>
            </a:r>
            <a:endParaRPr lang="en-IN" b="0" dirty="0">
              <a:latin typeface="Avenir Book"/>
              <a:cs typeface="Avenir Book"/>
            </a:endParaRPr>
          </a:p>
          <a:p>
            <a:endParaRPr lang="en-US" b="0" dirty="0">
              <a:latin typeface="Avenir Book"/>
              <a:cs typeface="Avenir Book"/>
            </a:endParaRPr>
          </a:p>
        </p:txBody>
      </p:sp>
    </p:spTree>
    <p:extLst>
      <p:ext uri="{BB962C8B-B14F-4D97-AF65-F5344CB8AC3E}">
        <p14:creationId xmlns:p14="http://schemas.microsoft.com/office/powerpoint/2010/main" val="3074700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235132" cy="1371600"/>
          </a:xfrm>
          <a:solidFill>
            <a:srgbClr val="008000">
              <a:alpha val="8000"/>
            </a:srgbClr>
          </a:solidFill>
        </p:spPr>
        <p:txBody>
          <a:bodyPr>
            <a:noAutofit/>
          </a:bodyPr>
          <a:lstStyle/>
          <a:p>
            <a:r>
              <a:rPr lang="en-US" dirty="0">
                <a:solidFill>
                  <a:srgbClr val="008000"/>
                </a:solidFill>
                <a:latin typeface="Avenir Book"/>
                <a:cs typeface="Avenir Book"/>
              </a:rPr>
              <a:t>genetic resources - animals  </a:t>
            </a:r>
          </a:p>
        </p:txBody>
      </p:sp>
      <p:sp>
        <p:nvSpPr>
          <p:cNvPr id="3" name="Content Placeholder 2"/>
          <p:cNvSpPr>
            <a:spLocks noGrp="1"/>
          </p:cNvSpPr>
          <p:nvPr>
            <p:ph idx="1"/>
          </p:nvPr>
        </p:nvSpPr>
        <p:spPr/>
        <p:txBody>
          <a:bodyPr>
            <a:normAutofit/>
          </a:bodyPr>
          <a:lstStyle/>
          <a:p>
            <a:pPr marL="342900" indent="-342900">
              <a:buFont typeface="Arial"/>
              <a:buChar char="•"/>
            </a:pPr>
            <a:r>
              <a:rPr lang="en-US" b="0" dirty="0">
                <a:latin typeface="Avenir Book"/>
                <a:cs typeface="Avenir Book"/>
              </a:rPr>
              <a:t>Bangladesh is also rich in farm animal diversity</a:t>
            </a:r>
            <a:r>
              <a:rPr lang="en-IN" b="0" dirty="0">
                <a:latin typeface="Avenir Book"/>
                <a:cs typeface="Avenir Book"/>
              </a:rPr>
              <a:t>.</a:t>
            </a:r>
          </a:p>
          <a:p>
            <a:endParaRPr lang="en-IN" b="0" dirty="0">
              <a:latin typeface="Avenir Book"/>
              <a:cs typeface="Avenir Book"/>
            </a:endParaRPr>
          </a:p>
          <a:p>
            <a:pPr marL="342900" indent="-342900">
              <a:buFont typeface="Arial"/>
              <a:buChar char="•"/>
            </a:pPr>
            <a:endParaRPr lang="en-IN" b="0" dirty="0">
              <a:latin typeface="Avenir Book"/>
              <a:cs typeface="Avenir Book"/>
            </a:endParaRPr>
          </a:p>
          <a:p>
            <a:endParaRPr lang="en-IN" b="0" dirty="0">
              <a:latin typeface="Avenir Book"/>
              <a:cs typeface="Avenir Book"/>
            </a:endParaRPr>
          </a:p>
        </p:txBody>
      </p:sp>
      <p:graphicFrame>
        <p:nvGraphicFramePr>
          <p:cNvPr id="4" name="Chart 3"/>
          <p:cNvGraphicFramePr>
            <a:graphicFrameLocks/>
          </p:cNvGraphicFramePr>
          <p:nvPr>
            <p:extLst>
              <p:ext uri="{D42A27DB-BD31-4B8C-83A1-F6EECF244321}">
                <p14:modId xmlns:p14="http://schemas.microsoft.com/office/powerpoint/2010/main" val="3657870884"/>
              </p:ext>
            </p:extLst>
          </p:nvPr>
        </p:nvGraphicFramePr>
        <p:xfrm>
          <a:off x="936991" y="2609966"/>
          <a:ext cx="7158950" cy="3797091"/>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rot="16200000">
            <a:off x="362110" y="4343908"/>
            <a:ext cx="809288" cy="276999"/>
          </a:xfrm>
          <a:prstGeom prst="rect">
            <a:avLst/>
          </a:prstGeom>
        </p:spPr>
        <p:txBody>
          <a:bodyPr wrap="none">
            <a:spAutoFit/>
          </a:bodyPr>
          <a:lstStyle/>
          <a:p>
            <a:r>
              <a:rPr lang="en-US" sz="1200" dirty="0">
                <a:latin typeface="Avenir Book"/>
                <a:cs typeface="Avenir Book"/>
              </a:rPr>
              <a:t>In million</a:t>
            </a:r>
          </a:p>
        </p:txBody>
      </p:sp>
    </p:spTree>
    <p:extLst>
      <p:ext uri="{BB962C8B-B14F-4D97-AF65-F5344CB8AC3E}">
        <p14:creationId xmlns:p14="http://schemas.microsoft.com/office/powerpoint/2010/main" val="3940166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431" y="1752601"/>
            <a:ext cx="8990668" cy="5105400"/>
          </a:xfrm>
          <a:prstGeom prst="rect">
            <a:avLst/>
          </a:prstGeom>
        </p:spPr>
      </p:pic>
      <p:sp>
        <p:nvSpPr>
          <p:cNvPr id="2" name="Title 1"/>
          <p:cNvSpPr>
            <a:spLocks noGrp="1"/>
          </p:cNvSpPr>
          <p:nvPr>
            <p:ph type="title"/>
          </p:nvPr>
        </p:nvSpPr>
        <p:spPr>
          <a:xfrm>
            <a:off x="457200" y="152718"/>
            <a:ext cx="6282193" cy="1371600"/>
          </a:xfrm>
          <a:solidFill>
            <a:srgbClr val="008000">
              <a:alpha val="8000"/>
            </a:srgbClr>
          </a:solidFill>
        </p:spPr>
        <p:txBody>
          <a:bodyPr>
            <a:noAutofit/>
          </a:bodyPr>
          <a:lstStyle/>
          <a:p>
            <a:r>
              <a:rPr lang="en-US" dirty="0">
                <a:solidFill>
                  <a:srgbClr val="008000"/>
                </a:solidFill>
                <a:latin typeface="Avenir Book"/>
                <a:cs typeface="Avenir Book"/>
              </a:rPr>
              <a:t>genetic resources - animals  </a:t>
            </a:r>
          </a:p>
        </p:txBody>
      </p:sp>
      <p:sp>
        <p:nvSpPr>
          <p:cNvPr id="3" name="Content Placeholder 2"/>
          <p:cNvSpPr>
            <a:spLocks noGrp="1"/>
          </p:cNvSpPr>
          <p:nvPr>
            <p:ph idx="1"/>
          </p:nvPr>
        </p:nvSpPr>
        <p:spPr>
          <a:xfrm>
            <a:off x="457200" y="1752601"/>
            <a:ext cx="8547899" cy="5105400"/>
          </a:xfrm>
          <a:solidFill>
            <a:schemeClr val="bg1">
              <a:lumMod val="95000"/>
              <a:alpha val="68000"/>
            </a:schemeClr>
          </a:solidFill>
        </p:spPr>
        <p:txBody>
          <a:bodyPr>
            <a:normAutofit/>
          </a:bodyPr>
          <a:lstStyle/>
          <a:p>
            <a:pPr marL="342900" indent="-342900">
              <a:buFont typeface="Arial"/>
              <a:buChar char="•"/>
            </a:pPr>
            <a:r>
              <a:rPr lang="en-US" b="0" dirty="0">
                <a:latin typeface="Avenir Book"/>
                <a:cs typeface="Avenir Book"/>
              </a:rPr>
              <a:t>Most of the species are of indigenous stock </a:t>
            </a:r>
          </a:p>
          <a:p>
            <a:pPr marL="342900" indent="-342900">
              <a:buFont typeface="Arial"/>
              <a:buChar char="•"/>
            </a:pPr>
            <a:r>
              <a:rPr lang="en-US" b="0" dirty="0">
                <a:latin typeface="Avenir Book"/>
                <a:cs typeface="Avenir Book"/>
              </a:rPr>
              <a:t>A 50-cow nucleus herd formation has been done for Red Chittagong Cattle (RCC) breeds which has been transferred to a rural community for maintenance and increase in reproduction.</a:t>
            </a:r>
            <a:r>
              <a:rPr lang="en-IN" b="0" dirty="0">
                <a:latin typeface="Avenir Book"/>
                <a:cs typeface="Avenir Book"/>
              </a:rPr>
              <a:t> </a:t>
            </a:r>
          </a:p>
          <a:p>
            <a:pPr marL="342900" indent="-342900">
              <a:buFont typeface="Arial"/>
              <a:buChar char="•"/>
            </a:pPr>
            <a:r>
              <a:rPr lang="en-US" b="0" dirty="0">
                <a:latin typeface="Avenir Book"/>
                <a:cs typeface="Avenir Book"/>
              </a:rPr>
              <a:t>Conservation programmes through 40 cow herd of </a:t>
            </a:r>
            <a:r>
              <a:rPr lang="en-US" b="0" dirty="0" err="1">
                <a:latin typeface="Avenir Book"/>
                <a:cs typeface="Avenir Book"/>
              </a:rPr>
              <a:t>Pabna</a:t>
            </a:r>
            <a:r>
              <a:rPr lang="en-US" b="0" dirty="0">
                <a:latin typeface="Avenir Book"/>
                <a:cs typeface="Avenir Book"/>
              </a:rPr>
              <a:t> cattle, Black Bengal goat selection, </a:t>
            </a:r>
            <a:r>
              <a:rPr lang="en-US" b="0" dirty="0" err="1">
                <a:latin typeface="Avenir Book"/>
                <a:cs typeface="Avenir Book"/>
              </a:rPr>
              <a:t>Jamuna</a:t>
            </a:r>
            <a:r>
              <a:rPr lang="en-US" b="0" dirty="0">
                <a:latin typeface="Avenir Book"/>
                <a:cs typeface="Avenir Book"/>
              </a:rPr>
              <a:t> </a:t>
            </a:r>
            <a:r>
              <a:rPr lang="en-US" b="0" dirty="0" err="1">
                <a:latin typeface="Avenir Book"/>
                <a:cs typeface="Avenir Book"/>
              </a:rPr>
              <a:t>puri</a:t>
            </a:r>
            <a:r>
              <a:rPr lang="en-US" b="0" dirty="0">
                <a:latin typeface="Avenir Book"/>
                <a:cs typeface="Avenir Book"/>
              </a:rPr>
              <a:t> goat, stock of indigenous non-descript, naked neck and hilly chicken conservation are in execution at the BLRI field stations. </a:t>
            </a:r>
            <a:endParaRPr lang="en-IN" b="0" dirty="0">
              <a:latin typeface="Avenir Book"/>
              <a:cs typeface="Avenir Book"/>
            </a:endParaRPr>
          </a:p>
          <a:p>
            <a:pPr marL="342900" indent="-342900">
              <a:buFont typeface="Arial"/>
              <a:buChar char="•"/>
            </a:pPr>
            <a:endParaRPr lang="en-IN" b="0" dirty="0">
              <a:latin typeface="Avenir Book"/>
              <a:cs typeface="Avenir Book"/>
            </a:endParaRPr>
          </a:p>
          <a:p>
            <a:pPr marL="342900" indent="-342900">
              <a:buFont typeface="Arial"/>
              <a:buChar char="•"/>
            </a:pPr>
            <a:endParaRPr lang="en-IN" b="0" dirty="0">
              <a:latin typeface="Avenir Book"/>
              <a:cs typeface="Avenir Book"/>
            </a:endParaRPr>
          </a:p>
          <a:p>
            <a:endParaRPr lang="en-IN" b="0" dirty="0">
              <a:latin typeface="Avenir Book"/>
              <a:cs typeface="Avenir Book"/>
            </a:endParaRPr>
          </a:p>
        </p:txBody>
      </p:sp>
      <p:sp>
        <p:nvSpPr>
          <p:cNvPr id="5" name="Rectangle 4"/>
          <p:cNvSpPr/>
          <p:nvPr/>
        </p:nvSpPr>
        <p:spPr>
          <a:xfrm>
            <a:off x="5671481" y="6406130"/>
            <a:ext cx="3327684" cy="461665"/>
          </a:xfrm>
          <a:prstGeom prst="rect">
            <a:avLst/>
          </a:prstGeom>
          <a:solidFill>
            <a:srgbClr val="E1E0DB">
              <a:alpha val="63000"/>
            </a:srgbClr>
          </a:solidFill>
        </p:spPr>
        <p:txBody>
          <a:bodyPr wrap="square">
            <a:spAutoFit/>
          </a:bodyPr>
          <a:lstStyle/>
          <a:p>
            <a:r>
              <a:rPr lang="en-US" sz="1200" dirty="0">
                <a:latin typeface="Avenir Book"/>
                <a:cs typeface="Avenir Book"/>
              </a:rPr>
              <a:t>Photo Source: http://</a:t>
            </a:r>
            <a:r>
              <a:rPr lang="en-US" sz="1200" dirty="0" err="1">
                <a:latin typeface="Avenir Book"/>
                <a:cs typeface="Avenir Book"/>
              </a:rPr>
              <a:t>en.banglapedia.org</a:t>
            </a:r>
            <a:r>
              <a:rPr lang="en-US" sz="1200" dirty="0">
                <a:latin typeface="Avenir Book"/>
                <a:cs typeface="Avenir Book"/>
              </a:rPr>
              <a:t>/</a:t>
            </a:r>
            <a:r>
              <a:rPr lang="en-US" sz="1200" dirty="0" err="1">
                <a:latin typeface="Avenir Book"/>
                <a:cs typeface="Avenir Book"/>
              </a:rPr>
              <a:t>index.php?title</a:t>
            </a:r>
            <a:r>
              <a:rPr lang="en-US" sz="1200" dirty="0">
                <a:latin typeface="Avenir Book"/>
                <a:cs typeface="Avenir Book"/>
              </a:rPr>
              <a:t>=Livestock </a:t>
            </a:r>
          </a:p>
        </p:txBody>
      </p:sp>
    </p:spTree>
    <p:extLst>
      <p:ext uri="{BB962C8B-B14F-4D97-AF65-F5344CB8AC3E}">
        <p14:creationId xmlns:p14="http://schemas.microsoft.com/office/powerpoint/2010/main" val="4116897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686268" cy="1371600"/>
          </a:xfrm>
          <a:solidFill>
            <a:srgbClr val="008000">
              <a:alpha val="8000"/>
            </a:srgbClr>
          </a:solidFill>
        </p:spPr>
        <p:txBody>
          <a:bodyPr>
            <a:normAutofit/>
          </a:bodyPr>
          <a:lstStyle/>
          <a:p>
            <a:r>
              <a:rPr lang="en-US" dirty="0">
                <a:solidFill>
                  <a:srgbClr val="008000"/>
                </a:solidFill>
                <a:latin typeface="Avenir Book"/>
                <a:cs typeface="Avenir Book"/>
              </a:rPr>
              <a:t>genetic resources </a:t>
            </a:r>
            <a:r>
              <a:rPr lang="mr-IN" dirty="0">
                <a:solidFill>
                  <a:srgbClr val="008000"/>
                </a:solidFill>
                <a:latin typeface="Avenir Book"/>
                <a:cs typeface="Avenir Book"/>
              </a:rPr>
              <a:t>–</a:t>
            </a:r>
            <a:r>
              <a:rPr lang="en-US" dirty="0">
                <a:solidFill>
                  <a:srgbClr val="008000"/>
                </a:solidFill>
                <a:latin typeface="Avenir Book"/>
                <a:cs typeface="Avenir Book"/>
              </a:rPr>
              <a:t> fish species  </a:t>
            </a:r>
          </a:p>
        </p:txBody>
      </p:sp>
      <p:sp>
        <p:nvSpPr>
          <p:cNvPr id="3" name="Content Placeholder 2"/>
          <p:cNvSpPr>
            <a:spLocks noGrp="1"/>
          </p:cNvSpPr>
          <p:nvPr>
            <p:ph idx="1"/>
          </p:nvPr>
        </p:nvSpPr>
        <p:spPr/>
        <p:txBody>
          <a:bodyPr>
            <a:normAutofit/>
          </a:bodyPr>
          <a:lstStyle/>
          <a:p>
            <a:pPr marL="342900" indent="-342900">
              <a:buFont typeface="Arial"/>
              <a:buChar char="•"/>
            </a:pPr>
            <a:r>
              <a:rPr lang="en-US" b="0" dirty="0">
                <a:latin typeface="Avenir Book"/>
                <a:cs typeface="Avenir Book"/>
              </a:rPr>
              <a:t>Bangladesh has a rich wealth of indigenous fish species</a:t>
            </a:r>
            <a:r>
              <a:rPr lang="en-IN" b="0" dirty="0">
                <a:latin typeface="Avenir Book"/>
                <a:cs typeface="Avenir Book"/>
              </a:rPr>
              <a:t> </a:t>
            </a:r>
            <a:endParaRPr lang="en-US" b="0" dirty="0">
              <a:latin typeface="Avenir Book"/>
              <a:cs typeface="Avenir Book"/>
            </a:endParaRPr>
          </a:p>
        </p:txBody>
      </p:sp>
      <p:graphicFrame>
        <p:nvGraphicFramePr>
          <p:cNvPr id="4" name="Chart 3"/>
          <p:cNvGraphicFramePr>
            <a:graphicFrameLocks/>
          </p:cNvGraphicFramePr>
          <p:nvPr>
            <p:extLst>
              <p:ext uri="{D42A27DB-BD31-4B8C-83A1-F6EECF244321}">
                <p14:modId xmlns:p14="http://schemas.microsoft.com/office/powerpoint/2010/main" val="192898125"/>
              </p:ext>
            </p:extLst>
          </p:nvPr>
        </p:nvGraphicFramePr>
        <p:xfrm>
          <a:off x="1024619" y="2624951"/>
          <a:ext cx="7052581" cy="378210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rot="16200000">
            <a:off x="741787" y="4627484"/>
            <a:ext cx="45719" cy="276999"/>
          </a:xfrm>
          <a:prstGeom prst="rect">
            <a:avLst/>
          </a:prstGeom>
          <a:noFill/>
        </p:spPr>
        <p:txBody>
          <a:bodyPr wrap="square" rtlCol="0">
            <a:spAutoFit/>
          </a:bodyPr>
          <a:lstStyle/>
          <a:p>
            <a:r>
              <a:rPr lang="en-US" sz="1200" dirty="0">
                <a:latin typeface="Avenir Book"/>
                <a:cs typeface="Avenir Book"/>
              </a:rPr>
              <a:t>In numbers</a:t>
            </a:r>
          </a:p>
        </p:txBody>
      </p:sp>
    </p:spTree>
    <p:extLst>
      <p:ext uri="{BB962C8B-B14F-4D97-AF65-F5344CB8AC3E}">
        <p14:creationId xmlns:p14="http://schemas.microsoft.com/office/powerpoint/2010/main" val="1262055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2698466"/>
            <a:ext cx="9029623" cy="4159533"/>
          </a:xfrm>
          <a:prstGeom prst="rect">
            <a:avLst/>
          </a:prstGeom>
        </p:spPr>
      </p:pic>
      <p:sp>
        <p:nvSpPr>
          <p:cNvPr id="3" name="Content Placeholder 2"/>
          <p:cNvSpPr>
            <a:spLocks noGrp="1"/>
          </p:cNvSpPr>
          <p:nvPr>
            <p:ph idx="1"/>
          </p:nvPr>
        </p:nvSpPr>
        <p:spPr>
          <a:xfrm>
            <a:off x="428337" y="1752600"/>
            <a:ext cx="8572423" cy="4461992"/>
          </a:xfrm>
          <a:solidFill>
            <a:schemeClr val="bg1">
              <a:lumMod val="95000"/>
              <a:alpha val="51000"/>
            </a:schemeClr>
          </a:solidFill>
        </p:spPr>
        <p:txBody>
          <a:bodyPr>
            <a:normAutofit/>
          </a:bodyPr>
          <a:lstStyle/>
          <a:p>
            <a:pPr marL="342900" indent="-342900">
              <a:buFont typeface="Arial"/>
              <a:buChar char="•"/>
            </a:pPr>
            <a:r>
              <a:rPr lang="en-US" b="0" dirty="0">
                <a:latin typeface="Avenir Book"/>
                <a:cs typeface="Avenir Book"/>
              </a:rPr>
              <a:t>In 2017-18, the fisheries sector contributed 3.57 percent to the national GDP and more than one-fourth (25.30 %) to the agricultural GDP. </a:t>
            </a:r>
          </a:p>
          <a:p>
            <a:pPr marL="342900" indent="-342900">
              <a:buFont typeface="Arial"/>
              <a:buChar char="•"/>
            </a:pPr>
            <a:r>
              <a:rPr lang="en-US" b="0" dirty="0">
                <a:latin typeface="Avenir Book"/>
                <a:cs typeface="Avenir Book"/>
              </a:rPr>
              <a:t>This sector also has high potential for becoming one of the lifelines for economic development of the country. More than 11% of total population engaged in this sector for their livelihood.</a:t>
            </a:r>
          </a:p>
          <a:p>
            <a:pPr marL="342900" indent="-342900">
              <a:buFont typeface="Arial"/>
              <a:buChar char="•"/>
            </a:pPr>
            <a:r>
              <a:rPr lang="en-US" b="0" dirty="0">
                <a:latin typeface="Avenir Book"/>
                <a:cs typeface="Avenir Book"/>
              </a:rPr>
              <a:t>The Government of </a:t>
            </a:r>
            <a:r>
              <a:rPr lang="en-US" b="0" i="1" dirty="0">
                <a:latin typeface="Avenir Book"/>
                <a:cs typeface="Avenir Book"/>
              </a:rPr>
              <a:t>Bangladesh</a:t>
            </a:r>
            <a:r>
              <a:rPr lang="en-US" b="0" dirty="0">
                <a:latin typeface="Avenir Book"/>
                <a:cs typeface="Avenir Book"/>
              </a:rPr>
              <a:t> has taken several measures for the conservation and management of the </a:t>
            </a:r>
            <a:r>
              <a:rPr lang="en-US" b="0" dirty="0" err="1">
                <a:latin typeface="Avenir Book"/>
                <a:cs typeface="Avenir Book"/>
              </a:rPr>
              <a:t>hilsa</a:t>
            </a:r>
            <a:r>
              <a:rPr lang="en-US" b="0" dirty="0">
                <a:latin typeface="Avenir Book"/>
                <a:cs typeface="Avenir Book"/>
              </a:rPr>
              <a:t> </a:t>
            </a:r>
            <a:r>
              <a:rPr lang="en-US" b="0" i="1" dirty="0">
                <a:latin typeface="Avenir Book"/>
                <a:cs typeface="Avenir Book"/>
              </a:rPr>
              <a:t>fishery</a:t>
            </a:r>
            <a:r>
              <a:rPr lang="en-US" b="0" dirty="0">
                <a:latin typeface="Avenir Book"/>
                <a:cs typeface="Avenir Book"/>
              </a:rPr>
              <a:t> to achieve sustainable production. </a:t>
            </a:r>
          </a:p>
        </p:txBody>
      </p:sp>
      <p:sp>
        <p:nvSpPr>
          <p:cNvPr id="5" name="Title 1"/>
          <p:cNvSpPr>
            <a:spLocks noGrp="1"/>
          </p:cNvSpPr>
          <p:nvPr>
            <p:ph type="title"/>
          </p:nvPr>
        </p:nvSpPr>
        <p:spPr>
          <a:xfrm>
            <a:off x="457200" y="152718"/>
            <a:ext cx="6686268" cy="1371600"/>
          </a:xfrm>
          <a:solidFill>
            <a:srgbClr val="008000">
              <a:alpha val="8000"/>
            </a:srgbClr>
          </a:solidFill>
        </p:spPr>
        <p:txBody>
          <a:bodyPr>
            <a:normAutofit/>
          </a:bodyPr>
          <a:lstStyle/>
          <a:p>
            <a:r>
              <a:rPr lang="en-US" dirty="0">
                <a:solidFill>
                  <a:srgbClr val="008000"/>
                </a:solidFill>
                <a:latin typeface="Avenir Book"/>
                <a:cs typeface="Avenir Book"/>
              </a:rPr>
              <a:t>genetic resources </a:t>
            </a:r>
            <a:r>
              <a:rPr lang="mr-IN" dirty="0">
                <a:solidFill>
                  <a:srgbClr val="008000"/>
                </a:solidFill>
                <a:latin typeface="Avenir Book"/>
                <a:cs typeface="Avenir Book"/>
              </a:rPr>
              <a:t>–</a:t>
            </a:r>
            <a:r>
              <a:rPr lang="en-US" dirty="0">
                <a:solidFill>
                  <a:srgbClr val="008000"/>
                </a:solidFill>
                <a:latin typeface="Avenir Book"/>
                <a:cs typeface="Avenir Book"/>
              </a:rPr>
              <a:t> fish species  </a:t>
            </a:r>
          </a:p>
        </p:txBody>
      </p:sp>
      <p:sp>
        <p:nvSpPr>
          <p:cNvPr id="7" name="Rectangle 6"/>
          <p:cNvSpPr/>
          <p:nvPr/>
        </p:nvSpPr>
        <p:spPr>
          <a:xfrm>
            <a:off x="5729206" y="6214592"/>
            <a:ext cx="3300416" cy="646331"/>
          </a:xfrm>
          <a:prstGeom prst="rect">
            <a:avLst/>
          </a:prstGeom>
          <a:solidFill>
            <a:srgbClr val="F2F2F2">
              <a:alpha val="45000"/>
            </a:srgbClr>
          </a:solidFill>
        </p:spPr>
        <p:txBody>
          <a:bodyPr wrap="square">
            <a:spAutoFit/>
          </a:bodyPr>
          <a:lstStyle/>
          <a:p>
            <a:r>
              <a:rPr lang="en-US" sz="1200" dirty="0">
                <a:latin typeface="Avenir Book"/>
                <a:cs typeface="Avenir Book"/>
              </a:rPr>
              <a:t>Photo Source: http://</a:t>
            </a:r>
            <a:r>
              <a:rPr lang="en-US" sz="1200" dirty="0" err="1">
                <a:latin typeface="Avenir Book"/>
                <a:cs typeface="Avenir Book"/>
              </a:rPr>
              <a:t>www.unb.com.bd</a:t>
            </a:r>
            <a:r>
              <a:rPr lang="en-US" sz="1200" dirty="0">
                <a:latin typeface="Avenir Book"/>
                <a:cs typeface="Avenir Book"/>
              </a:rPr>
              <a:t>/category/</a:t>
            </a:r>
            <a:r>
              <a:rPr lang="en-US" sz="1200" dirty="0" err="1">
                <a:latin typeface="Avenir Book"/>
                <a:cs typeface="Avenir Book"/>
              </a:rPr>
              <a:t>bangladesh</a:t>
            </a:r>
            <a:r>
              <a:rPr lang="en-US" sz="1200" dirty="0">
                <a:latin typeface="Avenir Book"/>
                <a:cs typeface="Avenir Book"/>
              </a:rPr>
              <a:t>/chandpur-hilsa-ban-for-22-days-from-oct-7/799</a:t>
            </a:r>
          </a:p>
        </p:txBody>
      </p:sp>
    </p:spTree>
    <p:extLst>
      <p:ext uri="{BB962C8B-B14F-4D97-AF65-F5344CB8AC3E}">
        <p14:creationId xmlns:p14="http://schemas.microsoft.com/office/powerpoint/2010/main" val="26323801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224</TotalTime>
  <Words>1542</Words>
  <Application>Microsoft Office PowerPoint</Application>
  <PresentationFormat>On-screen Show (4:3)</PresentationFormat>
  <Paragraphs>102</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Arial Black</vt:lpstr>
      <vt:lpstr>Avenir Book</vt:lpstr>
      <vt:lpstr>Essential</vt:lpstr>
      <vt:lpstr>Agricultural Biodiversity  and Resilient Food Systems of Bangladesh</vt:lpstr>
      <vt:lpstr>Overview</vt:lpstr>
      <vt:lpstr>Introduction</vt:lpstr>
      <vt:lpstr>genetic  resources - crops  </vt:lpstr>
      <vt:lpstr>genetic  resources - crops  </vt:lpstr>
      <vt:lpstr>genetic resources - animals  </vt:lpstr>
      <vt:lpstr>genetic resources - animals  </vt:lpstr>
      <vt:lpstr>genetic resources – fish species  </vt:lpstr>
      <vt:lpstr>genetic resources – fish species  </vt:lpstr>
      <vt:lpstr>genetic resources – forestry</vt:lpstr>
      <vt:lpstr>genetic resources – other species</vt:lpstr>
      <vt:lpstr>Biodiversity AND Nutrition</vt:lpstr>
      <vt:lpstr>Policies AND programmes</vt:lpstr>
      <vt:lpstr>Implementation measures</vt:lpstr>
      <vt:lpstr>challenges</vt:lpstr>
      <vt:lpstr>ConclusionS AND recommendations</vt:lpstr>
      <vt:lpstr>Conclusions AND  recommendations</vt:lpstr>
      <vt:lpstr>           Reference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Agricultural Biodiversity and Resilient Food Systems of Bangladesh</dc:title>
  <dc:creator>apple</dc:creator>
  <cp:lastModifiedBy>Bhattacharjee, Lalita (FAOBD)</cp:lastModifiedBy>
  <cp:revision>28</cp:revision>
  <dcterms:created xsi:type="dcterms:W3CDTF">2020-06-28T15:17:46Z</dcterms:created>
  <dcterms:modified xsi:type="dcterms:W3CDTF">2020-06-29T01:28:38Z</dcterms:modified>
</cp:coreProperties>
</file>