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8" r:id="rId3"/>
    <p:sldId id="259" r:id="rId4"/>
    <p:sldId id="257" r:id="rId5"/>
    <p:sldId id="263" r:id="rId6"/>
    <p:sldId id="265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40F54-43CC-49F4-81BF-A7D202A0826A}" type="doc">
      <dgm:prSet loTypeId="urn:microsoft.com/office/officeart/2005/8/layout/process4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5740BDCB-DFF8-47B2-A545-04244EB7D4EB}">
      <dgm:prSet phldrT="[نص]" custT="1"/>
      <dgm:spPr/>
      <dgm:t>
        <a:bodyPr/>
        <a:lstStyle/>
        <a:p>
          <a:pPr rtl="1"/>
          <a:r>
            <a:rPr lang="en-US" sz="2800" b="1" dirty="0" err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Genebank</a:t>
          </a:r>
          <a:endParaRPr lang="ar-SA" sz="2800" b="1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7E7E2C-BC9D-4181-B2E9-A761C359C7EC}" type="parTrans" cxnId="{65454CF3-89BA-4659-B6D5-FB637898544E}">
      <dgm:prSet/>
      <dgm:spPr/>
      <dgm:t>
        <a:bodyPr/>
        <a:lstStyle/>
        <a:p>
          <a:pPr rtl="1"/>
          <a:endParaRPr lang="ar-SA"/>
        </a:p>
      </dgm:t>
    </dgm:pt>
    <dgm:pt modelId="{BD5B6687-8F8C-4A40-AEA2-8D08AD55BED4}" type="sibTrans" cxnId="{65454CF3-89BA-4659-B6D5-FB637898544E}">
      <dgm:prSet/>
      <dgm:spPr/>
      <dgm:t>
        <a:bodyPr/>
        <a:lstStyle/>
        <a:p>
          <a:pPr rtl="1"/>
          <a:endParaRPr lang="ar-SA"/>
        </a:p>
      </dgm:t>
    </dgm:pt>
    <dgm:pt modelId="{82E0D981-F094-4E3F-997E-F156C99BA557}">
      <dgm:prSet phldrT="[نص]" custT="1"/>
      <dgm:spPr/>
      <dgm:t>
        <a:bodyPr/>
        <a:lstStyle/>
        <a:p>
          <a:pPr rtl="1"/>
          <a:r>
            <a:rPr lang="en-US" sz="2800" dirty="0"/>
            <a:t>Conservation of PGR</a:t>
          </a:r>
          <a:endParaRPr lang="ar-SA" sz="2800" dirty="0"/>
        </a:p>
      </dgm:t>
    </dgm:pt>
    <dgm:pt modelId="{11DF9DF8-84F8-47A8-B2AA-A4470A818FB7}" type="parTrans" cxnId="{1303F828-3666-4C54-BB40-557FCEE14392}">
      <dgm:prSet/>
      <dgm:spPr/>
      <dgm:t>
        <a:bodyPr/>
        <a:lstStyle/>
        <a:p>
          <a:pPr rtl="1"/>
          <a:endParaRPr lang="ar-SA"/>
        </a:p>
      </dgm:t>
    </dgm:pt>
    <dgm:pt modelId="{056B16DE-F38E-47D9-AFD7-D9763525A608}" type="sibTrans" cxnId="{1303F828-3666-4C54-BB40-557FCEE14392}">
      <dgm:prSet/>
      <dgm:spPr/>
      <dgm:t>
        <a:bodyPr/>
        <a:lstStyle/>
        <a:p>
          <a:pPr rtl="1"/>
          <a:endParaRPr lang="ar-SA"/>
        </a:p>
      </dgm:t>
    </dgm:pt>
    <dgm:pt modelId="{82AF80A7-BBCF-4E8B-9DD7-085125245101}">
      <dgm:prSet phldrT="[نص]" custT="1"/>
      <dgm:spPr/>
      <dgm:t>
        <a:bodyPr/>
        <a:lstStyle/>
        <a:p>
          <a:pPr rtl="1"/>
          <a:r>
            <a:rPr lang="en-US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Breeder</a:t>
          </a:r>
          <a:endParaRPr lang="ar-SA" sz="2800" b="1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6A525DD-661C-4F30-8994-8065E33DA72E}" type="parTrans" cxnId="{A18E5216-4872-407A-A1E1-256D9D614119}">
      <dgm:prSet/>
      <dgm:spPr/>
      <dgm:t>
        <a:bodyPr/>
        <a:lstStyle/>
        <a:p>
          <a:pPr rtl="1"/>
          <a:endParaRPr lang="ar-SA"/>
        </a:p>
      </dgm:t>
    </dgm:pt>
    <dgm:pt modelId="{5D28424C-1D6F-4A5A-AA9A-93842C0948D8}" type="sibTrans" cxnId="{A18E5216-4872-407A-A1E1-256D9D614119}">
      <dgm:prSet/>
      <dgm:spPr/>
      <dgm:t>
        <a:bodyPr/>
        <a:lstStyle/>
        <a:p>
          <a:pPr rtl="1"/>
          <a:endParaRPr lang="ar-SA"/>
        </a:p>
      </dgm:t>
    </dgm:pt>
    <dgm:pt modelId="{B63478F1-F403-46FB-82C9-01753C800445}">
      <dgm:prSet phldrT="[نص]" custT="1"/>
      <dgm:spPr/>
      <dgm:t>
        <a:bodyPr/>
        <a:lstStyle/>
        <a:p>
          <a:pPr rtl="1"/>
          <a:r>
            <a:rPr lang="en-US" sz="2800" dirty="0"/>
            <a:t>New improved cultivars</a:t>
          </a:r>
          <a:endParaRPr lang="ar-SA" sz="2800" dirty="0"/>
        </a:p>
      </dgm:t>
    </dgm:pt>
    <dgm:pt modelId="{4127D21C-E607-468A-9314-954AB2BB0856}" type="parTrans" cxnId="{9512556D-8034-45A8-BE6A-133FBE886A45}">
      <dgm:prSet/>
      <dgm:spPr/>
      <dgm:t>
        <a:bodyPr/>
        <a:lstStyle/>
        <a:p>
          <a:pPr rtl="1"/>
          <a:endParaRPr lang="ar-SA"/>
        </a:p>
      </dgm:t>
    </dgm:pt>
    <dgm:pt modelId="{A9340C83-2452-42AD-9F30-17A4F0D5B0BF}" type="sibTrans" cxnId="{9512556D-8034-45A8-BE6A-133FBE886A45}">
      <dgm:prSet/>
      <dgm:spPr/>
      <dgm:t>
        <a:bodyPr/>
        <a:lstStyle/>
        <a:p>
          <a:pPr rtl="1"/>
          <a:endParaRPr lang="ar-SA"/>
        </a:p>
      </dgm:t>
    </dgm:pt>
    <dgm:pt modelId="{4AE3F05E-CE75-43AF-A423-627B1761F130}">
      <dgm:prSet phldrT="[نص]" custT="1"/>
      <dgm:spPr/>
      <dgm:t>
        <a:bodyPr/>
        <a:lstStyle/>
        <a:p>
          <a:pPr rtl="1"/>
          <a:r>
            <a:rPr lang="en-US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Community</a:t>
          </a:r>
          <a:endParaRPr lang="ar-SA" sz="2800" b="1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BF8F86-26D9-402D-8DC2-91F6F19222CB}" type="parTrans" cxnId="{6D89FBA8-8464-4193-B299-56F97926EE95}">
      <dgm:prSet/>
      <dgm:spPr/>
      <dgm:t>
        <a:bodyPr/>
        <a:lstStyle/>
        <a:p>
          <a:pPr rtl="1"/>
          <a:endParaRPr lang="ar-SA"/>
        </a:p>
      </dgm:t>
    </dgm:pt>
    <dgm:pt modelId="{79320167-BFD8-4243-84A2-5979B2DE52D5}" type="sibTrans" cxnId="{6D89FBA8-8464-4193-B299-56F97926EE95}">
      <dgm:prSet/>
      <dgm:spPr/>
      <dgm:t>
        <a:bodyPr/>
        <a:lstStyle/>
        <a:p>
          <a:pPr rtl="1"/>
          <a:endParaRPr lang="ar-SA"/>
        </a:p>
      </dgm:t>
    </dgm:pt>
    <dgm:pt modelId="{56FADB71-51EF-4A53-875E-6023B65BF901}">
      <dgm:prSet phldrT="[نص]" custT="1"/>
      <dgm:spPr/>
      <dgm:t>
        <a:bodyPr/>
        <a:lstStyle/>
        <a:p>
          <a:pPr rtl="1"/>
          <a:r>
            <a:rPr lang="en-US" sz="2800" dirty="0"/>
            <a:t>Food security</a:t>
          </a:r>
          <a:endParaRPr lang="ar-SA" sz="2800" dirty="0"/>
        </a:p>
      </dgm:t>
    </dgm:pt>
    <dgm:pt modelId="{631EE1D4-1435-4668-9CC1-F57EE2CF0F76}" type="parTrans" cxnId="{05B7BA75-A724-4B69-B51D-EDD2105898AD}">
      <dgm:prSet/>
      <dgm:spPr/>
      <dgm:t>
        <a:bodyPr/>
        <a:lstStyle/>
        <a:p>
          <a:pPr rtl="1"/>
          <a:endParaRPr lang="ar-SA"/>
        </a:p>
      </dgm:t>
    </dgm:pt>
    <dgm:pt modelId="{0DF4DB60-1675-4983-817F-E7F2FA3E04D9}" type="sibTrans" cxnId="{05B7BA75-A724-4B69-B51D-EDD2105898AD}">
      <dgm:prSet/>
      <dgm:spPr/>
      <dgm:t>
        <a:bodyPr/>
        <a:lstStyle/>
        <a:p>
          <a:pPr rtl="1"/>
          <a:endParaRPr lang="ar-SA"/>
        </a:p>
      </dgm:t>
    </dgm:pt>
    <dgm:pt modelId="{6644882C-D00D-4F95-A68C-D58766A655CD}" type="pres">
      <dgm:prSet presAssocID="{63440F54-43CC-49F4-81BF-A7D202A0826A}" presName="Name0" presStyleCnt="0">
        <dgm:presLayoutVars>
          <dgm:dir/>
          <dgm:animLvl val="lvl"/>
          <dgm:resizeHandles val="exact"/>
        </dgm:presLayoutVars>
      </dgm:prSet>
      <dgm:spPr/>
    </dgm:pt>
    <dgm:pt modelId="{8FEF32E1-164E-4B0B-887F-5B75EF1E04A5}" type="pres">
      <dgm:prSet presAssocID="{4AE3F05E-CE75-43AF-A423-627B1761F130}" presName="boxAndChildren" presStyleCnt="0"/>
      <dgm:spPr/>
    </dgm:pt>
    <dgm:pt modelId="{340B3EFA-EAF1-415D-BE65-D81F20CA87EC}" type="pres">
      <dgm:prSet presAssocID="{4AE3F05E-CE75-43AF-A423-627B1761F130}" presName="parentTextBox" presStyleLbl="node1" presStyleIdx="0" presStyleCnt="3"/>
      <dgm:spPr/>
    </dgm:pt>
    <dgm:pt modelId="{B864D74D-8397-4328-8B10-5576C011BF5C}" type="pres">
      <dgm:prSet presAssocID="{4AE3F05E-CE75-43AF-A423-627B1761F130}" presName="entireBox" presStyleLbl="node1" presStyleIdx="0" presStyleCnt="3"/>
      <dgm:spPr/>
    </dgm:pt>
    <dgm:pt modelId="{2AFE6A68-B2C4-434A-AB56-A5C284978A37}" type="pres">
      <dgm:prSet presAssocID="{4AE3F05E-CE75-43AF-A423-627B1761F130}" presName="descendantBox" presStyleCnt="0"/>
      <dgm:spPr/>
    </dgm:pt>
    <dgm:pt modelId="{6648D151-3F0D-4C71-AAF1-DF1ABC577625}" type="pres">
      <dgm:prSet presAssocID="{56FADB71-51EF-4A53-875E-6023B65BF901}" presName="childTextBox" presStyleLbl="fgAccFollowNode1" presStyleIdx="0" presStyleCnt="3">
        <dgm:presLayoutVars>
          <dgm:bulletEnabled val="1"/>
        </dgm:presLayoutVars>
      </dgm:prSet>
      <dgm:spPr/>
    </dgm:pt>
    <dgm:pt modelId="{312946A5-095B-4964-BC55-3967790CB85E}" type="pres">
      <dgm:prSet presAssocID="{5D28424C-1D6F-4A5A-AA9A-93842C0948D8}" presName="sp" presStyleCnt="0"/>
      <dgm:spPr/>
    </dgm:pt>
    <dgm:pt modelId="{53B2F5F6-675F-4414-BACF-F39D51AD2773}" type="pres">
      <dgm:prSet presAssocID="{82AF80A7-BBCF-4E8B-9DD7-085125245101}" presName="arrowAndChildren" presStyleCnt="0"/>
      <dgm:spPr/>
    </dgm:pt>
    <dgm:pt modelId="{F6DC6317-417F-4247-96DD-35E2B7A33264}" type="pres">
      <dgm:prSet presAssocID="{82AF80A7-BBCF-4E8B-9DD7-085125245101}" presName="parentTextArrow" presStyleLbl="node1" presStyleIdx="0" presStyleCnt="3"/>
      <dgm:spPr/>
    </dgm:pt>
    <dgm:pt modelId="{551E75CC-E4B5-4DC1-BBB9-49C6AEE3338E}" type="pres">
      <dgm:prSet presAssocID="{82AF80A7-BBCF-4E8B-9DD7-085125245101}" presName="arrow" presStyleLbl="node1" presStyleIdx="1" presStyleCnt="3"/>
      <dgm:spPr/>
    </dgm:pt>
    <dgm:pt modelId="{A7BB5394-8079-4086-968C-96F2083C114C}" type="pres">
      <dgm:prSet presAssocID="{82AF80A7-BBCF-4E8B-9DD7-085125245101}" presName="descendantArrow" presStyleCnt="0"/>
      <dgm:spPr/>
    </dgm:pt>
    <dgm:pt modelId="{BD199556-5E52-460F-AD5D-CA40C126D65C}" type="pres">
      <dgm:prSet presAssocID="{B63478F1-F403-46FB-82C9-01753C800445}" presName="childTextArrow" presStyleLbl="fgAccFollowNode1" presStyleIdx="1" presStyleCnt="3">
        <dgm:presLayoutVars>
          <dgm:bulletEnabled val="1"/>
        </dgm:presLayoutVars>
      </dgm:prSet>
      <dgm:spPr/>
    </dgm:pt>
    <dgm:pt modelId="{A70D5CE3-9161-4885-A409-E205DAE8658D}" type="pres">
      <dgm:prSet presAssocID="{BD5B6687-8F8C-4A40-AEA2-8D08AD55BED4}" presName="sp" presStyleCnt="0"/>
      <dgm:spPr/>
    </dgm:pt>
    <dgm:pt modelId="{60D42C4A-3037-4A3E-BE96-EC2BC4D62608}" type="pres">
      <dgm:prSet presAssocID="{5740BDCB-DFF8-47B2-A545-04244EB7D4EB}" presName="arrowAndChildren" presStyleCnt="0"/>
      <dgm:spPr/>
    </dgm:pt>
    <dgm:pt modelId="{B3B77BC0-FB6E-43BA-A883-3E10D618CB8D}" type="pres">
      <dgm:prSet presAssocID="{5740BDCB-DFF8-47B2-A545-04244EB7D4EB}" presName="parentTextArrow" presStyleLbl="node1" presStyleIdx="1" presStyleCnt="3"/>
      <dgm:spPr/>
    </dgm:pt>
    <dgm:pt modelId="{C71FE97D-CD6C-4B06-9090-87CBEB87C649}" type="pres">
      <dgm:prSet presAssocID="{5740BDCB-DFF8-47B2-A545-04244EB7D4EB}" presName="arrow" presStyleLbl="node1" presStyleIdx="2" presStyleCnt="3"/>
      <dgm:spPr/>
    </dgm:pt>
    <dgm:pt modelId="{EF9A3B77-53B1-4B29-BF80-B3E0A045F04B}" type="pres">
      <dgm:prSet presAssocID="{5740BDCB-DFF8-47B2-A545-04244EB7D4EB}" presName="descendantArrow" presStyleCnt="0"/>
      <dgm:spPr/>
    </dgm:pt>
    <dgm:pt modelId="{90CD8C48-9EDF-4832-A225-E6C9385EEB58}" type="pres">
      <dgm:prSet presAssocID="{82E0D981-F094-4E3F-997E-F156C99BA557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C4C66C02-B360-41B1-9C75-CA1C6EC5FBF0}" type="presOf" srcId="{5740BDCB-DFF8-47B2-A545-04244EB7D4EB}" destId="{B3B77BC0-FB6E-43BA-A883-3E10D618CB8D}" srcOrd="0" destOrd="0" presId="urn:microsoft.com/office/officeart/2005/8/layout/process4"/>
    <dgm:cxn modelId="{3B8B0004-9FB9-4750-8036-BB68E80916F3}" type="presOf" srcId="{B63478F1-F403-46FB-82C9-01753C800445}" destId="{BD199556-5E52-460F-AD5D-CA40C126D65C}" srcOrd="0" destOrd="0" presId="urn:microsoft.com/office/officeart/2005/8/layout/process4"/>
    <dgm:cxn modelId="{EE9EC40E-0EB8-4FB2-BA5B-3C4736E170D6}" type="presOf" srcId="{4AE3F05E-CE75-43AF-A423-627B1761F130}" destId="{B864D74D-8397-4328-8B10-5576C011BF5C}" srcOrd="1" destOrd="0" presId="urn:microsoft.com/office/officeart/2005/8/layout/process4"/>
    <dgm:cxn modelId="{A18E5216-4872-407A-A1E1-256D9D614119}" srcId="{63440F54-43CC-49F4-81BF-A7D202A0826A}" destId="{82AF80A7-BBCF-4E8B-9DD7-085125245101}" srcOrd="1" destOrd="0" parTransId="{06A525DD-661C-4F30-8994-8065E33DA72E}" sibTransId="{5D28424C-1D6F-4A5A-AA9A-93842C0948D8}"/>
    <dgm:cxn modelId="{508DED1E-4CDC-4379-ADC4-CEC425510AC0}" type="presOf" srcId="{4AE3F05E-CE75-43AF-A423-627B1761F130}" destId="{340B3EFA-EAF1-415D-BE65-D81F20CA87EC}" srcOrd="0" destOrd="0" presId="urn:microsoft.com/office/officeart/2005/8/layout/process4"/>
    <dgm:cxn modelId="{986D1221-718D-4F9D-AEAA-F0D861ED2EB1}" type="presOf" srcId="{82AF80A7-BBCF-4E8B-9DD7-085125245101}" destId="{551E75CC-E4B5-4DC1-BBB9-49C6AEE3338E}" srcOrd="1" destOrd="0" presId="urn:microsoft.com/office/officeart/2005/8/layout/process4"/>
    <dgm:cxn modelId="{1303F828-3666-4C54-BB40-557FCEE14392}" srcId="{5740BDCB-DFF8-47B2-A545-04244EB7D4EB}" destId="{82E0D981-F094-4E3F-997E-F156C99BA557}" srcOrd="0" destOrd="0" parTransId="{11DF9DF8-84F8-47A8-B2AA-A4470A818FB7}" sibTransId="{056B16DE-F38E-47D9-AFD7-D9763525A608}"/>
    <dgm:cxn modelId="{9512556D-8034-45A8-BE6A-133FBE886A45}" srcId="{82AF80A7-BBCF-4E8B-9DD7-085125245101}" destId="{B63478F1-F403-46FB-82C9-01753C800445}" srcOrd="0" destOrd="0" parTransId="{4127D21C-E607-468A-9314-954AB2BB0856}" sibTransId="{A9340C83-2452-42AD-9F30-17A4F0D5B0BF}"/>
    <dgm:cxn modelId="{05B7BA75-A724-4B69-B51D-EDD2105898AD}" srcId="{4AE3F05E-CE75-43AF-A423-627B1761F130}" destId="{56FADB71-51EF-4A53-875E-6023B65BF901}" srcOrd="0" destOrd="0" parTransId="{631EE1D4-1435-4668-9CC1-F57EE2CF0F76}" sibTransId="{0DF4DB60-1675-4983-817F-E7F2FA3E04D9}"/>
    <dgm:cxn modelId="{B8F1C68D-9BD2-41E4-8D84-9DC01579EF2A}" type="presOf" srcId="{63440F54-43CC-49F4-81BF-A7D202A0826A}" destId="{6644882C-D00D-4F95-A68C-D58766A655CD}" srcOrd="0" destOrd="0" presId="urn:microsoft.com/office/officeart/2005/8/layout/process4"/>
    <dgm:cxn modelId="{D3674F97-60B7-41EB-8FAF-CB3B16CADB70}" type="presOf" srcId="{5740BDCB-DFF8-47B2-A545-04244EB7D4EB}" destId="{C71FE97D-CD6C-4B06-9090-87CBEB87C649}" srcOrd="1" destOrd="0" presId="urn:microsoft.com/office/officeart/2005/8/layout/process4"/>
    <dgm:cxn modelId="{67B889A0-BCCC-4F23-BDC8-0C28655264F9}" type="presOf" srcId="{82E0D981-F094-4E3F-997E-F156C99BA557}" destId="{90CD8C48-9EDF-4832-A225-E6C9385EEB58}" srcOrd="0" destOrd="0" presId="urn:microsoft.com/office/officeart/2005/8/layout/process4"/>
    <dgm:cxn modelId="{6D89FBA8-8464-4193-B299-56F97926EE95}" srcId="{63440F54-43CC-49F4-81BF-A7D202A0826A}" destId="{4AE3F05E-CE75-43AF-A423-627B1761F130}" srcOrd="2" destOrd="0" parTransId="{96BF8F86-26D9-402D-8DC2-91F6F19222CB}" sibTransId="{79320167-BFD8-4243-84A2-5979B2DE52D5}"/>
    <dgm:cxn modelId="{9578A4BA-ED2D-4CBE-B3B5-9FD29E8ACDE9}" type="presOf" srcId="{56FADB71-51EF-4A53-875E-6023B65BF901}" destId="{6648D151-3F0D-4C71-AAF1-DF1ABC577625}" srcOrd="0" destOrd="0" presId="urn:microsoft.com/office/officeart/2005/8/layout/process4"/>
    <dgm:cxn modelId="{600113CB-2094-4F44-BDF5-872166645CD2}" type="presOf" srcId="{82AF80A7-BBCF-4E8B-9DD7-085125245101}" destId="{F6DC6317-417F-4247-96DD-35E2B7A33264}" srcOrd="0" destOrd="0" presId="urn:microsoft.com/office/officeart/2005/8/layout/process4"/>
    <dgm:cxn modelId="{65454CF3-89BA-4659-B6D5-FB637898544E}" srcId="{63440F54-43CC-49F4-81BF-A7D202A0826A}" destId="{5740BDCB-DFF8-47B2-A545-04244EB7D4EB}" srcOrd="0" destOrd="0" parTransId="{8D7E7E2C-BC9D-4181-B2E9-A761C359C7EC}" sibTransId="{BD5B6687-8F8C-4A40-AEA2-8D08AD55BED4}"/>
    <dgm:cxn modelId="{A5009E93-7017-487B-A194-F7D6BB114CCC}" type="presParOf" srcId="{6644882C-D00D-4F95-A68C-D58766A655CD}" destId="{8FEF32E1-164E-4B0B-887F-5B75EF1E04A5}" srcOrd="0" destOrd="0" presId="urn:microsoft.com/office/officeart/2005/8/layout/process4"/>
    <dgm:cxn modelId="{1B04A35D-23B6-4D13-9C0A-F1F5469C716C}" type="presParOf" srcId="{8FEF32E1-164E-4B0B-887F-5B75EF1E04A5}" destId="{340B3EFA-EAF1-415D-BE65-D81F20CA87EC}" srcOrd="0" destOrd="0" presId="urn:microsoft.com/office/officeart/2005/8/layout/process4"/>
    <dgm:cxn modelId="{5BAE780A-CF01-4895-8725-B4C963389416}" type="presParOf" srcId="{8FEF32E1-164E-4B0B-887F-5B75EF1E04A5}" destId="{B864D74D-8397-4328-8B10-5576C011BF5C}" srcOrd="1" destOrd="0" presId="urn:microsoft.com/office/officeart/2005/8/layout/process4"/>
    <dgm:cxn modelId="{B8463D3C-B740-4D66-AAF9-5BBCCE72E78C}" type="presParOf" srcId="{8FEF32E1-164E-4B0B-887F-5B75EF1E04A5}" destId="{2AFE6A68-B2C4-434A-AB56-A5C284978A37}" srcOrd="2" destOrd="0" presId="urn:microsoft.com/office/officeart/2005/8/layout/process4"/>
    <dgm:cxn modelId="{6E848CC4-36B6-4626-98F4-BBF660343814}" type="presParOf" srcId="{2AFE6A68-B2C4-434A-AB56-A5C284978A37}" destId="{6648D151-3F0D-4C71-AAF1-DF1ABC577625}" srcOrd="0" destOrd="0" presId="urn:microsoft.com/office/officeart/2005/8/layout/process4"/>
    <dgm:cxn modelId="{D7492039-71D2-4F48-9290-3BBAC5DBD63D}" type="presParOf" srcId="{6644882C-D00D-4F95-A68C-D58766A655CD}" destId="{312946A5-095B-4964-BC55-3967790CB85E}" srcOrd="1" destOrd="0" presId="urn:microsoft.com/office/officeart/2005/8/layout/process4"/>
    <dgm:cxn modelId="{FEC27C70-9270-4F6E-B528-FCD7C5D7AF17}" type="presParOf" srcId="{6644882C-D00D-4F95-A68C-D58766A655CD}" destId="{53B2F5F6-675F-4414-BACF-F39D51AD2773}" srcOrd="2" destOrd="0" presId="urn:microsoft.com/office/officeart/2005/8/layout/process4"/>
    <dgm:cxn modelId="{8EB728A7-69C6-44AB-BECD-3C9D67E70595}" type="presParOf" srcId="{53B2F5F6-675F-4414-BACF-F39D51AD2773}" destId="{F6DC6317-417F-4247-96DD-35E2B7A33264}" srcOrd="0" destOrd="0" presId="urn:microsoft.com/office/officeart/2005/8/layout/process4"/>
    <dgm:cxn modelId="{7BF97F4B-F299-48E2-A613-A2F2F59FAA9C}" type="presParOf" srcId="{53B2F5F6-675F-4414-BACF-F39D51AD2773}" destId="{551E75CC-E4B5-4DC1-BBB9-49C6AEE3338E}" srcOrd="1" destOrd="0" presId="urn:microsoft.com/office/officeart/2005/8/layout/process4"/>
    <dgm:cxn modelId="{AE103932-CAAB-4482-B39F-EB29F2F02AD9}" type="presParOf" srcId="{53B2F5F6-675F-4414-BACF-F39D51AD2773}" destId="{A7BB5394-8079-4086-968C-96F2083C114C}" srcOrd="2" destOrd="0" presId="urn:microsoft.com/office/officeart/2005/8/layout/process4"/>
    <dgm:cxn modelId="{CEF5538F-D09B-4F39-98EA-21070D0D8910}" type="presParOf" srcId="{A7BB5394-8079-4086-968C-96F2083C114C}" destId="{BD199556-5E52-460F-AD5D-CA40C126D65C}" srcOrd="0" destOrd="0" presId="urn:microsoft.com/office/officeart/2005/8/layout/process4"/>
    <dgm:cxn modelId="{9069F393-EF6F-4601-8CD1-051020708760}" type="presParOf" srcId="{6644882C-D00D-4F95-A68C-D58766A655CD}" destId="{A70D5CE3-9161-4885-A409-E205DAE8658D}" srcOrd="3" destOrd="0" presId="urn:microsoft.com/office/officeart/2005/8/layout/process4"/>
    <dgm:cxn modelId="{7F7A6709-1342-4B95-BFAD-F3D36BCF50E4}" type="presParOf" srcId="{6644882C-D00D-4F95-A68C-D58766A655CD}" destId="{60D42C4A-3037-4A3E-BE96-EC2BC4D62608}" srcOrd="4" destOrd="0" presId="urn:microsoft.com/office/officeart/2005/8/layout/process4"/>
    <dgm:cxn modelId="{06A060AF-2129-40AC-94F6-33A78626BF50}" type="presParOf" srcId="{60D42C4A-3037-4A3E-BE96-EC2BC4D62608}" destId="{B3B77BC0-FB6E-43BA-A883-3E10D618CB8D}" srcOrd="0" destOrd="0" presId="urn:microsoft.com/office/officeart/2005/8/layout/process4"/>
    <dgm:cxn modelId="{FD8DAC66-1D64-4D52-81B4-E8BA27193B3F}" type="presParOf" srcId="{60D42C4A-3037-4A3E-BE96-EC2BC4D62608}" destId="{C71FE97D-CD6C-4B06-9090-87CBEB87C649}" srcOrd="1" destOrd="0" presId="urn:microsoft.com/office/officeart/2005/8/layout/process4"/>
    <dgm:cxn modelId="{AF7DC5E7-45D3-44DE-A88F-66939AAE9B1B}" type="presParOf" srcId="{60D42C4A-3037-4A3E-BE96-EC2BC4D62608}" destId="{EF9A3B77-53B1-4B29-BF80-B3E0A045F04B}" srcOrd="2" destOrd="0" presId="urn:microsoft.com/office/officeart/2005/8/layout/process4"/>
    <dgm:cxn modelId="{9555E3CE-2FAB-4072-B013-3CE544F28EC2}" type="presParOf" srcId="{EF9A3B77-53B1-4B29-BF80-B3E0A045F04B}" destId="{90CD8C48-9EDF-4832-A225-E6C9385EEB5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64D74D-8397-4328-8B10-5576C011BF5C}">
      <dsp:nvSpPr>
        <dsp:cNvPr id="0" name=""/>
        <dsp:cNvSpPr/>
      </dsp:nvSpPr>
      <dsp:spPr>
        <a:xfrm>
          <a:off x="0" y="3406931"/>
          <a:ext cx="8229600" cy="11182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Community</a:t>
          </a:r>
          <a:endParaRPr lang="ar-SA" sz="2800" b="1" kern="1200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406931"/>
        <a:ext cx="8229600" cy="603844"/>
      </dsp:txXfrm>
    </dsp:sp>
    <dsp:sp modelId="{6648D151-3F0D-4C71-AAF1-DF1ABC577625}">
      <dsp:nvSpPr>
        <dsp:cNvPr id="0" name=""/>
        <dsp:cNvSpPr/>
      </dsp:nvSpPr>
      <dsp:spPr>
        <a:xfrm>
          <a:off x="0" y="3988412"/>
          <a:ext cx="8229600" cy="514386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Food security</a:t>
          </a:r>
          <a:endParaRPr lang="ar-SA" sz="2800" kern="1200" dirty="0"/>
        </a:p>
      </dsp:txBody>
      <dsp:txXfrm>
        <a:off x="0" y="3988412"/>
        <a:ext cx="8229600" cy="514386"/>
      </dsp:txXfrm>
    </dsp:sp>
    <dsp:sp modelId="{551E75CC-E4B5-4DC1-BBB9-49C6AEE3338E}">
      <dsp:nvSpPr>
        <dsp:cNvPr id="0" name=""/>
        <dsp:cNvSpPr/>
      </dsp:nvSpPr>
      <dsp:spPr>
        <a:xfrm rot="10800000">
          <a:off x="0" y="1703865"/>
          <a:ext cx="8229600" cy="171983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Breeder</a:t>
          </a:r>
          <a:endParaRPr lang="ar-SA" sz="2800" b="1" kern="1200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10800000">
        <a:off x="0" y="1703865"/>
        <a:ext cx="8229600" cy="603663"/>
      </dsp:txXfrm>
    </dsp:sp>
    <dsp:sp modelId="{BD199556-5E52-460F-AD5D-CA40C126D65C}">
      <dsp:nvSpPr>
        <dsp:cNvPr id="0" name=""/>
        <dsp:cNvSpPr/>
      </dsp:nvSpPr>
      <dsp:spPr>
        <a:xfrm>
          <a:off x="0" y="2307529"/>
          <a:ext cx="8229600" cy="514231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New improved cultivars</a:t>
          </a:r>
          <a:endParaRPr lang="ar-SA" sz="2800" kern="1200" dirty="0"/>
        </a:p>
      </dsp:txBody>
      <dsp:txXfrm>
        <a:off x="0" y="2307529"/>
        <a:ext cx="8229600" cy="514231"/>
      </dsp:txXfrm>
    </dsp:sp>
    <dsp:sp modelId="{C71FE97D-CD6C-4B06-9090-87CBEB87C649}">
      <dsp:nvSpPr>
        <dsp:cNvPr id="0" name=""/>
        <dsp:cNvSpPr/>
      </dsp:nvSpPr>
      <dsp:spPr>
        <a:xfrm rot="10800000">
          <a:off x="0" y="799"/>
          <a:ext cx="8229600" cy="171983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Genebank</a:t>
          </a:r>
          <a:endParaRPr lang="ar-SA" sz="2800" b="1" kern="1200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10800000">
        <a:off x="0" y="799"/>
        <a:ext cx="8229600" cy="603663"/>
      </dsp:txXfrm>
    </dsp:sp>
    <dsp:sp modelId="{90CD8C48-9EDF-4832-A225-E6C9385EEB58}">
      <dsp:nvSpPr>
        <dsp:cNvPr id="0" name=""/>
        <dsp:cNvSpPr/>
      </dsp:nvSpPr>
      <dsp:spPr>
        <a:xfrm>
          <a:off x="0" y="604463"/>
          <a:ext cx="8229600" cy="514231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marL="0" lvl="0" indent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Conservation of PGR</a:t>
          </a:r>
          <a:endParaRPr lang="ar-SA" sz="2800" kern="1200" dirty="0"/>
        </a:p>
      </dsp:txBody>
      <dsp:txXfrm>
        <a:off x="0" y="604463"/>
        <a:ext cx="8229600" cy="514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/>
              <a:t>Click to edit Master subtitle style</a:t>
            </a:r>
            <a:endParaRPr lang="ar-EG" alt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096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ar-EG" alt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93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ar-EG" altLang="zh-TW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118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530725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SmartArt graphic</a:t>
            </a:r>
            <a:endParaRPr lang="ar-EG" noProof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0FEDF-8C5B-434D-8373-DBC4C4E8879B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429457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ar-EG" alt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7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38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ar-EG" altLang="zh-TW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ar-EG" altLang="zh-TW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12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ar-EG" altLang="zh-TW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ar-EG" altLang="zh-TW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801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203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722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ar-EG" altLang="zh-TW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18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/>
              <a:t>Click to edit Master title style</a:t>
            </a:r>
            <a:endParaRPr lang="ar-EG" altLang="zh-TW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TW" noProof="0"/>
              <a:t>Click icon to add picture</a:t>
            </a:r>
            <a:endParaRPr lang="ar-EG" altLang="zh-TW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/>
              <a:t>Click to edit Master text styles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68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1027" name="標題版面配置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zh-TW"/>
          </a:p>
        </p:txBody>
      </p:sp>
      <p:sp>
        <p:nvSpPr>
          <p:cNvPr id="1028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ar-EG"/>
              <a:t>按一下以編輯母片文字樣式</a:t>
            </a:r>
          </a:p>
          <a:p>
            <a:pPr lvl="1"/>
            <a:r>
              <a:rPr lang="zh-TW" altLang="ar-EG"/>
              <a:t>第二層</a:t>
            </a:r>
          </a:p>
          <a:p>
            <a:pPr lvl="2"/>
            <a:r>
              <a:rPr lang="zh-TW" altLang="ar-EG"/>
              <a:t>第三層</a:t>
            </a:r>
          </a:p>
          <a:p>
            <a:pPr lvl="3"/>
            <a:r>
              <a:rPr lang="zh-TW" altLang="ar-EG"/>
              <a:t>第四層</a:t>
            </a:r>
          </a:p>
          <a:p>
            <a:pPr lvl="4"/>
            <a:r>
              <a:rPr lang="zh-TW" altLang="ar-EG"/>
              <a:t>第五層</a:t>
            </a:r>
            <a:endParaRPr lang="zh-TW" alt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3ADFDFF-AF30-4196-80E0-B792CDCD2AAD}" type="datetimeFigureOut">
              <a:rPr lang="en-GB" smtClean="0"/>
              <a:t>05/07/2020</a:t>
            </a:fld>
            <a:endParaRPr lang="en-GB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5CDEC0A1-1E06-4F82-8D72-A85834A4AEFE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636504" y="5085185"/>
            <a:ext cx="4459485" cy="18504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減號 11"/>
          <p:cNvSpPr/>
          <p:nvPr/>
        </p:nvSpPr>
        <p:spPr>
          <a:xfrm>
            <a:off x="-1344827" y="1167401"/>
            <a:ext cx="14929659" cy="648072"/>
          </a:xfrm>
          <a:prstGeom prst="mathMinus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</p:spTree>
    <p:extLst>
      <p:ext uri="{BB962C8B-B14F-4D97-AF65-F5344CB8AC3E}">
        <p14:creationId xmlns:p14="http://schemas.microsoft.com/office/powerpoint/2010/main" val="346404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ransition>
    <p:random/>
  </p:transition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59988"/>
            <a:ext cx="10363200" cy="1940463"/>
          </a:xfrm>
        </p:spPr>
        <p:txBody>
          <a:bodyPr/>
          <a:lstStyle/>
          <a:p>
            <a:r>
              <a:rPr lang="en-US" b="1" dirty="0"/>
              <a:t>Panel IV </a:t>
            </a:r>
            <a:br>
              <a:rPr lang="en-US" b="1" dirty="0"/>
            </a:br>
            <a:r>
              <a:rPr lang="en-US" b="1" dirty="0"/>
              <a:t>Agricultural Bio-diversity and </a:t>
            </a:r>
            <a:br>
              <a:rPr lang="en-US" b="1" dirty="0"/>
            </a:br>
            <a:r>
              <a:rPr lang="en-US" b="1" dirty="0"/>
              <a:t>Resilient Food Systems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2057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Importance of Biodiversity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/>
              <a:t>Biodiversity provides for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 security</a:t>
            </a:r>
            <a:r>
              <a:rPr lang="en-US" dirty="0"/>
              <a:t>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 health</a:t>
            </a:r>
            <a:r>
              <a:rPr lang="en-US" dirty="0"/>
              <a:t>, the provision of clean air and water; it contributes to local livelihoods, and economic development, and is essential for poverty reduction.</a:t>
            </a:r>
            <a:endParaRPr lang="en-GB" dirty="0"/>
          </a:p>
          <a:p>
            <a:pPr algn="l" rtl="0"/>
            <a:endParaRPr lang="en-GB" dirty="0"/>
          </a:p>
        </p:txBody>
      </p:sp>
      <p:pic>
        <p:nvPicPr>
          <p:cNvPr id="4" name="Picture 5" descr="E:\GRPI\phase 2\المعسكر البيئي\reda\2.jpg"/>
          <p:cNvPicPr>
            <a:picLocks noChangeAspect="1" noChangeArrowheads="1"/>
          </p:cNvPicPr>
          <p:nvPr/>
        </p:nvPicPr>
        <p:blipFill>
          <a:blip r:embed="rId2" cstate="print"/>
          <a:srcRect l="26437" t="5128" r="23295"/>
          <a:stretch>
            <a:fillRect/>
          </a:stretch>
        </p:blipFill>
        <p:spPr bwMode="auto">
          <a:xfrm>
            <a:off x="2998695" y="3535356"/>
            <a:ext cx="4545105" cy="30805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756536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0"/>
            <a:r>
              <a:rPr lang="en-US" dirty="0"/>
              <a:t>Agricultural biodiversity, or </a:t>
            </a:r>
            <a:r>
              <a:rPr lang="en-US" b="1" dirty="0"/>
              <a:t>agrobiodiversity</a:t>
            </a:r>
            <a:r>
              <a:rPr lang="en-US" dirty="0"/>
              <a:t>, is a subset of biodiversity that includes the diversity of </a:t>
            </a:r>
            <a:r>
              <a:rPr lang="en-US" b="1" dirty="0"/>
              <a:t>crops</a:t>
            </a:r>
            <a:r>
              <a:rPr lang="en-US" dirty="0"/>
              <a:t> and their </a:t>
            </a:r>
            <a:r>
              <a:rPr lang="en-US" b="1" dirty="0"/>
              <a:t>wild</a:t>
            </a:r>
            <a:r>
              <a:rPr lang="en-US" dirty="0"/>
              <a:t> </a:t>
            </a:r>
            <a:r>
              <a:rPr lang="en-US" b="1" dirty="0"/>
              <a:t>relatives</a:t>
            </a:r>
            <a:r>
              <a:rPr lang="en-US" dirty="0"/>
              <a:t>, </a:t>
            </a:r>
            <a:r>
              <a:rPr lang="en-US" b="1" dirty="0"/>
              <a:t>trees</a:t>
            </a:r>
            <a:r>
              <a:rPr lang="en-US" dirty="0"/>
              <a:t>, </a:t>
            </a:r>
            <a:r>
              <a:rPr lang="en-US" b="1" dirty="0"/>
              <a:t>animals</a:t>
            </a:r>
            <a:r>
              <a:rPr lang="en-US" dirty="0"/>
              <a:t>, </a:t>
            </a:r>
            <a:r>
              <a:rPr lang="en-US" b="1" dirty="0"/>
              <a:t>microbes</a:t>
            </a:r>
            <a:r>
              <a:rPr lang="en-US" dirty="0"/>
              <a:t> and other species that contribute to agricultural production. </a:t>
            </a:r>
          </a:p>
          <a:p>
            <a:pPr lvl="0" algn="just" rtl="0"/>
            <a:r>
              <a:rPr lang="en-US" dirty="0"/>
              <a:t>More than 6,000 species have been cultivated for food, yet fewer than 200 make major contributions to food security, globally, regionally or nationally, and only 9 account for 66% of total crop production.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238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2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Role of Biodiversity</a:t>
            </a:r>
          </a:p>
        </p:txBody>
      </p:sp>
      <p:grpSp>
        <p:nvGrpSpPr>
          <p:cNvPr id="5124" name="Diagram 5"/>
          <p:cNvGrpSpPr>
            <a:grpSpLocks noChangeAspect="1"/>
          </p:cNvGrpSpPr>
          <p:nvPr/>
        </p:nvGrpSpPr>
        <p:grpSpPr bwMode="auto">
          <a:xfrm>
            <a:off x="3946526" y="1628776"/>
            <a:ext cx="6264276" cy="3844925"/>
            <a:chOff x="1504" y="725"/>
            <a:chExt cx="3946" cy="2422"/>
          </a:xfrm>
        </p:grpSpPr>
        <p:sp>
          <p:nvSpPr>
            <p:cNvPr id="5128" name="_s1028"/>
            <p:cNvSpPr>
              <a:spLocks noChangeArrowheads="1" noTextEdit="1"/>
            </p:cNvSpPr>
            <p:nvPr/>
          </p:nvSpPr>
          <p:spPr bwMode="auto">
            <a:xfrm>
              <a:off x="1504" y="1117"/>
              <a:ext cx="2030" cy="2030"/>
            </a:xfrm>
            <a:custGeom>
              <a:avLst/>
              <a:gdLst>
                <a:gd name="T0" fmla="*/ 95 w 21600"/>
                <a:gd name="T1" fmla="*/ 0 h 21600"/>
                <a:gd name="T2" fmla="*/ 28 w 21600"/>
                <a:gd name="T3" fmla="*/ 28 h 21600"/>
                <a:gd name="T4" fmla="*/ 0 w 21600"/>
                <a:gd name="T5" fmla="*/ 95 h 21600"/>
                <a:gd name="T6" fmla="*/ 28 w 21600"/>
                <a:gd name="T7" fmla="*/ 163 h 21600"/>
                <a:gd name="T8" fmla="*/ 95 w 21600"/>
                <a:gd name="T9" fmla="*/ 191 h 21600"/>
                <a:gd name="T10" fmla="*/ 163 w 21600"/>
                <a:gd name="T11" fmla="*/ 163 h 21600"/>
                <a:gd name="T12" fmla="*/ 191 w 21600"/>
                <a:gd name="T13" fmla="*/ 95 h 21600"/>
                <a:gd name="T14" fmla="*/ 163 w 21600"/>
                <a:gd name="T15" fmla="*/ 28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0 w 21600"/>
                <a:gd name="T25" fmla="*/ 3160 h 21600"/>
                <a:gd name="T26" fmla="*/ 18440 w 21600"/>
                <a:gd name="T27" fmla="*/ 1844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43" y="10800"/>
                  </a:moveTo>
                  <a:cubicBezTo>
                    <a:pt x="1543" y="15912"/>
                    <a:pt x="5688" y="20057"/>
                    <a:pt x="10800" y="20057"/>
                  </a:cubicBezTo>
                  <a:cubicBezTo>
                    <a:pt x="15912" y="20057"/>
                    <a:pt x="20057" y="15912"/>
                    <a:pt x="20057" y="10800"/>
                  </a:cubicBezTo>
                  <a:cubicBezTo>
                    <a:pt x="20057" y="5688"/>
                    <a:pt x="15912" y="1543"/>
                    <a:pt x="10800" y="1543"/>
                  </a:cubicBezTo>
                  <a:cubicBezTo>
                    <a:pt x="5688" y="1543"/>
                    <a:pt x="1543" y="5688"/>
                    <a:pt x="1543" y="10800"/>
                  </a:cubicBezTo>
                  <a:close/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5129" name="_s1030"/>
            <p:cNvSpPr>
              <a:spLocks noChangeArrowheads="1" noTextEdit="1"/>
            </p:cNvSpPr>
            <p:nvPr/>
          </p:nvSpPr>
          <p:spPr bwMode="auto">
            <a:xfrm>
              <a:off x="1649" y="1262"/>
              <a:ext cx="1740" cy="1740"/>
            </a:xfrm>
            <a:custGeom>
              <a:avLst/>
              <a:gdLst>
                <a:gd name="T0" fmla="*/ 70 w 21600"/>
                <a:gd name="T1" fmla="*/ 0 h 21600"/>
                <a:gd name="T2" fmla="*/ 21 w 21600"/>
                <a:gd name="T3" fmla="*/ 21 h 21600"/>
                <a:gd name="T4" fmla="*/ 0 w 21600"/>
                <a:gd name="T5" fmla="*/ 70 h 21600"/>
                <a:gd name="T6" fmla="*/ 21 w 21600"/>
                <a:gd name="T7" fmla="*/ 120 h 21600"/>
                <a:gd name="T8" fmla="*/ 70 w 21600"/>
                <a:gd name="T9" fmla="*/ 140 h 21600"/>
                <a:gd name="T10" fmla="*/ 120 w 21600"/>
                <a:gd name="T11" fmla="*/ 120 h 21600"/>
                <a:gd name="T12" fmla="*/ 140 w 21600"/>
                <a:gd name="T13" fmla="*/ 70 h 21600"/>
                <a:gd name="T14" fmla="*/ 120 w 21600"/>
                <a:gd name="T15" fmla="*/ 2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66 h 21600"/>
                <a:gd name="T26" fmla="*/ 18434 w 21600"/>
                <a:gd name="T27" fmla="*/ 1843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00" y="10800"/>
                  </a:moveTo>
                  <a:cubicBezTo>
                    <a:pt x="1800" y="15771"/>
                    <a:pt x="5829" y="19800"/>
                    <a:pt x="10800" y="19800"/>
                  </a:cubicBezTo>
                  <a:cubicBezTo>
                    <a:pt x="15771" y="19800"/>
                    <a:pt x="19800" y="15771"/>
                    <a:pt x="19800" y="10800"/>
                  </a:cubicBezTo>
                  <a:cubicBezTo>
                    <a:pt x="19800" y="5829"/>
                    <a:pt x="15771" y="1800"/>
                    <a:pt x="10800" y="1800"/>
                  </a:cubicBezTo>
                  <a:cubicBezTo>
                    <a:pt x="5829" y="1800"/>
                    <a:pt x="1800" y="5829"/>
                    <a:pt x="1800" y="10800"/>
                  </a:cubicBezTo>
                  <a:close/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70" name="_s1031"/>
            <p:cNvSpPr>
              <a:spLocks/>
            </p:cNvSpPr>
            <p:nvPr/>
          </p:nvSpPr>
          <p:spPr bwMode="auto">
            <a:xfrm>
              <a:off x="3785" y="1714"/>
              <a:ext cx="487" cy="184"/>
            </a:xfrm>
            <a:prstGeom prst="callout2">
              <a:avLst>
                <a:gd name="adj1" fmla="val 42602"/>
                <a:gd name="adj2" fmla="val -11824"/>
                <a:gd name="adj3" fmla="val 42602"/>
                <a:gd name="adj4" fmla="val -37592"/>
                <a:gd name="adj5" fmla="val 289819"/>
                <a:gd name="adj6" fmla="val -92843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/>
            <a:lstStyle/>
            <a:p>
              <a:pPr algn="ctr" rtl="1" eaLnBrk="1" hangingPunct="1">
                <a:defRPr/>
              </a:pPr>
              <a:r>
                <a:rPr lang="en-GB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Eco-diversity</a:t>
              </a:r>
              <a:endPara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131" name="_s1032"/>
            <p:cNvSpPr>
              <a:spLocks noChangeArrowheads="1" noTextEdit="1"/>
            </p:cNvSpPr>
            <p:nvPr/>
          </p:nvSpPr>
          <p:spPr bwMode="auto">
            <a:xfrm>
              <a:off x="1794" y="1407"/>
              <a:ext cx="1450" cy="1450"/>
            </a:xfrm>
            <a:custGeom>
              <a:avLst/>
              <a:gdLst>
                <a:gd name="T0" fmla="*/ 49 w 21600"/>
                <a:gd name="T1" fmla="*/ 0 h 21600"/>
                <a:gd name="T2" fmla="*/ 14 w 21600"/>
                <a:gd name="T3" fmla="*/ 14 h 21600"/>
                <a:gd name="T4" fmla="*/ 0 w 21600"/>
                <a:gd name="T5" fmla="*/ 49 h 21600"/>
                <a:gd name="T6" fmla="*/ 14 w 21600"/>
                <a:gd name="T7" fmla="*/ 83 h 21600"/>
                <a:gd name="T8" fmla="*/ 49 w 21600"/>
                <a:gd name="T9" fmla="*/ 97 h 21600"/>
                <a:gd name="T10" fmla="*/ 83 w 21600"/>
                <a:gd name="T11" fmla="*/ 83 h 21600"/>
                <a:gd name="T12" fmla="*/ 97 w 21600"/>
                <a:gd name="T13" fmla="*/ 49 h 21600"/>
                <a:gd name="T14" fmla="*/ 83 w 21600"/>
                <a:gd name="T15" fmla="*/ 14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8 w 21600"/>
                <a:gd name="T25" fmla="*/ 3158 h 21600"/>
                <a:gd name="T26" fmla="*/ 18442 w 21600"/>
                <a:gd name="T27" fmla="*/ 1844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160" y="10800"/>
                  </a:moveTo>
                  <a:cubicBezTo>
                    <a:pt x="2160" y="15572"/>
                    <a:pt x="6028" y="19440"/>
                    <a:pt x="10800" y="19440"/>
                  </a:cubicBezTo>
                  <a:cubicBezTo>
                    <a:pt x="15572" y="19440"/>
                    <a:pt x="19440" y="15572"/>
                    <a:pt x="19440" y="10800"/>
                  </a:cubicBezTo>
                  <a:cubicBezTo>
                    <a:pt x="19440" y="6028"/>
                    <a:pt x="15572" y="2160"/>
                    <a:pt x="10800" y="2160"/>
                  </a:cubicBezTo>
                  <a:cubicBezTo>
                    <a:pt x="6028" y="2160"/>
                    <a:pt x="2160" y="6028"/>
                    <a:pt x="2160" y="10800"/>
                  </a:cubicBezTo>
                  <a:close/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72" name="_s1033"/>
            <p:cNvSpPr>
              <a:spLocks/>
            </p:cNvSpPr>
            <p:nvPr/>
          </p:nvSpPr>
          <p:spPr bwMode="auto">
            <a:xfrm>
              <a:off x="3749" y="1493"/>
              <a:ext cx="406" cy="169"/>
            </a:xfrm>
            <a:prstGeom prst="callout2">
              <a:avLst>
                <a:gd name="adj1" fmla="val 42602"/>
                <a:gd name="adj2" fmla="val -5276"/>
                <a:gd name="adj3" fmla="val 53090"/>
                <a:gd name="adj4" fmla="val -57754"/>
                <a:gd name="adj5" fmla="val 411104"/>
                <a:gd name="adj6" fmla="val -139748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/>
            <a:lstStyle/>
            <a:p>
              <a:pPr rtl="1" eaLnBrk="1" hangingPunct="1">
                <a:defRPr/>
              </a:pPr>
              <a:r>
                <a:rPr lang="en-GB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Genetic resources</a:t>
              </a:r>
              <a:endPara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 rtl="1" eaLnBrk="1" hangingPunct="1">
                <a:defRPr/>
              </a:pPr>
              <a:endPara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133" name="_s1034"/>
            <p:cNvSpPr>
              <a:spLocks noChangeArrowheads="1" noTextEdit="1"/>
            </p:cNvSpPr>
            <p:nvPr/>
          </p:nvSpPr>
          <p:spPr bwMode="auto">
            <a:xfrm>
              <a:off x="1939" y="1552"/>
              <a:ext cx="1160" cy="1160"/>
            </a:xfrm>
            <a:custGeom>
              <a:avLst/>
              <a:gdLst>
                <a:gd name="T0" fmla="*/ 31 w 21600"/>
                <a:gd name="T1" fmla="*/ 0 h 21600"/>
                <a:gd name="T2" fmla="*/ 9 w 21600"/>
                <a:gd name="T3" fmla="*/ 9 h 21600"/>
                <a:gd name="T4" fmla="*/ 0 w 21600"/>
                <a:gd name="T5" fmla="*/ 31 h 21600"/>
                <a:gd name="T6" fmla="*/ 9 w 21600"/>
                <a:gd name="T7" fmla="*/ 53 h 21600"/>
                <a:gd name="T8" fmla="*/ 31 w 21600"/>
                <a:gd name="T9" fmla="*/ 62 h 21600"/>
                <a:gd name="T10" fmla="*/ 53 w 21600"/>
                <a:gd name="T11" fmla="*/ 53 h 21600"/>
                <a:gd name="T12" fmla="*/ 62 w 21600"/>
                <a:gd name="T13" fmla="*/ 31 h 21600"/>
                <a:gd name="T14" fmla="*/ 53 w 21600"/>
                <a:gd name="T15" fmla="*/ 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66 h 21600"/>
                <a:gd name="T26" fmla="*/ 18434 w 21600"/>
                <a:gd name="T27" fmla="*/ 1843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700" y="10800"/>
                  </a:moveTo>
                  <a:cubicBezTo>
                    <a:pt x="2700" y="15274"/>
                    <a:pt x="6326" y="18900"/>
                    <a:pt x="10800" y="18900"/>
                  </a:cubicBezTo>
                  <a:cubicBezTo>
                    <a:pt x="15274" y="18900"/>
                    <a:pt x="18900" y="15274"/>
                    <a:pt x="18900" y="10800"/>
                  </a:cubicBezTo>
                  <a:cubicBezTo>
                    <a:pt x="18900" y="6326"/>
                    <a:pt x="15274" y="2700"/>
                    <a:pt x="10800" y="2700"/>
                  </a:cubicBezTo>
                  <a:cubicBezTo>
                    <a:pt x="6326" y="2700"/>
                    <a:pt x="2700" y="6326"/>
                    <a:pt x="2700" y="10800"/>
                  </a:cubicBezTo>
                  <a:close/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74" name="_s1035"/>
            <p:cNvSpPr>
              <a:spLocks/>
            </p:cNvSpPr>
            <p:nvPr/>
          </p:nvSpPr>
          <p:spPr bwMode="auto">
            <a:xfrm>
              <a:off x="3748" y="1309"/>
              <a:ext cx="406" cy="169"/>
            </a:xfrm>
            <a:prstGeom prst="callout2">
              <a:avLst>
                <a:gd name="adj1" fmla="val 42602"/>
                <a:gd name="adj2" fmla="val -11824"/>
                <a:gd name="adj3" fmla="val 48075"/>
                <a:gd name="adj4" fmla="val -74540"/>
                <a:gd name="adj5" fmla="val 479509"/>
                <a:gd name="adj6" fmla="val -178812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/>
            <a:lstStyle/>
            <a:p>
              <a:pPr rtl="1" eaLnBrk="1" hangingPunct="1">
                <a:defRPr/>
              </a:pPr>
              <a:r>
                <a:rPr lang="en-GB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Plant Genetic resources</a:t>
              </a:r>
              <a:endPara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135" name="_s1036"/>
            <p:cNvSpPr>
              <a:spLocks noChangeArrowheads="1" noTextEdit="1"/>
            </p:cNvSpPr>
            <p:nvPr/>
          </p:nvSpPr>
          <p:spPr bwMode="auto">
            <a:xfrm>
              <a:off x="2084" y="1697"/>
              <a:ext cx="870" cy="870"/>
            </a:xfrm>
            <a:custGeom>
              <a:avLst/>
              <a:gdLst>
                <a:gd name="T0" fmla="*/ 18 w 21600"/>
                <a:gd name="T1" fmla="*/ 0 h 21600"/>
                <a:gd name="T2" fmla="*/ 5 w 21600"/>
                <a:gd name="T3" fmla="*/ 5 h 21600"/>
                <a:gd name="T4" fmla="*/ 0 w 21600"/>
                <a:gd name="T5" fmla="*/ 18 h 21600"/>
                <a:gd name="T6" fmla="*/ 5 w 21600"/>
                <a:gd name="T7" fmla="*/ 30 h 21600"/>
                <a:gd name="T8" fmla="*/ 18 w 21600"/>
                <a:gd name="T9" fmla="*/ 35 h 21600"/>
                <a:gd name="T10" fmla="*/ 30 w 21600"/>
                <a:gd name="T11" fmla="*/ 30 h 21600"/>
                <a:gd name="T12" fmla="*/ 35 w 21600"/>
                <a:gd name="T13" fmla="*/ 18 h 21600"/>
                <a:gd name="T14" fmla="*/ 30 w 21600"/>
                <a:gd name="T15" fmla="*/ 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3 w 21600"/>
                <a:gd name="T25" fmla="*/ 3153 h 21600"/>
                <a:gd name="T26" fmla="*/ 18447 w 21600"/>
                <a:gd name="T27" fmla="*/ 1844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600" y="10800"/>
                  </a:moveTo>
                  <a:cubicBezTo>
                    <a:pt x="3600" y="14776"/>
                    <a:pt x="6824" y="18000"/>
                    <a:pt x="10800" y="18000"/>
                  </a:cubicBezTo>
                  <a:cubicBezTo>
                    <a:pt x="14776" y="18000"/>
                    <a:pt x="18000" y="14776"/>
                    <a:pt x="18000" y="10800"/>
                  </a:cubicBezTo>
                  <a:cubicBezTo>
                    <a:pt x="18000" y="6824"/>
                    <a:pt x="14776" y="3600"/>
                    <a:pt x="10800" y="3600"/>
                  </a:cubicBezTo>
                  <a:cubicBezTo>
                    <a:pt x="6824" y="3600"/>
                    <a:pt x="3600" y="6824"/>
                    <a:pt x="3600" y="10800"/>
                  </a:cubicBezTo>
                  <a:close/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5136" name="_s1037"/>
            <p:cNvSpPr>
              <a:spLocks/>
            </p:cNvSpPr>
            <p:nvPr/>
          </p:nvSpPr>
          <p:spPr bwMode="auto">
            <a:xfrm>
              <a:off x="3766" y="1143"/>
              <a:ext cx="994" cy="124"/>
            </a:xfrm>
            <a:prstGeom prst="callout2">
              <a:avLst>
                <a:gd name="adj1" fmla="val 57881"/>
                <a:gd name="adj2" fmla="val -9968"/>
                <a:gd name="adj3" fmla="val 57207"/>
                <a:gd name="adj4" fmla="val -34377"/>
                <a:gd name="adj5" fmla="val 796880"/>
                <a:gd name="adj6" fmla="val -90679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/>
            <a:lstStyle>
              <a:lvl1pPr algn="r" rtl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l">
                <a:spcBef>
                  <a:spcPct val="0"/>
                </a:spcBef>
                <a:buNone/>
              </a:pPr>
              <a:r>
                <a:rPr lang="en-GB" altLang="en-US" sz="1400" b="1" dirty="0">
                  <a:latin typeface="Arial" panose="020B0604020202020204" pitchFamily="34" charset="0"/>
                </a:rPr>
                <a:t>Governance management</a:t>
              </a:r>
              <a:endParaRPr lang="en-US" altLang="en-US" sz="1400" b="1" dirty="0">
                <a:latin typeface="Arial" panose="020B0604020202020204" pitchFamily="34" charset="0"/>
              </a:endParaRPr>
            </a:p>
          </p:txBody>
        </p:sp>
        <p:sp>
          <p:nvSpPr>
            <p:cNvPr id="5137" name="_s1038"/>
            <p:cNvSpPr>
              <a:spLocks noChangeArrowheads="1" noTextEdit="1"/>
            </p:cNvSpPr>
            <p:nvPr/>
          </p:nvSpPr>
          <p:spPr bwMode="auto">
            <a:xfrm>
              <a:off x="2229" y="1842"/>
              <a:ext cx="580" cy="580"/>
            </a:xfrm>
            <a:custGeom>
              <a:avLst/>
              <a:gdLst>
                <a:gd name="T0" fmla="*/ 8 w 21600"/>
                <a:gd name="T1" fmla="*/ 0 h 21600"/>
                <a:gd name="T2" fmla="*/ 2 w 21600"/>
                <a:gd name="T3" fmla="*/ 2 h 21600"/>
                <a:gd name="T4" fmla="*/ 0 w 21600"/>
                <a:gd name="T5" fmla="*/ 8 h 21600"/>
                <a:gd name="T6" fmla="*/ 2 w 21600"/>
                <a:gd name="T7" fmla="*/ 13 h 21600"/>
                <a:gd name="T8" fmla="*/ 8 w 21600"/>
                <a:gd name="T9" fmla="*/ 16 h 21600"/>
                <a:gd name="T10" fmla="*/ 13 w 21600"/>
                <a:gd name="T11" fmla="*/ 13 h 21600"/>
                <a:gd name="T12" fmla="*/ 16 w 21600"/>
                <a:gd name="T13" fmla="*/ 8 h 21600"/>
                <a:gd name="T14" fmla="*/ 13 w 21600"/>
                <a:gd name="T15" fmla="*/ 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6 w 21600"/>
                <a:gd name="T25" fmla="*/ 3166 h 21600"/>
                <a:gd name="T26" fmla="*/ 18434 w 21600"/>
                <a:gd name="T27" fmla="*/ 1843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78" name="_s1039"/>
            <p:cNvSpPr>
              <a:spLocks/>
            </p:cNvSpPr>
            <p:nvPr/>
          </p:nvSpPr>
          <p:spPr bwMode="auto">
            <a:xfrm>
              <a:off x="3789" y="892"/>
              <a:ext cx="1661" cy="183"/>
            </a:xfrm>
            <a:prstGeom prst="callout2">
              <a:avLst>
                <a:gd name="adj1" fmla="val 37760"/>
                <a:gd name="adj2" fmla="val -5422"/>
                <a:gd name="adj3" fmla="val 42602"/>
                <a:gd name="adj4" fmla="val -22333"/>
                <a:gd name="adj5" fmla="val 667503"/>
                <a:gd name="adj6" fmla="val -63927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/>
            <a:lstStyle/>
            <a:p>
              <a:pPr rtl="1" eaLnBrk="1" hangingPunct="1">
                <a:defRPr/>
              </a:pPr>
              <a:r>
                <a:rPr lang="en-GB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Sustainable Agriculture development</a:t>
              </a:r>
              <a:endPara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5139" name="_s1040"/>
            <p:cNvSpPr>
              <a:spLocks noChangeArrowheads="1" noTextEdit="1"/>
            </p:cNvSpPr>
            <p:nvPr/>
          </p:nvSpPr>
          <p:spPr bwMode="auto">
            <a:xfrm>
              <a:off x="2374" y="1987"/>
              <a:ext cx="290" cy="290"/>
            </a:xfrm>
            <a:prstGeom prst="ellipse">
              <a:avLst/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80" name="_s1041"/>
            <p:cNvSpPr>
              <a:spLocks/>
            </p:cNvSpPr>
            <p:nvPr/>
          </p:nvSpPr>
          <p:spPr bwMode="auto">
            <a:xfrm>
              <a:off x="3811" y="725"/>
              <a:ext cx="1077" cy="140"/>
            </a:xfrm>
            <a:prstGeom prst="callout2">
              <a:avLst>
                <a:gd name="adj1" fmla="val 42602"/>
                <a:gd name="adj2" fmla="val -11824"/>
                <a:gd name="adj3" fmla="val 52520"/>
                <a:gd name="adj4" fmla="val -44031"/>
                <a:gd name="adj5" fmla="val 1007245"/>
                <a:gd name="adj6" fmla="val -120225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/>
            <a:lstStyle/>
            <a:p>
              <a:pPr rtl="1" eaLnBrk="1" hangingPunct="1">
                <a:defRPr/>
              </a:pPr>
              <a:r>
                <a:rPr lang="en-GB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Food Security</a:t>
              </a:r>
              <a:endPara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81" name="_s1029"/>
          <p:cNvSpPr>
            <a:spLocks/>
          </p:cNvSpPr>
          <p:nvPr/>
        </p:nvSpPr>
        <p:spPr bwMode="auto">
          <a:xfrm>
            <a:off x="7539040" y="3530601"/>
            <a:ext cx="1849436" cy="393418"/>
          </a:xfrm>
          <a:prstGeom prst="callout2">
            <a:avLst>
              <a:gd name="adj1" fmla="val 39184"/>
              <a:gd name="adj2" fmla="val -3099"/>
              <a:gd name="adj3" fmla="val 39184"/>
              <a:gd name="adj4" fmla="val -13655"/>
              <a:gd name="adj5" fmla="val 147879"/>
              <a:gd name="adj6" fmla="val -26816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/>
          <a:lstStyle/>
          <a:p>
            <a:pPr rtl="1" eaLnBrk="1" hangingPunct="1">
              <a:defRPr/>
            </a:pPr>
            <a:r>
              <a:rPr lang="en-GB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Biodiversity</a:t>
            </a:r>
            <a:endParaRPr lang="en-U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7" name="AutoShape 23"/>
          <p:cNvSpPr>
            <a:spLocks noChangeArrowheads="1"/>
          </p:cNvSpPr>
          <p:nvPr/>
        </p:nvSpPr>
        <p:spPr bwMode="auto">
          <a:xfrm rot="1023251">
            <a:off x="5576829" y="4007247"/>
            <a:ext cx="2016125" cy="431800"/>
          </a:xfrm>
          <a:prstGeom prst="leftArrow">
            <a:avLst>
              <a:gd name="adj1" fmla="val 46583"/>
              <a:gd name="adj2" fmla="val 152719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r" rtl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426197"/>
      </p:ext>
    </p:ext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Modern environmental economics considers areas of biological diversity as </a:t>
            </a:r>
            <a:r>
              <a:rPr lang="en-US" dirty="0"/>
              <a:t>Gene banks </a:t>
            </a:r>
            <a:r>
              <a:rPr lang="en-GB" dirty="0"/>
              <a:t>that contain the biodiversity wealth.</a:t>
            </a:r>
          </a:p>
        </p:txBody>
      </p:sp>
    </p:spTree>
    <p:extLst>
      <p:ext uri="{BB962C8B-B14F-4D97-AF65-F5344CB8AC3E}">
        <p14:creationId xmlns:p14="http://schemas.microsoft.com/office/powerpoint/2010/main" val="4264726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altLang="en-US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222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0BEE2A-7B62-4F49-8F71-7E0D2A28B51C}" type="slidenum">
              <a:rPr lang="ar-SA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863480"/>
      </p:ext>
    </p:ext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Increasing biodiversity </a:t>
            </a:r>
            <a:r>
              <a:rPr lang="en-US" dirty="0"/>
              <a:t>in our food systems to give farmers more options to deal with risks of crop failure, declining soil fertility or increasingly variable weather.</a:t>
            </a:r>
            <a:endParaRPr lang="en-GB" dirty="0"/>
          </a:p>
          <a:p>
            <a:pPr lvl="1" algn="just" rtl="0"/>
            <a:r>
              <a:rPr lang="en-US" dirty="0"/>
              <a:t>The need to use the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agrobiodiversity Index </a:t>
            </a:r>
            <a:r>
              <a:rPr lang="en-US" dirty="0"/>
              <a:t>to calculate how well countries are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conserving</a:t>
            </a:r>
            <a:r>
              <a:rPr lang="en-US" dirty="0"/>
              <a:t> and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</a:t>
            </a:r>
            <a:r>
              <a:rPr lang="en-US" dirty="0"/>
              <a:t> their agricultural biodiversity to improve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diets, markets</a:t>
            </a:r>
            <a:r>
              <a:rPr lang="en-US" dirty="0"/>
              <a:t> and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</a:t>
            </a:r>
            <a:r>
              <a:rPr lang="en-US" dirty="0"/>
              <a:t>, and achieve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sustainable</a:t>
            </a:r>
            <a:r>
              <a:rPr lang="en-US" dirty="0"/>
              <a:t> and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resilient food systems</a:t>
            </a:r>
            <a:r>
              <a:rPr lang="en-US" dirty="0"/>
              <a:t>. </a:t>
            </a:r>
            <a:endParaRPr lang="en-GB" dirty="0"/>
          </a:p>
          <a:p>
            <a:pPr lvl="1" algn="just" rtl="0"/>
            <a:r>
              <a:rPr lang="en-US" dirty="0"/>
              <a:t>The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</a:t>
            </a:r>
            <a:r>
              <a:rPr lang="en-US" dirty="0"/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</a:t>
            </a:r>
            <a:r>
              <a:rPr lang="en-US" dirty="0"/>
              <a:t> of agrobiodiversity in diets, markets and production, the more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resilient food system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384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rtl="0"/>
            <a:r>
              <a:rPr lang="en-US" dirty="0"/>
              <a:t>The need to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r>
              <a:rPr lang="en-US" dirty="0"/>
              <a:t> data on agrobiodiversity present in </a:t>
            </a:r>
            <a:r>
              <a:rPr lang="en-US" b="1" dirty="0"/>
              <a:t>markets</a:t>
            </a:r>
            <a:r>
              <a:rPr lang="en-US" dirty="0"/>
              <a:t> and </a:t>
            </a:r>
            <a:r>
              <a:rPr lang="en-US" b="1" dirty="0"/>
              <a:t>diets</a:t>
            </a:r>
            <a:r>
              <a:rPr lang="en-US" dirty="0"/>
              <a:t>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agricultural</a:t>
            </a:r>
            <a:r>
              <a:rPr lang="en-US" b="1" dirty="0"/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</a:t>
            </a:r>
            <a:r>
              <a:rPr lang="en-US" b="1" dirty="0"/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 conservation </a:t>
            </a:r>
            <a:r>
              <a:rPr lang="en-US" dirty="0"/>
              <a:t>in order to build a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resilient agrobiodiversity policy</a:t>
            </a:r>
            <a:r>
              <a:rPr lang="en-US" dirty="0"/>
              <a:t>. </a:t>
            </a:r>
            <a:endParaRPr lang="en-GB" dirty="0"/>
          </a:p>
          <a:p>
            <a:pPr lvl="1" algn="just" rtl="0"/>
            <a:r>
              <a:rPr lang="en-US" dirty="0"/>
              <a:t>The need to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mainstreaming</a:t>
            </a:r>
            <a:r>
              <a:rPr lang="en-US" dirty="0"/>
              <a:t> agro-biodiversity in food systems to save our plant genetic resources from extinction. </a:t>
            </a:r>
          </a:p>
          <a:p>
            <a:pPr lvl="1" algn="just" rtl="0"/>
            <a:r>
              <a:rPr lang="en-GB" sz="2800" dirty="0"/>
              <a:t>We must deal with the topics of 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agriculture, environment, nutrition </a:t>
            </a:r>
            <a:r>
              <a:rPr lang="en-GB" sz="2800" dirty="0"/>
              <a:t>and 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</a:t>
            </a:r>
            <a:r>
              <a:rPr lang="en-GB" sz="2800" dirty="0"/>
              <a:t> as one issue.</a:t>
            </a:r>
          </a:p>
        </p:txBody>
      </p:sp>
    </p:spTree>
    <p:extLst>
      <p:ext uri="{BB962C8B-B14F-4D97-AF65-F5344CB8AC3E}">
        <p14:creationId xmlns:p14="http://schemas.microsoft.com/office/powerpoint/2010/main" val="2335151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438401" y="860612"/>
            <a:ext cx="7623175" cy="2690660"/>
          </a:xfrm>
        </p:spPr>
        <p:txBody>
          <a:bodyPr rtlCol="0"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ar-SA" sz="9800" b="1" dirty="0">
                <a:ln/>
                <a:solidFill>
                  <a:schemeClr val="accent3"/>
                </a:solidFill>
                <a:cs typeface="Diwani Bent" pitchFamily="2" charset="-78"/>
              </a:rPr>
            </a:br>
            <a:r>
              <a:rPr lang="ar-SA" sz="14400" b="1" dirty="0">
                <a:ln/>
                <a:solidFill>
                  <a:schemeClr val="accent3"/>
                </a:solidFill>
                <a:cs typeface="Diwani Bent" pitchFamily="2" charset="-78"/>
              </a:rPr>
              <a:t>شكراً</a:t>
            </a:r>
            <a:endParaRPr lang="en-US" sz="12000" b="1" dirty="0">
              <a:ln/>
              <a:solidFill>
                <a:schemeClr val="accent3"/>
              </a:solidFill>
              <a:cs typeface="Diwani Bent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61884" y="3737655"/>
            <a:ext cx="3499420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60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9289415" y="3616292"/>
            <a:ext cx="2020425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6000" b="1" dirty="0" err="1">
                <a:ln/>
                <a:solidFill>
                  <a:schemeClr val="accent3"/>
                </a:solidFill>
              </a:rPr>
              <a:t>Merci</a:t>
            </a:r>
            <a:endParaRPr lang="en-GB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73024" y="5149324"/>
            <a:ext cx="2031325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4800" b="1" dirty="0" err="1">
                <a:ln/>
                <a:solidFill>
                  <a:schemeClr val="accent3"/>
                </a:solidFill>
              </a:rPr>
              <a:t>謝謝啦</a:t>
            </a:r>
            <a:endParaRPr lang="en-GB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89415" y="2175163"/>
            <a:ext cx="1794850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4800" b="1" dirty="0" err="1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Danke</a:t>
            </a:r>
            <a:endParaRPr lang="en-GB" sz="4800" b="1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09105" y="2205942"/>
            <a:ext cx="2333341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4400" b="1" dirty="0" err="1">
                <a:ln/>
                <a:solidFill>
                  <a:schemeClr val="accent3"/>
                </a:solidFill>
              </a:rPr>
              <a:t>Gracias</a:t>
            </a:r>
            <a:endParaRPr lang="en-GB" sz="4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16260" y="3985624"/>
            <a:ext cx="1988089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3600" b="1" dirty="0" err="1">
                <a:ln/>
                <a:solidFill>
                  <a:schemeClr val="accent3"/>
                </a:solidFill>
              </a:rPr>
              <a:t>спасибо</a:t>
            </a:r>
            <a:endParaRPr lang="en-GB" sz="3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3665" y="5149324"/>
            <a:ext cx="274947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4000" b="1" dirty="0" err="1">
                <a:ln/>
                <a:solidFill>
                  <a:schemeClr val="accent3"/>
                </a:solidFill>
              </a:rPr>
              <a:t>ありがとう</a:t>
            </a:r>
            <a:endParaRPr lang="en-GB" sz="40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421223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" id="{FB1F95FE-6695-4C85-BD99-9D57B00899A9}" vid="{8D9B7260-698F-4DA5-A17E-26654679EC7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105</TotalTime>
  <Words>324</Words>
  <Application>Microsoft Office PowerPoint</Application>
  <PresentationFormat>Широкоэкранный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Theme2</vt:lpstr>
      <vt:lpstr>Panel IV  Agricultural Bio-diversity and  Resilient Food Systems</vt:lpstr>
      <vt:lpstr>Importance of Biodiversity</vt:lpstr>
      <vt:lpstr>Презентация PowerPoint</vt:lpstr>
      <vt:lpstr>Role of Biodiversity</vt:lpstr>
      <vt:lpstr>Презентация PowerPoint</vt:lpstr>
      <vt:lpstr>Презентация PowerPoint</vt:lpstr>
      <vt:lpstr>Recommendations</vt:lpstr>
      <vt:lpstr>Recommendations</vt:lpstr>
      <vt:lpstr> شكراً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Reda Rizk</dc:creator>
  <cp:lastModifiedBy>Rufiya Ospanova</cp:lastModifiedBy>
  <cp:revision>14</cp:revision>
  <dcterms:created xsi:type="dcterms:W3CDTF">2020-07-05T12:09:03Z</dcterms:created>
  <dcterms:modified xsi:type="dcterms:W3CDTF">2020-07-05T17:12:06Z</dcterms:modified>
</cp:coreProperties>
</file>