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448" r:id="rId2"/>
    <p:sldId id="451" r:id="rId3"/>
    <p:sldId id="454" r:id="rId4"/>
    <p:sldId id="452" r:id="rId5"/>
    <p:sldId id="484" r:id="rId6"/>
    <p:sldId id="453" r:id="rId7"/>
    <p:sldId id="482" r:id="rId8"/>
    <p:sldId id="485" r:id="rId9"/>
    <p:sldId id="488" r:id="rId10"/>
    <p:sldId id="486" r:id="rId11"/>
    <p:sldId id="487" r:id="rId12"/>
    <p:sldId id="432" r:id="rId13"/>
    <p:sldId id="489" r:id="rId14"/>
    <p:sldId id="490" r:id="rId15"/>
    <p:sldId id="491" r:id="rId16"/>
    <p:sldId id="492" r:id="rId17"/>
    <p:sldId id="493" r:id="rId18"/>
    <p:sldId id="494" r:id="rId19"/>
    <p:sldId id="495" r:id="rId20"/>
    <p:sldId id="480" r:id="rId21"/>
    <p:sldId id="46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576" y="78"/>
      </p:cViewPr>
      <p:guideLst>
        <p:guide orient="horz" pos="223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A71883-F749-4CE1-9C13-16FDACEF08B1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A782C-623C-478D-8E18-29D293458D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788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08C3D6F-BE6E-4D2E-8CA2-C168F2A2690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0661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/>
              <a:t>Dr M F Ishiyaku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AA862-9D50-467B-A670-35DA62202B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E0BDDF-3588-4D1E-B5E3-38B5EEC21E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361ED5-5E9D-4F63-9404-E2BCA109D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48C8-BC3A-4837-815D-8ABD3A291E8C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CD94EA-88FD-47D3-ACEE-6FBB10B07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9971A1-1BD9-48EC-9E28-F4C6E7DAD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688E1-C140-4C14-B170-29E644B9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098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1536A-4210-4AEE-B1CA-57698A45D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C3C9C5-504E-4235-8F72-A1BBB3915C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D9E39-0E0A-4FE2-B403-ECD1C0499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48C8-BC3A-4837-815D-8ABD3A291E8C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4A30C-4D5C-462C-945D-9F1655400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7CBC1-074E-4E63-986B-D83F85F77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688E1-C140-4C14-B170-29E644B9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805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79E640-CB84-4E44-8F6C-35886F3B68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C2234B-59AB-4067-B987-E242AFD4C0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7ADF8-D42F-4CAF-9060-549AE9E60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48C8-BC3A-4837-815D-8ABD3A291E8C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FE245-DA39-4FD4-8DF9-4466CE5F0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0963F-234B-491E-8A24-CE008A19C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688E1-C140-4C14-B170-29E644B9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199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C98D7-AB6F-47EC-A739-3848AA2CD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E1C47-6B9D-4BCD-A529-EE4ACF3AB0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03E749-D902-413F-ADF8-A36BD7147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48C8-BC3A-4837-815D-8ABD3A291E8C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2DAEF1-E1EC-4771-AA19-3E9FC53EA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E4718-0301-4B12-B0C4-5192126DA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688E1-C140-4C14-B170-29E644B9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19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D4512-E728-4E0C-B9CD-F7E838962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06FCEC-C294-4086-A805-8138D5069F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260415-9350-4AA8-927B-4A78008FD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48C8-BC3A-4837-815D-8ABD3A291E8C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19621-D3FD-4B2B-9690-C7D94853F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84E21-1897-42B7-92F8-1EE3378EC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688E1-C140-4C14-B170-29E644B9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211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C85A9-B298-48DE-9409-730C9B294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75FAB-CC4A-437C-80B9-56A7D4B165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686EED-A0CE-46DF-B386-37C1999218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4C2CC0-3692-4469-A37A-6C93EED88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48C8-BC3A-4837-815D-8ABD3A291E8C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644E75-FBCE-4E23-A302-17C810EB6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3D3761-437B-4274-8899-E4B9591AB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688E1-C140-4C14-B170-29E644B9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023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FBE40-BA95-4FF5-9D05-E0F733AB6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B55C07-167C-4D4D-9AD7-8E049E2028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18136A-2D6E-4FD0-9CD6-20DD326CD6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D84CD8-807E-4B69-A602-54AE37AD18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C49DE2-A62B-4C72-A2FB-E31AF3A704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0C77A0-0E23-4BDF-BA83-5418C30FC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48C8-BC3A-4837-815D-8ABD3A291E8C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3D3913-96AE-46C3-B819-DF643D163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4414EA-8976-4C46-8389-AEBC364DB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688E1-C140-4C14-B170-29E644B9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22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3594A-0EBA-47B7-BE72-A06B3862D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D29F0A-C3B2-4A98-9573-E32D0C406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48C8-BC3A-4837-815D-8ABD3A291E8C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D94A81-D33F-426E-B7EF-10AD1FAF9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88CF47-E0ED-422F-B95F-225121808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688E1-C140-4C14-B170-29E644B9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325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50A5E5-1090-4FA9-94AA-5C3CC0B71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48C8-BC3A-4837-815D-8ABD3A291E8C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7FD0E6-119A-4934-8597-1A126C49D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DC21BA-E0D7-432D-B334-76B152D66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688E1-C140-4C14-B170-29E644B9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449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01D9E-FD23-44D8-BA11-B80E432EC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C08FC7-C16F-43C4-A770-0233F6EF4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8CF18C-D201-4951-AE43-9AF90F84F9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CC7AFA-7588-4C65-9F10-DF3853947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48C8-BC3A-4837-815D-8ABD3A291E8C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AB7FA3-6390-462B-A3E5-795F6DE74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B7313E-A205-4579-A47C-CFACB077B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688E1-C140-4C14-B170-29E644B9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4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821EF-A911-401A-BAB2-52F7A013E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E33BC0-2A42-4750-B4A0-3F34EE1ECA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45C37C-4383-4501-9910-7B0E739FFF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FDBD1F-2239-4BEF-94FA-7A436B32E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48C8-BC3A-4837-815D-8ABD3A291E8C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0B0F8C-CC2C-4908-90EA-FD8A1D95F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32A884-435E-453C-9DF0-248AD9304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688E1-C140-4C14-B170-29E644B9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852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E4038B-57D6-46EF-BD70-9D8CEA9BD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796A36-75E4-4222-AFEF-D134363078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3532BC-225E-479F-8B47-6DEEBD3EEB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D48C8-BC3A-4837-815D-8ABD3A291E8C}" type="datetimeFigureOut">
              <a:rPr lang="en-US" smtClean="0"/>
              <a:t>7/4/2020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4AA874-F0F7-46FB-9AAB-D652FC98A3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B359B0-59E9-4B2B-BFC9-537045F4A2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688E1-C140-4C14-B170-29E644B9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683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mfishiyaku@iar.gov.ng" TargetMode="External"/><Relationship Id="rId4" Type="http://schemas.openxmlformats.org/officeDocument/2006/relationships/hyperlink" Target="mailto:director@iar.gov.n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g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ABU 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658" y="519114"/>
            <a:ext cx="1395927" cy="1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IAR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34231" y="607221"/>
            <a:ext cx="1313111" cy="132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931768" y="334447"/>
            <a:ext cx="8159065" cy="19389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1" dirty="0">
                <a:ln w="18000">
                  <a:solidFill>
                    <a:srgbClr val="C0504D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33CC3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/>
                <a:ea typeface="+mj-ea"/>
                <a:cs typeface="+mj-cs"/>
              </a:rPr>
              <a:t>NIGERIA’S EXPERIENCE IN GENETIC RESEARCH AND GENEBANK MANAGEMENT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495800" y="152401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733797" y="2273439"/>
            <a:ext cx="28698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Presentation to the Organization of Islamic Countries 2020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88391A-C0A1-4BFF-BC77-3B9E18C98779}"/>
              </a:ext>
            </a:extLst>
          </p:cNvPr>
          <p:cNvSpPr txBox="1"/>
          <p:nvPr/>
        </p:nvSpPr>
        <p:spPr>
          <a:xfrm>
            <a:off x="1472061" y="5138557"/>
            <a:ext cx="92478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Mohammad F. Ishiyaku (Plant Breeder)</a:t>
            </a:r>
          </a:p>
          <a:p>
            <a:pPr algn="ctr"/>
            <a:r>
              <a:rPr lang="en-US" b="1" dirty="0"/>
              <a:t>Executive Director, Institute for Agricultural Research, Ahmadu Bello University,</a:t>
            </a:r>
          </a:p>
          <a:p>
            <a:pPr algn="ctr"/>
            <a:r>
              <a:rPr lang="en-US" b="1" dirty="0"/>
              <a:t>Zaria, </a:t>
            </a:r>
            <a:r>
              <a:rPr lang="en-US" b="1" dirty="0" err="1"/>
              <a:t>Nigeira</a:t>
            </a:r>
            <a:endParaRPr lang="en-US" b="1" dirty="0"/>
          </a:p>
          <a:p>
            <a:pPr algn="ctr"/>
            <a:r>
              <a:rPr lang="en-US" b="1" dirty="0">
                <a:hlinkClick r:id="rId4"/>
              </a:rPr>
              <a:t>director@iar.gov.ng</a:t>
            </a:r>
            <a:r>
              <a:rPr lang="en-US" b="1" dirty="0"/>
              <a:t>; </a:t>
            </a:r>
            <a:r>
              <a:rPr lang="en-US" b="1" dirty="0">
                <a:hlinkClick r:id="rId5"/>
              </a:rPr>
              <a:t>mfishiyaku@iar.gov.ng</a:t>
            </a:r>
            <a:r>
              <a:rPr lang="en-US" b="1" dirty="0"/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ABU 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66" y="152401"/>
            <a:ext cx="1395927" cy="1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IAR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04723" y="152401"/>
            <a:ext cx="1313111" cy="132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673455" y="335757"/>
            <a:ext cx="8402403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en-US" sz="4000" i="1" dirty="0">
                <a:solidFill>
                  <a:srgbClr val="FF0000"/>
                </a:solidFill>
              </a:rPr>
              <a:t>Genetic improvement of crops-FIBRE</a:t>
            </a:r>
            <a:endParaRPr lang="en-US" sz="4000" dirty="0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495800" y="152401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0E08625-C436-474C-AE16-CCAEDA60B796}"/>
              </a:ext>
            </a:extLst>
          </p:cNvPr>
          <p:cNvGrpSpPr/>
          <p:nvPr/>
        </p:nvGrpSpPr>
        <p:grpSpPr>
          <a:xfrm>
            <a:off x="1673455" y="1226999"/>
            <a:ext cx="4023960" cy="3311133"/>
            <a:chOff x="178501" y="4134108"/>
            <a:chExt cx="3793582" cy="2383949"/>
          </a:xfrm>
        </p:grpSpPr>
        <p:pic>
          <p:nvPicPr>
            <p:cNvPr id="18" name="Picture 17" descr="PCDV0023">
              <a:extLst>
                <a:ext uri="{FF2B5EF4-FFF2-40B4-BE49-F238E27FC236}">
                  <a16:creationId xmlns:a16="http://schemas.microsoft.com/office/drawing/2014/main" id="{B28A6682-F6F5-4C61-8CC9-0B752409A5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501" y="4134108"/>
              <a:ext cx="3793582" cy="2383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A7DAA60-0F80-4DCB-AA7B-F05852C17F11}"/>
                </a:ext>
              </a:extLst>
            </p:cNvPr>
            <p:cNvSpPr txBox="1"/>
            <p:nvPr/>
          </p:nvSpPr>
          <p:spPr>
            <a:xfrm>
              <a:off x="262145" y="6054800"/>
              <a:ext cx="1674054" cy="37982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COTTON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46DC0979-C9C6-4D0F-B678-4A3572D15E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821" y="1188566"/>
            <a:ext cx="4572000" cy="3429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C2457C3-65B4-4520-AA75-6C4DDF1DFDAD}"/>
              </a:ext>
            </a:extLst>
          </p:cNvPr>
          <p:cNvSpPr txBox="1"/>
          <p:nvPr/>
        </p:nvSpPr>
        <p:spPr>
          <a:xfrm>
            <a:off x="6255017" y="3979333"/>
            <a:ext cx="9839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Kenaf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835781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ABU 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66" y="152401"/>
            <a:ext cx="1395927" cy="1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IAR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04723" y="152401"/>
            <a:ext cx="1313111" cy="132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673455" y="335759"/>
            <a:ext cx="8821043" cy="7305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Methods of Genetic Resource Conservation 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495800" y="152401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97C4D8-CCA6-4663-ABEC-ABB7C6A5D31D}"/>
              </a:ext>
            </a:extLst>
          </p:cNvPr>
          <p:cNvSpPr txBox="1"/>
          <p:nvPr/>
        </p:nvSpPr>
        <p:spPr>
          <a:xfrm>
            <a:off x="1264920" y="1467422"/>
            <a:ext cx="10003302" cy="5121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22222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n-US" sz="2800" b="0" i="0" dirty="0">
                <a:solidFill>
                  <a:srgbClr val="222222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n-situ </a:t>
            </a:r>
            <a:r>
              <a:rPr lang="en-US" sz="2800" b="1" i="0" dirty="0">
                <a:solidFill>
                  <a:srgbClr val="222222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conservation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800" dirty="0">
              <a:solidFill>
                <a:srgbClr val="4D5156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Growing out of germplasm in the natural field environments to maintain genetic and viability of seeds of s</a:t>
            </a:r>
            <a:r>
              <a:rPr lang="en-US" sz="28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pecies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8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Expensive to maintain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Labour intensive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8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Does not permit conservation of large amount of germplasm</a:t>
            </a:r>
          </a:p>
        </p:txBody>
      </p:sp>
    </p:spTree>
    <p:extLst>
      <p:ext uri="{BB962C8B-B14F-4D97-AF65-F5344CB8AC3E}">
        <p14:creationId xmlns:p14="http://schemas.microsoft.com/office/powerpoint/2010/main" val="3940484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 M F Ishiyaku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59280" y="298479"/>
            <a:ext cx="7467599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Planting of germplasm materials in the Field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33600" y="914400"/>
            <a:ext cx="7467600" cy="5600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ABU 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66" y="152401"/>
            <a:ext cx="1395927" cy="1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IAR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04723" y="152401"/>
            <a:ext cx="1313111" cy="132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673455" y="335759"/>
            <a:ext cx="8821043" cy="7305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Methods of Genetic Resource Conservation 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495800" y="152401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97C4D8-CCA6-4663-ABEC-ABB7C6A5D31D}"/>
              </a:ext>
            </a:extLst>
          </p:cNvPr>
          <p:cNvSpPr txBox="1"/>
          <p:nvPr/>
        </p:nvSpPr>
        <p:spPr>
          <a:xfrm>
            <a:off x="1264920" y="1467422"/>
            <a:ext cx="10537874" cy="51292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22222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en-US" sz="2800" b="0" i="0" dirty="0">
                <a:solidFill>
                  <a:srgbClr val="222222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x-situ </a:t>
            </a:r>
            <a:r>
              <a:rPr lang="en-US" sz="2800" b="1" i="0" dirty="0">
                <a:solidFill>
                  <a:srgbClr val="222222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conservation</a:t>
            </a:r>
            <a:endParaRPr lang="en-US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800" dirty="0">
              <a:solidFill>
                <a:srgbClr val="4D5156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Storage of seed or vegetative materials in gene banks- </a:t>
            </a:r>
          </a:p>
          <a:p>
            <a:pPr>
              <a:lnSpc>
                <a:spcPct val="200000"/>
              </a:lnSpc>
            </a:pPr>
            <a:r>
              <a:rPr lang="en-US" sz="2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where temperature, seed moisture content, storage			atmosphere are controlled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Cryogenic preservation is another mode of </a:t>
            </a:r>
            <a:r>
              <a:rPr lang="en-US" sz="2800" b="0" i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ex-situ 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conservation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endParaRPr lang="en-US" sz="28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6167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ABU 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66" y="152401"/>
            <a:ext cx="1395927" cy="1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IAR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04723" y="152401"/>
            <a:ext cx="1313111" cy="132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673456" y="335759"/>
            <a:ext cx="8610028" cy="7333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Seed Gene Banks in Nigeria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495800" y="152401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97C4D8-CCA6-4663-ABEC-ABB7C6A5D31D}"/>
              </a:ext>
            </a:extLst>
          </p:cNvPr>
          <p:cNvSpPr txBox="1"/>
          <p:nvPr/>
        </p:nvSpPr>
        <p:spPr>
          <a:xfrm>
            <a:off x="575603" y="1638933"/>
            <a:ext cx="10888394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b="0" i="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There are two repositories in Nigeria- national repository and local repository at research institutes like IAR Zaria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800" b="0" i="0" dirty="0">
              <a:solidFill>
                <a:srgbClr val="000000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b="0" i="0" dirty="0">
                <a:solidFill>
                  <a:srgbClr val="282727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Nigerian national Gene bank is based at the National Center for Genetic Resources and Biotechnology (NACGRAB), Ibadan.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800" b="0" i="0" dirty="0">
              <a:solidFill>
                <a:srgbClr val="282727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b="0" i="0" dirty="0">
                <a:solidFill>
                  <a:srgbClr val="282727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</a:t>
            </a:r>
            <a:r>
              <a:rPr lang="en-US" sz="2800" dirty="0">
                <a:solidFill>
                  <a:srgbClr val="28272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Centre </a:t>
            </a:r>
            <a:r>
              <a:rPr lang="en-US" sz="2800" b="0" i="0" dirty="0">
                <a:solidFill>
                  <a:srgbClr val="282727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 saddled with the responsibilities of acquisition, conservation, distribution, and utilization of the plant genetic resource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800" b="0" i="0" dirty="0">
              <a:solidFill>
                <a:srgbClr val="282727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b="0" i="0" dirty="0">
                <a:solidFill>
                  <a:srgbClr val="282727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Today the NACGRAB’S repository is mostly released varieties of crops using mainly ex conservation tools</a:t>
            </a:r>
            <a:endParaRPr lang="en-US" sz="28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8311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ABU 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66" y="152401"/>
            <a:ext cx="1395927" cy="1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IAR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04723" y="152401"/>
            <a:ext cx="1313111" cy="132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570093" y="228034"/>
            <a:ext cx="8980676" cy="12971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 Bank at Institute for Agricultural Research Zaria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495800" y="152401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3" name="Picture 2" descr="A close up of a door&#10;&#10;Description automatically generated">
            <a:extLst>
              <a:ext uri="{FF2B5EF4-FFF2-40B4-BE49-F238E27FC236}">
                <a16:creationId xmlns:a16="http://schemas.microsoft.com/office/drawing/2014/main" id="{CE672930-4FBD-4305-B406-8F196DB30A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08" y="2082951"/>
            <a:ext cx="3410261" cy="4547015"/>
          </a:xfrm>
          <a:prstGeom prst="rect">
            <a:avLst/>
          </a:prstGeom>
        </p:spPr>
      </p:pic>
      <p:pic>
        <p:nvPicPr>
          <p:cNvPr id="5" name="Picture 4" descr="A close up of a door&#10;&#10;Description automatically generated">
            <a:extLst>
              <a:ext uri="{FF2B5EF4-FFF2-40B4-BE49-F238E27FC236}">
                <a16:creationId xmlns:a16="http://schemas.microsoft.com/office/drawing/2014/main" id="{2703C86B-9F20-4CCF-A354-927F3B1A79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074" y="2082951"/>
            <a:ext cx="3410261" cy="4547015"/>
          </a:xfrm>
          <a:prstGeom prst="rect">
            <a:avLst/>
          </a:prstGeom>
        </p:spPr>
      </p:pic>
      <p:pic>
        <p:nvPicPr>
          <p:cNvPr id="8" name="Picture 7" descr="A close up of a door&#10;&#10;Description automatically generated">
            <a:extLst>
              <a:ext uri="{FF2B5EF4-FFF2-40B4-BE49-F238E27FC236}">
                <a16:creationId xmlns:a16="http://schemas.microsoft.com/office/drawing/2014/main" id="{274D2E0B-EC2F-43B0-90F5-CAF57C99A5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333" y="2082952"/>
            <a:ext cx="3410259" cy="454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6723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ABU 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66" y="152401"/>
            <a:ext cx="1395927" cy="1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IAR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04723" y="152401"/>
            <a:ext cx="1313111" cy="132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570093" y="228034"/>
            <a:ext cx="8910338" cy="12971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 Bank at Institute for Agricultural Research Zaria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495800" y="152401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4" name="Picture 3" descr="A large empty room&#10;&#10;Description automatically generated">
            <a:extLst>
              <a:ext uri="{FF2B5EF4-FFF2-40B4-BE49-F238E27FC236}">
                <a16:creationId xmlns:a16="http://schemas.microsoft.com/office/drawing/2014/main" id="{0B979ABB-B8A9-4E0C-9393-FFEFC7B11D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128" y="1836712"/>
            <a:ext cx="4044645" cy="4676931"/>
          </a:xfrm>
          <a:prstGeom prst="rect">
            <a:avLst/>
          </a:prstGeom>
        </p:spPr>
      </p:pic>
      <p:pic>
        <p:nvPicPr>
          <p:cNvPr id="9" name="Picture 8" descr="A close up of a door&#10;&#10;Description automatically generated">
            <a:extLst>
              <a:ext uri="{FF2B5EF4-FFF2-40B4-BE49-F238E27FC236}">
                <a16:creationId xmlns:a16="http://schemas.microsoft.com/office/drawing/2014/main" id="{80AF04D6-05F9-4EF7-B72E-AFB58162C8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455" y="1836712"/>
            <a:ext cx="3975268" cy="4718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542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ABU 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66" y="152401"/>
            <a:ext cx="1395927" cy="1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IAR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04723" y="152401"/>
            <a:ext cx="1313111" cy="132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688124" y="393894"/>
            <a:ext cx="8328074" cy="12971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Germplasm Acquisition</a:t>
            </a:r>
          </a:p>
          <a:p>
            <a:pPr>
              <a:lnSpc>
                <a:spcPct val="150000"/>
              </a:lnSpc>
            </a:pPr>
            <a:endParaRPr lang="en-US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495800" y="152401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584453-7A10-44F3-8191-2B1CA4C624D7}"/>
              </a:ext>
            </a:extLst>
          </p:cNvPr>
          <p:cNvSpPr txBox="1"/>
          <p:nvPr/>
        </p:nvSpPr>
        <p:spPr>
          <a:xfrm>
            <a:off x="584564" y="1838783"/>
            <a:ext cx="10824334" cy="4259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b="0" i="0" dirty="0">
                <a:solidFill>
                  <a:srgbClr val="282727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Germplasm collection mission</a:t>
            </a:r>
          </a:p>
          <a:p>
            <a:pPr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b="0" i="0" dirty="0">
                <a:solidFill>
                  <a:srgbClr val="282727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Exchange of germplasm between research institutions/Universities e.g. IITA, UCR- USA</a:t>
            </a:r>
          </a:p>
          <a:p>
            <a:pPr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8272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Mutation and generation of recombinant lines through breeding</a:t>
            </a:r>
            <a:endParaRPr lang="en-US" sz="2800" b="0" i="0" dirty="0">
              <a:solidFill>
                <a:srgbClr val="282727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200000"/>
              </a:lnSpc>
            </a:pPr>
            <a:endParaRPr lang="en-US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1797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ABU 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66" y="152401"/>
            <a:ext cx="1395927" cy="1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IAR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04723" y="152401"/>
            <a:ext cx="1313111" cy="132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688124" y="393894"/>
            <a:ext cx="8328074" cy="65081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Germplasm &amp; Utilization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495800" y="152401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7B05B2-3C1A-40F4-BC5E-5421E9257779}"/>
              </a:ext>
            </a:extLst>
          </p:cNvPr>
          <p:cNvSpPr txBox="1"/>
          <p:nvPr/>
        </p:nvSpPr>
        <p:spPr>
          <a:xfrm>
            <a:off x="1337602" y="1284310"/>
            <a:ext cx="9227235" cy="51414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200000"/>
              </a:lnSpc>
            </a:pP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Mainly used in breeding programmes to identify;</a:t>
            </a:r>
          </a:p>
          <a:p>
            <a:pPr marL="457200" indent="-457200" eaLnBrk="1" hangingPunct="1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Disease resistance genes/traits</a:t>
            </a:r>
          </a:p>
          <a:p>
            <a:pPr marL="457200" indent="-457200" eaLnBrk="1" hangingPunct="1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Insect Pests resistance/tolerance</a:t>
            </a:r>
          </a:p>
          <a:p>
            <a:pPr marL="457200" indent="-457200" eaLnBrk="1" hangingPunct="1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Drought tolerances</a:t>
            </a:r>
          </a:p>
          <a:p>
            <a:pPr marL="457200" indent="-457200" eaLnBrk="1" hangingPunct="1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Identify consumer preferred quality traits like seeds size, cooking time, taste</a:t>
            </a:r>
          </a:p>
          <a:p>
            <a:pPr marL="457200" indent="-457200" eaLnBrk="1" hangingPunct="1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Identify early and medium maturity traits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etc</a:t>
            </a:r>
            <a:endParaRPr 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318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ABU 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66" y="152401"/>
            <a:ext cx="1395927" cy="1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IAR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04723" y="152401"/>
            <a:ext cx="1313111" cy="132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688124" y="393894"/>
            <a:ext cx="8328074" cy="65081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State of Local Gene Bank/Challenges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495800" y="152401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7B05B2-3C1A-40F4-BC5E-5421E9257779}"/>
              </a:ext>
            </a:extLst>
          </p:cNvPr>
          <p:cNvSpPr txBox="1"/>
          <p:nvPr/>
        </p:nvSpPr>
        <p:spPr>
          <a:xfrm>
            <a:off x="1477488" y="1711226"/>
            <a:ext cx="9410906" cy="44028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250000"/>
              </a:lnSpc>
            </a:pP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Local gene bank is not fully in operation due to;</a:t>
            </a:r>
          </a:p>
          <a:p>
            <a:pPr marL="342900" indent="-342900" eaLnBrk="1" hangingPunct="1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Challenges with freezing system</a:t>
            </a:r>
          </a:p>
          <a:p>
            <a:pPr marL="342900" indent="-342900" eaLnBrk="1" hangingPunct="1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Stable power supply/</a:t>
            </a:r>
          </a:p>
          <a:p>
            <a:pPr marL="342900" indent="-342900" eaLnBrk="1" hangingPunct="1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Need to optimize 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Cryopreservation 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facility</a:t>
            </a:r>
          </a:p>
          <a:p>
            <a:pPr eaLnBrk="1" hangingPunct="1">
              <a:lnSpc>
                <a:spcPct val="200000"/>
              </a:lnSpc>
            </a:pPr>
            <a:endParaRPr 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335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ABU 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66" y="152401"/>
            <a:ext cx="1395927" cy="1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IAR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04723" y="152401"/>
            <a:ext cx="1313111" cy="132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673455" y="279486"/>
            <a:ext cx="8402403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Outline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495800" y="152401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9E99AF-ABD3-498F-B0EB-1B7CDFC3B259}"/>
              </a:ext>
            </a:extLst>
          </p:cNvPr>
          <p:cNvSpPr txBox="1"/>
          <p:nvPr/>
        </p:nvSpPr>
        <p:spPr>
          <a:xfrm>
            <a:off x="522514" y="1557276"/>
            <a:ext cx="11335657" cy="4442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Why Conservation of Genetic Resources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Representative list of Crop Genetic Improvement in Nigeria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Methods of Genetic Resource Conservation in Use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 banks in Nigeria Agricultural Research Institutes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Germplasm Acquisition &amp; Utilization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Challenges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451865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7690" y="198438"/>
            <a:ext cx="10515600" cy="1325563"/>
          </a:xfrm>
          <a:solidFill>
            <a:schemeClr val="accent6"/>
          </a:solidFill>
        </p:spPr>
        <p:txBody>
          <a:bodyPr/>
          <a:lstStyle/>
          <a:p>
            <a:pPr algn="ctr"/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Acknowledgements</a:t>
            </a:r>
          </a:p>
        </p:txBody>
      </p:sp>
      <p:pic>
        <p:nvPicPr>
          <p:cNvPr id="5" name="Picture 5" descr="IAR Logo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87677" y="2238665"/>
            <a:ext cx="1384300" cy="13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 l="15379" t="34590" r="67958" b="44124"/>
          <a:stretch>
            <a:fillRect/>
          </a:stretch>
        </p:blipFill>
        <p:spPr bwMode="auto">
          <a:xfrm>
            <a:off x="5406889" y="5201544"/>
            <a:ext cx="1378222" cy="1295399"/>
          </a:xfrm>
          <a:prstGeom prst="roundRect">
            <a:avLst>
              <a:gd name="adj" fmla="val 5958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obliqueBottomLeft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Picture 4" descr="ABU 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59435" y="2161602"/>
            <a:ext cx="1444888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09800" y="2971801"/>
            <a:ext cx="7010400" cy="120032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Thank You!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ABU 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66" y="152401"/>
            <a:ext cx="1395927" cy="1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IAR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04723" y="152401"/>
            <a:ext cx="1313111" cy="132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673455" y="335757"/>
            <a:ext cx="8402403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Conservation of Genetic Resources</a:t>
            </a:r>
            <a:endParaRPr lang="en-US" sz="4000" dirty="0">
              <a:solidFill>
                <a:schemeClr val="accent6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495800" y="152401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26D97F-6FCE-45CC-84DA-D669C245FEA5}"/>
              </a:ext>
            </a:extLst>
          </p:cNvPr>
          <p:cNvSpPr txBox="1"/>
          <p:nvPr/>
        </p:nvSpPr>
        <p:spPr>
          <a:xfrm>
            <a:off x="1153550" y="1557275"/>
            <a:ext cx="10719582" cy="4505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eaLnBrk="1" hangingPunct="1">
              <a:lnSpc>
                <a:spcPct val="20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Important to </a:t>
            </a:r>
            <a:r>
              <a:rPr lang="en-US" sz="2000" b="0" i="0" dirty="0">
                <a:solidFill>
                  <a:srgbClr val="222222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guarantee </a:t>
            </a:r>
            <a:r>
              <a:rPr lang="en-US" sz="2000" b="1" i="0" dirty="0">
                <a:solidFill>
                  <a:srgbClr val="222222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future availability</a:t>
            </a:r>
            <a:r>
              <a:rPr lang="en-US" sz="2000" b="0" i="0" dirty="0">
                <a:solidFill>
                  <a:srgbClr val="222222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cultivars &amp; wild populations for posterity-economics and culture</a:t>
            </a:r>
          </a:p>
          <a:p>
            <a:pPr marL="285750" indent="-285750" eaLnBrk="1" hangingPunct="1">
              <a:lnSpc>
                <a:spcPct val="20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b="0" i="0" dirty="0">
                <a:solidFill>
                  <a:srgbClr val="222222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Ensure sustainable Agriculture through preservation of traits </a:t>
            </a:r>
          </a:p>
          <a:p>
            <a:pPr marL="285750" indent="-285750" eaLnBrk="1" hangingPunct="1">
              <a:lnSpc>
                <a:spcPct val="20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2222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</a:t>
            </a:r>
            <a:r>
              <a:rPr lang="en-US" sz="2000" b="1" i="0" dirty="0">
                <a:solidFill>
                  <a:srgbClr val="222222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conserve genetic</a:t>
            </a:r>
            <a:r>
              <a:rPr lang="en-US" sz="2000" b="0" i="0" dirty="0">
                <a:solidFill>
                  <a:srgbClr val="222222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diversity of crop plants </a:t>
            </a:r>
          </a:p>
          <a:p>
            <a:pPr marL="285750" indent="-285750">
              <a:lnSpc>
                <a:spcPct val="20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2222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</a:t>
            </a:r>
            <a:r>
              <a:rPr lang="en-US" sz="2000" b="0" i="0" dirty="0">
                <a:solidFill>
                  <a:srgbClr val="222222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promote the use of </a:t>
            </a:r>
            <a:r>
              <a:rPr lang="en-US" sz="2000" b="1" i="0" dirty="0">
                <a:solidFill>
                  <a:srgbClr val="222222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genetic resources</a:t>
            </a:r>
            <a:r>
              <a:rPr lang="en-US" sz="2000" b="0" i="0" dirty="0">
                <a:solidFill>
                  <a:srgbClr val="222222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in cultivar development</a:t>
            </a:r>
          </a:p>
          <a:p>
            <a:pPr marL="285750" indent="-285750">
              <a:lnSpc>
                <a:spcPct val="20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2222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Promotes Global Cooperation among Countries of the World</a:t>
            </a:r>
            <a:endParaRPr lang="en-US" sz="2000" b="0" i="0" dirty="0">
              <a:solidFill>
                <a:srgbClr val="222222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20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2800" b="0" i="0" dirty="0">
              <a:solidFill>
                <a:srgbClr val="222222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325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ABU 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66" y="152401"/>
            <a:ext cx="1395927" cy="1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IAR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04723" y="152401"/>
            <a:ext cx="1313111" cy="132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673455" y="335757"/>
            <a:ext cx="8402403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en-US" sz="4000" i="1" dirty="0">
                <a:solidFill>
                  <a:srgbClr val="FF0000"/>
                </a:solidFill>
              </a:rPr>
              <a:t>Genetic improvement of crops-CEREALS</a:t>
            </a:r>
            <a:endParaRPr lang="en-US" sz="4000" dirty="0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495800" y="152401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4FF6A1B-E2C0-4E10-8C35-6E382C012148}"/>
              </a:ext>
            </a:extLst>
          </p:cNvPr>
          <p:cNvGrpSpPr/>
          <p:nvPr/>
        </p:nvGrpSpPr>
        <p:grpSpPr>
          <a:xfrm>
            <a:off x="1608271" y="1226999"/>
            <a:ext cx="3543994" cy="2213018"/>
            <a:chOff x="7935243" y="1555420"/>
            <a:chExt cx="3543994" cy="2213018"/>
          </a:xfrm>
        </p:grpSpPr>
        <p:pic>
          <p:nvPicPr>
            <p:cNvPr id="16" name="Picture 2" descr="PCDV0004">
              <a:extLst>
                <a:ext uri="{FF2B5EF4-FFF2-40B4-BE49-F238E27FC236}">
                  <a16:creationId xmlns:a16="http://schemas.microsoft.com/office/drawing/2014/main" id="{030570F5-EAD2-4A7A-BB8E-41109C96F5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5243" y="1555420"/>
              <a:ext cx="3543994" cy="2213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AB36845-F3FE-4255-94A4-0C85B303B87C}"/>
                </a:ext>
              </a:extLst>
            </p:cNvPr>
            <p:cNvSpPr txBox="1"/>
            <p:nvPr/>
          </p:nvSpPr>
          <p:spPr>
            <a:xfrm>
              <a:off x="8033186" y="3289417"/>
              <a:ext cx="130427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MAIZE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60D45C2-15D1-4DA0-88AC-25DD8571BA33}"/>
              </a:ext>
            </a:extLst>
          </p:cNvPr>
          <p:cNvGrpSpPr/>
          <p:nvPr/>
        </p:nvGrpSpPr>
        <p:grpSpPr>
          <a:xfrm>
            <a:off x="6704373" y="1190094"/>
            <a:ext cx="4000350" cy="2353206"/>
            <a:chOff x="4103357" y="4096999"/>
            <a:chExt cx="3371485" cy="2291286"/>
          </a:xfrm>
        </p:grpSpPr>
        <p:pic>
          <p:nvPicPr>
            <p:cNvPr id="18" name="Picture 2" descr="PCDV0028">
              <a:extLst>
                <a:ext uri="{FF2B5EF4-FFF2-40B4-BE49-F238E27FC236}">
                  <a16:creationId xmlns:a16="http://schemas.microsoft.com/office/drawing/2014/main" id="{0D8A1BFA-C46D-4FD5-B5B1-4FA92FA7877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867"/>
            <a:stretch/>
          </p:blipFill>
          <p:spPr bwMode="auto">
            <a:xfrm>
              <a:off x="4103357" y="4096999"/>
              <a:ext cx="3371485" cy="2291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F0EBB68-C37F-4FA1-B188-F0CD5C991D9A}"/>
                </a:ext>
              </a:extLst>
            </p:cNvPr>
            <p:cNvSpPr txBox="1"/>
            <p:nvPr/>
          </p:nvSpPr>
          <p:spPr>
            <a:xfrm>
              <a:off x="4200602" y="5891949"/>
              <a:ext cx="1188212" cy="35961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SORGHUM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9C0BCAD-DA3D-4FD7-8AFD-D5B339178BD4}"/>
              </a:ext>
            </a:extLst>
          </p:cNvPr>
          <p:cNvGrpSpPr/>
          <p:nvPr/>
        </p:nvGrpSpPr>
        <p:grpSpPr>
          <a:xfrm>
            <a:off x="1531912" y="3968310"/>
            <a:ext cx="3955717" cy="2464559"/>
            <a:chOff x="362463" y="4292849"/>
            <a:chExt cx="3145162" cy="2092962"/>
          </a:xfrm>
        </p:grpSpPr>
        <p:pic>
          <p:nvPicPr>
            <p:cNvPr id="33" name="Picture 8" descr="Wheat output, supplies and use will be lower in 2020-21 | 2020-05 ...">
              <a:extLst>
                <a:ext uri="{FF2B5EF4-FFF2-40B4-BE49-F238E27FC236}">
                  <a16:creationId xmlns:a16="http://schemas.microsoft.com/office/drawing/2014/main" id="{039D7D00-AE6E-4CF5-9D64-EA993184AB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463" y="4292849"/>
              <a:ext cx="3145162" cy="20929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1160397-5C28-481E-8C46-A972D24ABD0B}"/>
                </a:ext>
              </a:extLst>
            </p:cNvPr>
            <p:cNvSpPr txBox="1"/>
            <p:nvPr/>
          </p:nvSpPr>
          <p:spPr>
            <a:xfrm>
              <a:off x="501049" y="4457356"/>
              <a:ext cx="1037017" cy="3136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WHEAT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EC3EDE7-0F85-4D20-A75D-FD1C6A51CB42}"/>
              </a:ext>
            </a:extLst>
          </p:cNvPr>
          <p:cNvGrpSpPr/>
          <p:nvPr/>
        </p:nvGrpSpPr>
        <p:grpSpPr>
          <a:xfrm>
            <a:off x="6704373" y="3968309"/>
            <a:ext cx="4099615" cy="2464559"/>
            <a:chOff x="4018379" y="4304016"/>
            <a:chExt cx="3128381" cy="2081795"/>
          </a:xfrm>
        </p:grpSpPr>
        <p:pic>
          <p:nvPicPr>
            <p:cNvPr id="36" name="Picture 12" descr="Picking Barley Grains: Learn About Harvesting Barley Crops">
              <a:extLst>
                <a:ext uri="{FF2B5EF4-FFF2-40B4-BE49-F238E27FC236}">
                  <a16:creationId xmlns:a16="http://schemas.microsoft.com/office/drawing/2014/main" id="{FF4353FA-7F0A-4956-8CC1-D6B936A0D1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8379" y="4304016"/>
              <a:ext cx="3128381" cy="20817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9A845D0-B18B-4DF2-9D88-C2035334D4E9}"/>
                </a:ext>
              </a:extLst>
            </p:cNvPr>
            <p:cNvSpPr txBox="1"/>
            <p:nvPr/>
          </p:nvSpPr>
          <p:spPr>
            <a:xfrm>
              <a:off x="4106428" y="4465676"/>
              <a:ext cx="98473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BARLEY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233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ABU 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66" y="152401"/>
            <a:ext cx="1395927" cy="1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IAR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04723" y="152401"/>
            <a:ext cx="1313111" cy="132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673455" y="335758"/>
            <a:ext cx="8821043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en-US" sz="4000" i="1" dirty="0">
                <a:solidFill>
                  <a:srgbClr val="FF0000"/>
                </a:solidFill>
              </a:rPr>
              <a:t>Genetic improvement of crops-LEGUMES</a:t>
            </a:r>
            <a:endParaRPr lang="en-US" sz="4000" dirty="0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495800" y="152401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74FF4B5-4D2C-4ADA-A682-BCCB30AA8E93}"/>
              </a:ext>
            </a:extLst>
          </p:cNvPr>
          <p:cNvGrpSpPr/>
          <p:nvPr/>
        </p:nvGrpSpPr>
        <p:grpSpPr>
          <a:xfrm>
            <a:off x="1611696" y="1349537"/>
            <a:ext cx="3888772" cy="2079463"/>
            <a:chOff x="170725" y="1596843"/>
            <a:chExt cx="3762850" cy="2300967"/>
          </a:xfrm>
        </p:grpSpPr>
        <p:pic>
          <p:nvPicPr>
            <p:cNvPr id="21" name="Picture 2" descr="GROUNDNUT">
              <a:extLst>
                <a:ext uri="{FF2B5EF4-FFF2-40B4-BE49-F238E27FC236}">
                  <a16:creationId xmlns:a16="http://schemas.microsoft.com/office/drawing/2014/main" id="{D13815A6-E754-41E6-B3E2-635CFF8683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725" y="1596843"/>
              <a:ext cx="3762850" cy="2300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81339F3-F718-4E2F-AC70-BA8D926C9EE8}"/>
                </a:ext>
              </a:extLst>
            </p:cNvPr>
            <p:cNvSpPr txBox="1"/>
            <p:nvPr/>
          </p:nvSpPr>
          <p:spPr>
            <a:xfrm>
              <a:off x="256839" y="3418670"/>
              <a:ext cx="1674054" cy="37982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GROUNDNUT</a:t>
              </a:r>
            </a:p>
          </p:txBody>
        </p:sp>
        <p:pic>
          <p:nvPicPr>
            <p:cNvPr id="23" name="Picture 4">
              <a:extLst>
                <a:ext uri="{FF2B5EF4-FFF2-40B4-BE49-F238E27FC236}">
                  <a16:creationId xmlns:a16="http://schemas.microsoft.com/office/drawing/2014/main" id="{6B961502-C1D3-4A41-922D-595F9A323D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2549" y="2371623"/>
              <a:ext cx="1674054" cy="77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5F63845-8880-4AB4-8563-FE953A0B907A}"/>
              </a:ext>
            </a:extLst>
          </p:cNvPr>
          <p:cNvGrpSpPr/>
          <p:nvPr/>
        </p:nvGrpSpPr>
        <p:grpSpPr>
          <a:xfrm>
            <a:off x="7048709" y="1283627"/>
            <a:ext cx="3442599" cy="2145373"/>
            <a:chOff x="4103358" y="1593130"/>
            <a:chExt cx="3442599" cy="2211281"/>
          </a:xfrm>
        </p:grpSpPr>
        <p:pic>
          <p:nvPicPr>
            <p:cNvPr id="25" name="Picture 2" descr="PCDV0029">
              <a:extLst>
                <a:ext uri="{FF2B5EF4-FFF2-40B4-BE49-F238E27FC236}">
                  <a16:creationId xmlns:a16="http://schemas.microsoft.com/office/drawing/2014/main" id="{96E725BA-D1DF-4BB9-AF75-3C49FA564D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3358" y="1593130"/>
              <a:ext cx="3442599" cy="2211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1B793DA-9786-45F1-9321-C6A4426FB637}"/>
                </a:ext>
              </a:extLst>
            </p:cNvPr>
            <p:cNvSpPr txBox="1"/>
            <p:nvPr/>
          </p:nvSpPr>
          <p:spPr>
            <a:xfrm>
              <a:off x="4143534" y="3301492"/>
              <a:ext cx="1674054" cy="37982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COWPEA</a:t>
              </a:r>
            </a:p>
          </p:txBody>
        </p:sp>
        <p:pic>
          <p:nvPicPr>
            <p:cNvPr id="28" name="Picture 6">
              <a:extLst>
                <a:ext uri="{FF2B5EF4-FFF2-40B4-BE49-F238E27FC236}">
                  <a16:creationId xmlns:a16="http://schemas.microsoft.com/office/drawing/2014/main" id="{C41BB95C-21E4-47AC-90E3-22E2DE273E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0789" y="1624903"/>
              <a:ext cx="1674054" cy="1213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D176932A-B9AE-40B8-B1B7-F04EB3713E80}"/>
              </a:ext>
            </a:extLst>
          </p:cNvPr>
          <p:cNvGrpSpPr/>
          <p:nvPr/>
        </p:nvGrpSpPr>
        <p:grpSpPr>
          <a:xfrm>
            <a:off x="1611696" y="3797015"/>
            <a:ext cx="3888772" cy="2644139"/>
            <a:chOff x="1611696" y="3797015"/>
            <a:chExt cx="3888772" cy="2916579"/>
          </a:xfrm>
        </p:grpSpPr>
        <p:pic>
          <p:nvPicPr>
            <p:cNvPr id="8200" name="Picture 8" descr="What is the future of soybean meal in animal diets? - Feed Strategy">
              <a:extLst>
                <a:ext uri="{FF2B5EF4-FFF2-40B4-BE49-F238E27FC236}">
                  <a16:creationId xmlns:a16="http://schemas.microsoft.com/office/drawing/2014/main" id="{D46A8D2C-E120-4BF3-9BF3-554809DB52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1696" y="3797015"/>
              <a:ext cx="3888772" cy="29165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Picture 2" descr="soybean | Description, Products, &amp; Facts | Britannica">
              <a:extLst>
                <a:ext uri="{FF2B5EF4-FFF2-40B4-BE49-F238E27FC236}">
                  <a16:creationId xmlns:a16="http://schemas.microsoft.com/office/drawing/2014/main" id="{7185E46A-F13E-41B2-B460-D2F2299BC46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367"/>
            <a:stretch/>
          </p:blipFill>
          <p:spPr bwMode="auto">
            <a:xfrm>
              <a:off x="1611696" y="3797015"/>
              <a:ext cx="2157845" cy="2147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846CAF3-E7D7-425A-9745-F4E206439CF0}"/>
                </a:ext>
              </a:extLst>
            </p:cNvPr>
            <p:cNvSpPr txBox="1"/>
            <p:nvPr/>
          </p:nvSpPr>
          <p:spPr>
            <a:xfrm>
              <a:off x="1700692" y="6247836"/>
              <a:ext cx="171625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SOYBEAN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B551506-7D06-49F8-B239-DD5216AD9E67}"/>
              </a:ext>
            </a:extLst>
          </p:cNvPr>
          <p:cNvGrpSpPr/>
          <p:nvPr/>
        </p:nvGrpSpPr>
        <p:grpSpPr>
          <a:xfrm>
            <a:off x="6926277" y="3861350"/>
            <a:ext cx="3565031" cy="2660892"/>
            <a:chOff x="6926277" y="3861350"/>
            <a:chExt cx="3565031" cy="266089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A228F8D-A982-40EE-B1D8-3F67F2CEA843}"/>
                </a:ext>
              </a:extLst>
            </p:cNvPr>
            <p:cNvGrpSpPr/>
            <p:nvPr/>
          </p:nvGrpSpPr>
          <p:grpSpPr>
            <a:xfrm>
              <a:off x="6926277" y="3861350"/>
              <a:ext cx="3565031" cy="2660892"/>
              <a:chOff x="6926277" y="3861350"/>
              <a:chExt cx="3565031" cy="2660892"/>
            </a:xfrm>
          </p:grpSpPr>
          <p:pic>
            <p:nvPicPr>
              <p:cNvPr id="6" name="Picture 10" descr="Edible Pigeon Pea Cajanus Cajan Seeds Tropical Plant spaar.org.pe">
                <a:extLst>
                  <a:ext uri="{FF2B5EF4-FFF2-40B4-BE49-F238E27FC236}">
                    <a16:creationId xmlns:a16="http://schemas.microsoft.com/office/drawing/2014/main" id="{E766F0C2-9556-48A3-979D-FD0ED19EB59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26278" y="3878103"/>
                <a:ext cx="3565030" cy="264413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206" name="Picture 14" descr="Health Benefits of Pigeon Pea | Alternative Home Remedies">
                <a:extLst>
                  <a:ext uri="{FF2B5EF4-FFF2-40B4-BE49-F238E27FC236}">
                    <a16:creationId xmlns:a16="http://schemas.microsoft.com/office/drawing/2014/main" id="{A5DC511C-93CC-45C5-846A-FF934579C0D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26277" y="3861350"/>
                <a:ext cx="1641877" cy="171302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2E9D01D-937A-4C90-87AA-BA1EEFB8D175}"/>
                </a:ext>
              </a:extLst>
            </p:cNvPr>
            <p:cNvSpPr txBox="1"/>
            <p:nvPr/>
          </p:nvSpPr>
          <p:spPr>
            <a:xfrm>
              <a:off x="6997545" y="6127282"/>
              <a:ext cx="157060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PIGEON PEA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0159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ABU 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66" y="152401"/>
            <a:ext cx="1395927" cy="1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IAR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04723" y="152401"/>
            <a:ext cx="1313111" cy="132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673455" y="335757"/>
            <a:ext cx="8750705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en-US" sz="4000" i="1" dirty="0">
                <a:solidFill>
                  <a:srgbClr val="FF0000"/>
                </a:solidFill>
              </a:rPr>
              <a:t>Genetic improvement of crops-OIL SEEDS</a:t>
            </a:r>
            <a:endParaRPr lang="en-US" sz="4000" dirty="0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495800" y="152401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7D95615-3B23-454B-83D0-D85B6A17D3E7}"/>
              </a:ext>
            </a:extLst>
          </p:cNvPr>
          <p:cNvGrpSpPr/>
          <p:nvPr/>
        </p:nvGrpSpPr>
        <p:grpSpPr>
          <a:xfrm>
            <a:off x="1772610" y="1226999"/>
            <a:ext cx="3488707" cy="2176640"/>
            <a:chOff x="174166" y="1654531"/>
            <a:chExt cx="3807422" cy="2671827"/>
          </a:xfrm>
        </p:grpSpPr>
        <p:pic>
          <p:nvPicPr>
            <p:cNvPr id="22" name="Content Placeholder 3" descr="C:\Documents and Settings\Joshua Ogunwole\My Documents\My Pictures\Jatopha fruits.jpg">
              <a:extLst>
                <a:ext uri="{FF2B5EF4-FFF2-40B4-BE49-F238E27FC236}">
                  <a16:creationId xmlns:a16="http://schemas.microsoft.com/office/drawing/2014/main" id="{AC1FE7E8-B937-477C-B873-AF4EF28B3BD7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166" y="1654531"/>
              <a:ext cx="3807422" cy="2671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6F76BC7-C58D-4C42-AB91-216DB0B666A4}"/>
                </a:ext>
              </a:extLst>
            </p:cNvPr>
            <p:cNvSpPr txBox="1"/>
            <p:nvPr/>
          </p:nvSpPr>
          <p:spPr>
            <a:xfrm>
              <a:off x="342636" y="3819649"/>
              <a:ext cx="1674054" cy="37982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JATROPHA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7D6B812-430E-4D27-997F-8A2878F589B1}"/>
              </a:ext>
            </a:extLst>
          </p:cNvPr>
          <p:cNvGrpSpPr/>
          <p:nvPr/>
        </p:nvGrpSpPr>
        <p:grpSpPr>
          <a:xfrm>
            <a:off x="6611968" y="1227000"/>
            <a:ext cx="3807422" cy="2176640"/>
            <a:chOff x="4291515" y="4682275"/>
            <a:chExt cx="3832567" cy="2081118"/>
          </a:xfrm>
        </p:grpSpPr>
        <p:pic>
          <p:nvPicPr>
            <p:cNvPr id="5124" name="Picture 4" descr="castor-oil plant | Description, Uses, &amp; Ricin | Britannica">
              <a:extLst>
                <a:ext uri="{FF2B5EF4-FFF2-40B4-BE49-F238E27FC236}">
                  <a16:creationId xmlns:a16="http://schemas.microsoft.com/office/drawing/2014/main" id="{16DD2632-2F4C-4DF9-8B42-06E8B1ECCD9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729"/>
            <a:stretch/>
          </p:blipFill>
          <p:spPr bwMode="auto">
            <a:xfrm>
              <a:off x="4291515" y="4682275"/>
              <a:ext cx="3832567" cy="20811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66A87D6-9DB8-4E45-928F-5F0B8889EEA7}"/>
                </a:ext>
              </a:extLst>
            </p:cNvPr>
            <p:cNvSpPr txBox="1"/>
            <p:nvPr/>
          </p:nvSpPr>
          <p:spPr>
            <a:xfrm>
              <a:off x="4350656" y="6325772"/>
              <a:ext cx="1524000" cy="37982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CASTOR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986F708-828C-4AE5-8AA2-26289351E4BC}"/>
              </a:ext>
            </a:extLst>
          </p:cNvPr>
          <p:cNvGrpSpPr/>
          <p:nvPr/>
        </p:nvGrpSpPr>
        <p:grpSpPr>
          <a:xfrm>
            <a:off x="2050268" y="3885877"/>
            <a:ext cx="7745737" cy="2819722"/>
            <a:chOff x="8033186" y="4134108"/>
            <a:chExt cx="3543994" cy="2272932"/>
          </a:xfrm>
        </p:grpSpPr>
        <p:pic>
          <p:nvPicPr>
            <p:cNvPr id="43" name="Picture 4" descr="D:\SELECTED PHOTOS OF IAR CROPS\PICT0123.JPG">
              <a:extLst>
                <a:ext uri="{FF2B5EF4-FFF2-40B4-BE49-F238E27FC236}">
                  <a16:creationId xmlns:a16="http://schemas.microsoft.com/office/drawing/2014/main" id="{BC311A41-5FE9-4A33-AC01-EAABF40C5F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33186" y="4134108"/>
              <a:ext cx="3543994" cy="2272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E8D5A9D-700C-442D-82CD-26648E762DC1}"/>
                </a:ext>
              </a:extLst>
            </p:cNvPr>
            <p:cNvSpPr txBox="1"/>
            <p:nvPr/>
          </p:nvSpPr>
          <p:spPr>
            <a:xfrm>
              <a:off x="8131129" y="6008458"/>
              <a:ext cx="1674054" cy="37982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SUNFLOWER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787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ABU 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66" y="152401"/>
            <a:ext cx="1395927" cy="1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IAR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04723" y="152401"/>
            <a:ext cx="1313111" cy="132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673455" y="335757"/>
            <a:ext cx="8402403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en-US" sz="4000" i="1" dirty="0">
                <a:solidFill>
                  <a:srgbClr val="FF0000"/>
                </a:solidFill>
              </a:rPr>
              <a:t>Genetic improvement of crops-TUBERS</a:t>
            </a:r>
            <a:endParaRPr lang="en-US" sz="4000" dirty="0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495800" y="152401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B06AFB4-5B60-481F-9C76-F17918AC726B}"/>
              </a:ext>
            </a:extLst>
          </p:cNvPr>
          <p:cNvGrpSpPr/>
          <p:nvPr/>
        </p:nvGrpSpPr>
        <p:grpSpPr>
          <a:xfrm>
            <a:off x="1695729" y="1293122"/>
            <a:ext cx="3318754" cy="2092962"/>
            <a:chOff x="402410" y="1575605"/>
            <a:chExt cx="3318754" cy="2092962"/>
          </a:xfrm>
        </p:grpSpPr>
        <p:pic>
          <p:nvPicPr>
            <p:cNvPr id="7170" name="Picture 2" descr="West African Yams Information, Recipes and Facts">
              <a:extLst>
                <a:ext uri="{FF2B5EF4-FFF2-40B4-BE49-F238E27FC236}">
                  <a16:creationId xmlns:a16="http://schemas.microsoft.com/office/drawing/2014/main" id="{B859D864-BC9A-4D50-941C-DBD6585FDD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410" y="1575605"/>
              <a:ext cx="3214605" cy="20929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26D5E9D-4251-42CE-BDBE-7F5C56594488}"/>
                </a:ext>
              </a:extLst>
            </p:cNvPr>
            <p:cNvSpPr txBox="1"/>
            <p:nvPr/>
          </p:nvSpPr>
          <p:spPr>
            <a:xfrm>
              <a:off x="2942636" y="1652348"/>
              <a:ext cx="7785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YAM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9A2F698-F4F8-47DA-8834-AD101B8F9EC0}"/>
              </a:ext>
            </a:extLst>
          </p:cNvPr>
          <p:cNvGrpSpPr/>
          <p:nvPr/>
        </p:nvGrpSpPr>
        <p:grpSpPr>
          <a:xfrm>
            <a:off x="7281963" y="1233809"/>
            <a:ext cx="2931208" cy="2195191"/>
            <a:chOff x="3734982" y="1557276"/>
            <a:chExt cx="3214605" cy="2111290"/>
          </a:xfrm>
        </p:grpSpPr>
        <p:pic>
          <p:nvPicPr>
            <p:cNvPr id="7172" name="Picture 4" descr="Cassava Production As Catalyst For Growth, Economic Devt ...">
              <a:extLst>
                <a:ext uri="{FF2B5EF4-FFF2-40B4-BE49-F238E27FC236}">
                  <a16:creationId xmlns:a16="http://schemas.microsoft.com/office/drawing/2014/main" id="{FD45697B-9EBB-42D2-86A3-B562331142F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220"/>
            <a:stretch/>
          </p:blipFill>
          <p:spPr bwMode="auto">
            <a:xfrm>
              <a:off x="3734982" y="1557276"/>
              <a:ext cx="3214605" cy="21112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D8D7CB2-DF79-4257-8198-EAC9527C38AE}"/>
                </a:ext>
              </a:extLst>
            </p:cNvPr>
            <p:cNvSpPr txBox="1"/>
            <p:nvPr/>
          </p:nvSpPr>
          <p:spPr>
            <a:xfrm>
              <a:off x="5431334" y="1614322"/>
              <a:ext cx="1361455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CASSAVA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9564FD4-F88F-40C6-96C5-B23ACAB93787}"/>
              </a:ext>
            </a:extLst>
          </p:cNvPr>
          <p:cNvGrpSpPr/>
          <p:nvPr/>
        </p:nvGrpSpPr>
        <p:grpSpPr>
          <a:xfrm>
            <a:off x="1837427" y="4263204"/>
            <a:ext cx="3214604" cy="2259039"/>
            <a:chOff x="7773514" y="1557276"/>
            <a:chExt cx="2931208" cy="2112193"/>
          </a:xfrm>
        </p:grpSpPr>
        <p:pic>
          <p:nvPicPr>
            <p:cNvPr id="7174" name="Picture 6" descr="Sweet Potato Plant Images, Stock Photos &amp; Vectors | Shutterstock">
              <a:extLst>
                <a:ext uri="{FF2B5EF4-FFF2-40B4-BE49-F238E27FC236}">
                  <a16:creationId xmlns:a16="http://schemas.microsoft.com/office/drawing/2014/main" id="{0EC72604-525D-4B2E-AF09-1E45D05B432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472"/>
            <a:stretch/>
          </p:blipFill>
          <p:spPr bwMode="auto">
            <a:xfrm>
              <a:off x="7773514" y="1557276"/>
              <a:ext cx="2931208" cy="21121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53830E1-D269-4DE3-9169-0C181B842E00}"/>
                </a:ext>
              </a:extLst>
            </p:cNvPr>
            <p:cNvSpPr txBox="1"/>
            <p:nvPr/>
          </p:nvSpPr>
          <p:spPr>
            <a:xfrm>
              <a:off x="7877663" y="1624152"/>
              <a:ext cx="1913451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SWEET POTATO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55093D7-17C2-4300-B59C-D4A6125C6C20}"/>
              </a:ext>
            </a:extLst>
          </p:cNvPr>
          <p:cNvGrpSpPr/>
          <p:nvPr/>
        </p:nvGrpSpPr>
        <p:grpSpPr>
          <a:xfrm>
            <a:off x="7281963" y="4468798"/>
            <a:ext cx="3072610" cy="2301492"/>
            <a:chOff x="7281963" y="4468798"/>
            <a:chExt cx="3072610" cy="2301492"/>
          </a:xfrm>
        </p:grpSpPr>
        <p:pic>
          <p:nvPicPr>
            <p:cNvPr id="7184" name="Picture 16" descr="Cocoyam Plant Stock Photo, Picture And Royalty Free Image. Image ...">
              <a:extLst>
                <a:ext uri="{FF2B5EF4-FFF2-40B4-BE49-F238E27FC236}">
                  <a16:creationId xmlns:a16="http://schemas.microsoft.com/office/drawing/2014/main" id="{F86DE0B4-E300-40B3-B85F-D7F85554B6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1963" y="4468798"/>
              <a:ext cx="3072610" cy="2301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86" name="Picture 18" descr="Fresh Cocoyam | Wazobia market">
              <a:extLst>
                <a:ext uri="{FF2B5EF4-FFF2-40B4-BE49-F238E27FC236}">
                  <a16:creationId xmlns:a16="http://schemas.microsoft.com/office/drawing/2014/main" id="{7803AC54-F51D-4A8A-AEFE-EB05B6D3403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0704"/>
            <a:stretch/>
          </p:blipFill>
          <p:spPr bwMode="auto">
            <a:xfrm>
              <a:off x="7369734" y="4520681"/>
              <a:ext cx="1459032" cy="10441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2918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ABU 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66" y="152401"/>
            <a:ext cx="1395927" cy="1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IAR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04723" y="152401"/>
            <a:ext cx="1313111" cy="132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673455" y="279486"/>
            <a:ext cx="8402403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en-US" sz="4000" i="1" dirty="0">
                <a:solidFill>
                  <a:srgbClr val="FF0000"/>
                </a:solidFill>
              </a:rPr>
              <a:t>Genetic improvement of crops-FRUITS</a:t>
            </a:r>
            <a:endParaRPr lang="en-US" sz="4000" dirty="0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495800" y="152401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1A55C30-D8EF-43E6-8D17-5850A812C353}"/>
              </a:ext>
            </a:extLst>
          </p:cNvPr>
          <p:cNvGrpSpPr/>
          <p:nvPr/>
        </p:nvGrpSpPr>
        <p:grpSpPr>
          <a:xfrm>
            <a:off x="1801711" y="1226998"/>
            <a:ext cx="3501809" cy="2202002"/>
            <a:chOff x="8277114" y="1647196"/>
            <a:chExt cx="3597487" cy="2686494"/>
          </a:xfrm>
        </p:grpSpPr>
        <p:pic>
          <p:nvPicPr>
            <p:cNvPr id="20" name="Content Placeholder 3">
              <a:extLst>
                <a:ext uri="{FF2B5EF4-FFF2-40B4-BE49-F238E27FC236}">
                  <a16:creationId xmlns:a16="http://schemas.microsoft.com/office/drawing/2014/main" id="{DF73D009-F4CE-4627-A5CF-CA89688791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277114" y="1647196"/>
              <a:ext cx="3597487" cy="2686494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FB1D3DC-1AB1-4E6D-B007-0B19E8C21BB4}"/>
                </a:ext>
              </a:extLst>
            </p:cNvPr>
            <p:cNvSpPr txBox="1"/>
            <p:nvPr/>
          </p:nvSpPr>
          <p:spPr>
            <a:xfrm>
              <a:off x="8365000" y="3876189"/>
              <a:ext cx="1674054" cy="37982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dirty="0"/>
                <a:t>PAWPAW</a:t>
              </a:r>
              <a:endParaRPr lang="en-US" altLang="en-US" sz="1800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1049941-4927-4A6A-AE77-198611F3B761}"/>
              </a:ext>
            </a:extLst>
          </p:cNvPr>
          <p:cNvGrpSpPr/>
          <p:nvPr/>
        </p:nvGrpSpPr>
        <p:grpSpPr>
          <a:xfrm>
            <a:off x="7182857" y="1226998"/>
            <a:ext cx="3353845" cy="2202002"/>
            <a:chOff x="371372" y="4452421"/>
            <a:chExt cx="3417661" cy="2300559"/>
          </a:xfrm>
        </p:grpSpPr>
        <p:pic>
          <p:nvPicPr>
            <p:cNvPr id="23" name="Content Placeholder 3">
              <a:extLst>
                <a:ext uri="{FF2B5EF4-FFF2-40B4-BE49-F238E27FC236}">
                  <a16:creationId xmlns:a16="http://schemas.microsoft.com/office/drawing/2014/main" id="{9CC35C9F-4212-4BCA-AE55-53EE60C036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5" t="-3564" r="-825" b="12899"/>
            <a:stretch/>
          </p:blipFill>
          <p:spPr>
            <a:xfrm>
              <a:off x="371372" y="4452421"/>
              <a:ext cx="3417661" cy="2300559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2130733-F2D4-49D9-B437-60D6858132B7}"/>
                </a:ext>
              </a:extLst>
            </p:cNvPr>
            <p:cNvSpPr txBox="1"/>
            <p:nvPr/>
          </p:nvSpPr>
          <p:spPr>
            <a:xfrm>
              <a:off x="403823" y="6270536"/>
              <a:ext cx="1674054" cy="37982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en-US" dirty="0"/>
                <a:t>GUAVA</a:t>
              </a:r>
              <a:endParaRPr lang="en-US" dirty="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776C5CC-3345-46CB-8F00-242D4726DDF5}"/>
              </a:ext>
            </a:extLst>
          </p:cNvPr>
          <p:cNvGrpSpPr/>
          <p:nvPr/>
        </p:nvGrpSpPr>
        <p:grpSpPr>
          <a:xfrm>
            <a:off x="1801712" y="4091341"/>
            <a:ext cx="3510022" cy="2042173"/>
            <a:chOff x="1801712" y="4091341"/>
            <a:chExt cx="3510022" cy="2042173"/>
          </a:xfrm>
        </p:grpSpPr>
        <p:pic>
          <p:nvPicPr>
            <p:cNvPr id="12290" name="Picture 2" descr="Ghana: African Development Bank-facilitated $600 million Cocobod ...">
              <a:extLst>
                <a:ext uri="{FF2B5EF4-FFF2-40B4-BE49-F238E27FC236}">
                  <a16:creationId xmlns:a16="http://schemas.microsoft.com/office/drawing/2014/main" id="{AB9976AA-9043-4F38-AC23-38B74270D2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1712" y="4091341"/>
              <a:ext cx="3510022" cy="20421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A264A42C-7874-4330-ACD0-F7760885D436}"/>
                </a:ext>
              </a:extLst>
            </p:cNvPr>
            <p:cNvSpPr txBox="1"/>
            <p:nvPr/>
          </p:nvSpPr>
          <p:spPr>
            <a:xfrm>
              <a:off x="1887260" y="4318782"/>
              <a:ext cx="143477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COCOA</a:t>
              </a:r>
            </a:p>
          </p:txBody>
        </p:sp>
      </p:grpSp>
      <p:pic>
        <p:nvPicPr>
          <p:cNvPr id="12292" name="Picture 4" descr="Oranges: Health Benefits, Risks &amp; Nutrition Facts | Live Science">
            <a:extLst>
              <a:ext uri="{FF2B5EF4-FFF2-40B4-BE49-F238E27FC236}">
                <a16:creationId xmlns:a16="http://schemas.microsoft.com/office/drawing/2014/main" id="{CB5504FA-8A69-4016-A480-588F8212D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857" y="4091340"/>
            <a:ext cx="3353845" cy="192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38C03D9-DDE4-4177-B0E4-DA6AA5477E5F}"/>
              </a:ext>
            </a:extLst>
          </p:cNvPr>
          <p:cNvSpPr txBox="1"/>
          <p:nvPr/>
        </p:nvSpPr>
        <p:spPr>
          <a:xfrm>
            <a:off x="7214701" y="4276006"/>
            <a:ext cx="142286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CITRUS</a:t>
            </a:r>
          </a:p>
        </p:txBody>
      </p:sp>
    </p:spTree>
    <p:extLst>
      <p:ext uri="{BB962C8B-B14F-4D97-AF65-F5344CB8AC3E}">
        <p14:creationId xmlns:p14="http://schemas.microsoft.com/office/powerpoint/2010/main" val="274866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ABU 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66" y="152401"/>
            <a:ext cx="1395927" cy="1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IAR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04723" y="152401"/>
            <a:ext cx="1313111" cy="132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448972" y="90285"/>
            <a:ext cx="8953101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en-US" sz="4000" i="1" dirty="0">
                <a:solidFill>
                  <a:srgbClr val="FF0000"/>
                </a:solidFill>
              </a:rPr>
              <a:t>Genetic improvement of crops-Cash crops</a:t>
            </a:r>
            <a:endParaRPr lang="en-US" sz="4000" dirty="0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495800" y="152401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CC0714F-9C71-4FCE-ABBD-52EA746CDBD0}"/>
              </a:ext>
            </a:extLst>
          </p:cNvPr>
          <p:cNvGrpSpPr/>
          <p:nvPr/>
        </p:nvGrpSpPr>
        <p:grpSpPr>
          <a:xfrm>
            <a:off x="2013864" y="1213032"/>
            <a:ext cx="3177114" cy="2215968"/>
            <a:chOff x="7931474" y="4336456"/>
            <a:chExt cx="2931208" cy="2195577"/>
          </a:xfrm>
        </p:grpSpPr>
        <p:pic>
          <p:nvPicPr>
            <p:cNvPr id="18" name="Picture 14" descr="The Essential Onion in French Food Inspired a Key Idiom">
              <a:extLst>
                <a:ext uri="{FF2B5EF4-FFF2-40B4-BE49-F238E27FC236}">
                  <a16:creationId xmlns:a16="http://schemas.microsoft.com/office/drawing/2014/main" id="{1E419A87-5770-4B8A-B3A6-5564F3F4AD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1474" y="4336456"/>
              <a:ext cx="2931208" cy="21955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6CF9283-5508-450B-8C20-2ADF84678ADE}"/>
                </a:ext>
              </a:extLst>
            </p:cNvPr>
            <p:cNvSpPr txBox="1"/>
            <p:nvPr/>
          </p:nvSpPr>
          <p:spPr>
            <a:xfrm>
              <a:off x="9622302" y="4439299"/>
              <a:ext cx="97067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ONIONS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3284404-0D85-4A1A-A4C3-20E7DEA4FD9D}"/>
              </a:ext>
            </a:extLst>
          </p:cNvPr>
          <p:cNvGrpSpPr/>
          <p:nvPr/>
        </p:nvGrpSpPr>
        <p:grpSpPr>
          <a:xfrm>
            <a:off x="6724630" y="1213032"/>
            <a:ext cx="3677443" cy="2106943"/>
            <a:chOff x="6927572" y="1075107"/>
            <a:chExt cx="3545985" cy="2359692"/>
          </a:xfrm>
        </p:grpSpPr>
        <p:pic>
          <p:nvPicPr>
            <p:cNvPr id="27" name="Picture 2" descr="Growing Tomatoes: From Planting to Harvest | The Old Farmer's Almanac">
              <a:extLst>
                <a:ext uri="{FF2B5EF4-FFF2-40B4-BE49-F238E27FC236}">
                  <a16:creationId xmlns:a16="http://schemas.microsoft.com/office/drawing/2014/main" id="{BBF3E21E-2A79-4788-88C8-7F05C3061C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7572" y="1075107"/>
              <a:ext cx="3545985" cy="23596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0F35514-2C2B-4D5F-B6B6-83A176C190C2}"/>
                </a:ext>
              </a:extLst>
            </p:cNvPr>
            <p:cNvSpPr txBox="1"/>
            <p:nvPr/>
          </p:nvSpPr>
          <p:spPr>
            <a:xfrm>
              <a:off x="8834512" y="1149994"/>
              <a:ext cx="153337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TOMATOES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BC49088-4E0E-4F3B-984D-C8AEC1730BAB}"/>
              </a:ext>
            </a:extLst>
          </p:cNvPr>
          <p:cNvGrpSpPr/>
          <p:nvPr/>
        </p:nvGrpSpPr>
        <p:grpSpPr>
          <a:xfrm>
            <a:off x="2013864" y="4233715"/>
            <a:ext cx="3417661" cy="2181639"/>
            <a:chOff x="4291515" y="1654530"/>
            <a:chExt cx="3763558" cy="2671827"/>
          </a:xfrm>
        </p:grpSpPr>
        <p:pic>
          <p:nvPicPr>
            <p:cNvPr id="30" name="Picture 2">
              <a:extLst>
                <a:ext uri="{FF2B5EF4-FFF2-40B4-BE49-F238E27FC236}">
                  <a16:creationId xmlns:a16="http://schemas.microsoft.com/office/drawing/2014/main" id="{4FD03838-2E13-4C1E-A71D-2FAB6FA67C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460"/>
            <a:stretch/>
          </p:blipFill>
          <p:spPr bwMode="auto">
            <a:xfrm>
              <a:off x="4291515" y="1654530"/>
              <a:ext cx="3763558" cy="2671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84C63B9-A75E-4051-9757-A060677E8851}"/>
                </a:ext>
              </a:extLst>
            </p:cNvPr>
            <p:cNvSpPr txBox="1"/>
            <p:nvPr/>
          </p:nvSpPr>
          <p:spPr>
            <a:xfrm>
              <a:off x="4495800" y="3846026"/>
              <a:ext cx="1674054" cy="37982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ARTEMISIA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A8A3D20-9110-4161-96C2-B6CAB1A85DF7}"/>
              </a:ext>
            </a:extLst>
          </p:cNvPr>
          <p:cNvGrpSpPr/>
          <p:nvPr/>
        </p:nvGrpSpPr>
        <p:grpSpPr>
          <a:xfrm>
            <a:off x="6724630" y="4070555"/>
            <a:ext cx="3677443" cy="2344799"/>
            <a:chOff x="8365000" y="4581754"/>
            <a:chExt cx="3597486" cy="2181639"/>
          </a:xfrm>
        </p:grpSpPr>
        <p:pic>
          <p:nvPicPr>
            <p:cNvPr id="33" name="Picture 6" descr="Pilot seeks to find out if PEF from sugarcane could be more ...">
              <a:extLst>
                <a:ext uri="{FF2B5EF4-FFF2-40B4-BE49-F238E27FC236}">
                  <a16:creationId xmlns:a16="http://schemas.microsoft.com/office/drawing/2014/main" id="{09688664-4275-426F-931E-D186E145D2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65000" y="4581754"/>
              <a:ext cx="3597486" cy="21816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3543355-8003-4D52-8CB2-5B536AF3CB5A}"/>
                </a:ext>
              </a:extLst>
            </p:cNvPr>
            <p:cNvSpPr txBox="1"/>
            <p:nvPr/>
          </p:nvSpPr>
          <p:spPr>
            <a:xfrm>
              <a:off x="8626564" y="6325772"/>
              <a:ext cx="1642851" cy="37982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SUGARCANE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7313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489</Words>
  <Application>Microsoft Office PowerPoint</Application>
  <PresentationFormat>Широкоэкранный</PresentationFormat>
  <Paragraphs>95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Tahoma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Acknowledgements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SABA MOHAMMED</dc:creator>
  <cp:lastModifiedBy>Rufiya Ospanova</cp:lastModifiedBy>
  <cp:revision>38</cp:revision>
  <dcterms:created xsi:type="dcterms:W3CDTF">2020-07-03T13:03:16Z</dcterms:created>
  <dcterms:modified xsi:type="dcterms:W3CDTF">2020-07-04T15:55:22Z</dcterms:modified>
</cp:coreProperties>
</file>