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8" r:id="rId3"/>
    <p:sldId id="259" r:id="rId4"/>
    <p:sldId id="266" r:id="rId5"/>
    <p:sldId id="267" r:id="rId6"/>
    <p:sldId id="270" r:id="rId7"/>
    <p:sldId id="268" r:id="rId8"/>
    <p:sldId id="260" r:id="rId9"/>
    <p:sldId id="261" r:id="rId10"/>
    <p:sldId id="279" r:id="rId11"/>
    <p:sldId id="281" r:id="rId12"/>
    <p:sldId id="276" r:id="rId13"/>
    <p:sldId id="277" r:id="rId14"/>
    <p:sldId id="264" r:id="rId15"/>
    <p:sldId id="275" r:id="rId16"/>
    <p:sldId id="265" r:id="rId17"/>
    <p:sldId id="282" r:id="rId18"/>
    <p:sldId id="283" r:id="rId19"/>
    <p:sldId id="284" r:id="rId20"/>
    <p:sldId id="285" r:id="rId21"/>
    <p:sldId id="262" r:id="rId22"/>
    <p:sldId id="271" r:id="rId23"/>
    <p:sldId id="272" r:id="rId24"/>
    <p:sldId id="273" r:id="rId25"/>
    <p:sldId id="286" r:id="rId26"/>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5427"/>
          </a:xfrm>
          <a:prstGeom prst="rect">
            <a:avLst/>
          </a:prstGeom>
        </p:spPr>
        <p:txBody>
          <a:bodyPr vert="horz" lIns="90708" tIns="45354" rIns="90708" bIns="45354" rtlCol="0"/>
          <a:lstStyle>
            <a:lvl1pPr algn="l">
              <a:defRPr sz="1200"/>
            </a:lvl1pPr>
          </a:lstStyle>
          <a:p>
            <a:endParaRPr lang="en-GB"/>
          </a:p>
        </p:txBody>
      </p:sp>
      <p:sp>
        <p:nvSpPr>
          <p:cNvPr id="3" name="Date Placeholder 2"/>
          <p:cNvSpPr>
            <a:spLocks noGrp="1"/>
          </p:cNvSpPr>
          <p:nvPr>
            <p:ph type="dt" idx="1"/>
          </p:nvPr>
        </p:nvSpPr>
        <p:spPr>
          <a:xfrm>
            <a:off x="3850443" y="1"/>
            <a:ext cx="2945659" cy="495427"/>
          </a:xfrm>
          <a:prstGeom prst="rect">
            <a:avLst/>
          </a:prstGeom>
        </p:spPr>
        <p:txBody>
          <a:bodyPr vert="horz" lIns="90708" tIns="45354" rIns="90708" bIns="45354" rtlCol="0"/>
          <a:lstStyle>
            <a:lvl1pPr algn="r">
              <a:defRPr sz="1200"/>
            </a:lvl1pPr>
          </a:lstStyle>
          <a:p>
            <a:fld id="{D9A9AF32-DCE6-4480-8993-B9725547AE81}" type="datetimeFigureOut">
              <a:rPr lang="en-GB" smtClean="0"/>
              <a:t>02/07/2020</a:t>
            </a:fld>
            <a:endParaRPr lang="en-GB"/>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0708" tIns="45354" rIns="90708" bIns="45354" rtlCol="0" anchor="ctr"/>
          <a:lstStyle/>
          <a:p>
            <a:endParaRPr lang="en-GB"/>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0708" tIns="45354" rIns="90708" bIns="4535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8824"/>
            <a:ext cx="2945659" cy="495426"/>
          </a:xfrm>
          <a:prstGeom prst="rect">
            <a:avLst/>
          </a:prstGeom>
        </p:spPr>
        <p:txBody>
          <a:bodyPr vert="horz" lIns="90708" tIns="45354" rIns="90708" bIns="45354"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0708" tIns="45354" rIns="90708" bIns="45354" rtlCol="0" anchor="b"/>
          <a:lstStyle>
            <a:lvl1pPr algn="r">
              <a:defRPr sz="1200"/>
            </a:lvl1pPr>
          </a:lstStyle>
          <a:p>
            <a:fld id="{1C765F45-8948-487F-9BAD-22579E953FCB}" type="slidenum">
              <a:rPr lang="en-GB" smtClean="0"/>
              <a:t>‹#›</a:t>
            </a:fld>
            <a:endParaRPr lang="en-GB"/>
          </a:p>
        </p:txBody>
      </p:sp>
    </p:spTree>
    <p:extLst>
      <p:ext uri="{BB962C8B-B14F-4D97-AF65-F5344CB8AC3E}">
        <p14:creationId xmlns:p14="http://schemas.microsoft.com/office/powerpoint/2010/main" val="3322199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5">
              <a:defRPr/>
            </a:pPr>
            <a:fld id="{C60D4705-E139-4F83-B874-E8D4733A205D}" type="slidenum">
              <a:rPr lang="en-GB">
                <a:solidFill>
                  <a:prstClr val="black"/>
                </a:solidFill>
                <a:latin typeface="Calibri"/>
              </a:rPr>
              <a:pPr defTabSz="907085">
                <a:defRPr/>
              </a:pPr>
              <a:t>3</a:t>
            </a:fld>
            <a:endParaRPr lang="en-GB">
              <a:solidFill>
                <a:prstClr val="black"/>
              </a:solidFill>
              <a:latin typeface="Calibri"/>
            </a:endParaRPr>
          </a:p>
        </p:txBody>
      </p:sp>
    </p:spTree>
    <p:extLst>
      <p:ext uri="{BB962C8B-B14F-4D97-AF65-F5344CB8AC3E}">
        <p14:creationId xmlns:p14="http://schemas.microsoft.com/office/powerpoint/2010/main" val="848811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B6F0A61-2AB1-43F1-BBC7-0A0B326A11D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726694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0A61-2AB1-43F1-BBC7-0A0B326A11D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3789766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0A61-2AB1-43F1-BBC7-0A0B326A11D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2621452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6F0A61-2AB1-43F1-BBC7-0A0B326A11D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1984687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6F0A61-2AB1-43F1-BBC7-0A0B326A11D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3618693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B6F0A61-2AB1-43F1-BBC7-0A0B326A11D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1014458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B6F0A61-2AB1-43F1-BBC7-0A0B326A11D2}" type="datetimeFigureOut">
              <a:rPr lang="en-GB" smtClean="0"/>
              <a:t>02/07/2020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156998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B6F0A61-2AB1-43F1-BBC7-0A0B326A11D2}" type="datetimeFigureOut">
              <a:rPr lang="en-GB" smtClean="0"/>
              <a:t>02/07/2020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3125196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6F0A61-2AB1-43F1-BBC7-0A0B326A11D2}" type="datetimeFigureOut">
              <a:rPr lang="en-GB" smtClean="0"/>
              <a:t>02/07/2020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49072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6F0A61-2AB1-43F1-BBC7-0A0B326A11D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767890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6F0A61-2AB1-43F1-BBC7-0A0B326A11D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DD3AA6-AAA8-46AF-9156-C55C30B45961}" type="slidenum">
              <a:rPr lang="en-GB" smtClean="0"/>
              <a:t>‹#›</a:t>
            </a:fld>
            <a:endParaRPr lang="en-GB"/>
          </a:p>
        </p:txBody>
      </p:sp>
    </p:spTree>
    <p:extLst>
      <p:ext uri="{BB962C8B-B14F-4D97-AF65-F5344CB8AC3E}">
        <p14:creationId xmlns:p14="http://schemas.microsoft.com/office/powerpoint/2010/main" val="269931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6F0A61-2AB1-43F1-BBC7-0A0B326A11D2}" type="datetimeFigureOut">
              <a:rPr lang="en-GB" smtClean="0"/>
              <a:t>02/07/2020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DD3AA6-AAA8-46AF-9156-C55C30B45961}" type="slidenum">
              <a:rPr lang="en-GB" smtClean="0"/>
              <a:t>‹#›</a:t>
            </a:fld>
            <a:endParaRPr lang="en-GB"/>
          </a:p>
        </p:txBody>
      </p:sp>
    </p:spTree>
    <p:extLst>
      <p:ext uri="{BB962C8B-B14F-4D97-AF65-F5344CB8AC3E}">
        <p14:creationId xmlns:p14="http://schemas.microsoft.com/office/powerpoint/2010/main" val="1616498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4738" y="289849"/>
            <a:ext cx="10216662" cy="2646781"/>
          </a:xfrm>
        </p:spPr>
        <p:txBody>
          <a:bodyPr>
            <a:noAutofit/>
          </a:bodyPr>
          <a:lstStyle/>
          <a:p>
            <a:pPr>
              <a:lnSpc>
                <a:spcPct val="107000"/>
              </a:lnSpc>
              <a:spcAft>
                <a:spcPts val="800"/>
              </a:spcAft>
            </a:pPr>
            <a:r>
              <a:rPr lang="en-GB" sz="3600" b="1" i="1" dirty="0">
                <a:solidFill>
                  <a:srgbClr val="002060"/>
                </a:solidFill>
                <a:effectLst/>
                <a:latin typeface="Calibri" panose="020F0502020204030204" pitchFamily="34" charset="0"/>
                <a:ea typeface="Calibri" panose="020F0502020204030204" pitchFamily="34" charset="0"/>
                <a:cs typeface="Arial" panose="020B0604020202020204" pitchFamily="34" charset="0"/>
              </a:rPr>
              <a:t>Forging Multinational Collaborations for Development of Gene banks and associated resources: </a:t>
            </a:r>
            <a:br>
              <a:rPr lang="en-GB" sz="3600" b="1" i="1" dirty="0">
                <a:solidFill>
                  <a:srgbClr val="002060"/>
                </a:solidFill>
                <a:effectLst/>
                <a:latin typeface="Calibri" panose="020F0502020204030204" pitchFamily="34" charset="0"/>
                <a:ea typeface="Calibri" panose="020F0502020204030204" pitchFamily="34" charset="0"/>
                <a:cs typeface="Arial" panose="020B0604020202020204" pitchFamily="34" charset="0"/>
              </a:rPr>
            </a:br>
            <a:r>
              <a:rPr lang="en-GB" sz="3600" b="1" i="1" dirty="0">
                <a:solidFill>
                  <a:srgbClr val="002060"/>
                </a:solidFill>
                <a:effectLst/>
                <a:latin typeface="Calibri" panose="020F0502020204030204" pitchFamily="34" charset="0"/>
                <a:ea typeface="Calibri" panose="020F0502020204030204" pitchFamily="34" charset="0"/>
                <a:cs typeface="Arial" panose="020B0604020202020204" pitchFamily="34" charset="0"/>
              </a:rPr>
              <a:t>COMSTECH initiatives </a:t>
            </a:r>
            <a:endParaRPr lang="en-GB" sz="3600" b="1" dirty="0">
              <a:solidFill>
                <a:srgbClr val="002060"/>
              </a:solidFill>
            </a:endParaRPr>
          </a:p>
        </p:txBody>
      </p:sp>
      <p:sp>
        <p:nvSpPr>
          <p:cNvPr id="3" name="Subtitle 2"/>
          <p:cNvSpPr>
            <a:spLocks noGrp="1"/>
          </p:cNvSpPr>
          <p:nvPr>
            <p:ph type="subTitle" idx="1"/>
          </p:nvPr>
        </p:nvSpPr>
        <p:spPr>
          <a:xfrm>
            <a:off x="1380524" y="3243891"/>
            <a:ext cx="9248633" cy="1201820"/>
          </a:xfrm>
        </p:spPr>
        <p:txBody>
          <a:bodyPr>
            <a:normAutofit/>
          </a:bodyPr>
          <a:lstStyle/>
          <a:p>
            <a:r>
              <a:rPr lang="en-GB" sz="2800" dirty="0" err="1"/>
              <a:t>Dr.</a:t>
            </a:r>
            <a:r>
              <a:rPr lang="en-GB" sz="2800" dirty="0"/>
              <a:t> S. Khurshid Hasanain</a:t>
            </a:r>
          </a:p>
          <a:p>
            <a:r>
              <a:rPr lang="en-GB" sz="2800" dirty="0"/>
              <a:t>Advisor COMSTECH, Islamabad</a:t>
            </a:r>
          </a:p>
        </p:txBody>
      </p:sp>
      <p:sp>
        <p:nvSpPr>
          <p:cNvPr id="5" name="Subtitle 2"/>
          <p:cNvSpPr txBox="1">
            <a:spLocks/>
          </p:cNvSpPr>
          <p:nvPr/>
        </p:nvSpPr>
        <p:spPr>
          <a:xfrm>
            <a:off x="609600" y="5212835"/>
            <a:ext cx="10820400" cy="145120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solidFill>
                  <a:schemeClr val="accent2">
                    <a:lumMod val="75000"/>
                  </a:schemeClr>
                </a:solidFill>
              </a:rPr>
              <a:t>Virtual Workshop on Development of National Gene Banks in OIC Member States </a:t>
            </a:r>
          </a:p>
          <a:p>
            <a:r>
              <a:rPr lang="en-GB" b="1" dirty="0">
                <a:solidFill>
                  <a:schemeClr val="accent2">
                    <a:lumMod val="75000"/>
                  </a:schemeClr>
                </a:solidFill>
              </a:rPr>
              <a:t>Dubai, United Arab Emirates </a:t>
            </a:r>
          </a:p>
          <a:p>
            <a:r>
              <a:rPr lang="en-GB" b="1" dirty="0">
                <a:solidFill>
                  <a:schemeClr val="accent2">
                    <a:lumMod val="75000"/>
                  </a:schemeClr>
                </a:solidFill>
              </a:rPr>
              <a:t>5-6 July, 2020</a:t>
            </a:r>
          </a:p>
        </p:txBody>
      </p:sp>
    </p:spTree>
    <p:extLst>
      <p:ext uri="{BB962C8B-B14F-4D97-AF65-F5344CB8AC3E}">
        <p14:creationId xmlns:p14="http://schemas.microsoft.com/office/powerpoint/2010/main" val="4119043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12192000" cy="1150718"/>
          </a:xfrm>
          <a:solidFill>
            <a:srgbClr val="000099"/>
          </a:solidFill>
        </p:spPr>
        <p:txBody>
          <a:bodyPr>
            <a:normAutofit/>
          </a:bodyPr>
          <a:lstStyle/>
          <a:p>
            <a:pPr algn="ctr"/>
            <a:r>
              <a:rPr lang="en-GB" sz="3200" b="1" dirty="0">
                <a:solidFill>
                  <a:schemeClr val="bg1"/>
                </a:solidFill>
                <a:latin typeface="+mn-lt"/>
              </a:rPr>
              <a:t>COMSTECH-PARC-ECOSF Workshop on Plant Genetic Resources and </a:t>
            </a:r>
            <a:r>
              <a:rPr lang="en-GB" sz="3200" b="1" dirty="0" err="1">
                <a:solidFill>
                  <a:schemeClr val="bg1"/>
                </a:solidFill>
                <a:latin typeface="+mn-lt"/>
              </a:rPr>
              <a:t>Genebank</a:t>
            </a:r>
            <a:r>
              <a:rPr lang="en-GB" sz="3200" b="1" dirty="0">
                <a:solidFill>
                  <a:schemeClr val="bg1"/>
                </a:solidFill>
                <a:latin typeface="+mn-lt"/>
              </a:rPr>
              <a:t> Operations Management System</a:t>
            </a:r>
          </a:p>
        </p:txBody>
      </p:sp>
      <p:sp>
        <p:nvSpPr>
          <p:cNvPr id="4" name="Slide Number Placeholder 3"/>
          <p:cNvSpPr>
            <a:spLocks noGrp="1"/>
          </p:cNvSpPr>
          <p:nvPr>
            <p:ph type="sldNum" sz="quarter" idx="12"/>
          </p:nvPr>
        </p:nvSpPr>
        <p:spPr/>
        <p:txBody>
          <a:bodyPr/>
          <a:lstStyle/>
          <a:p>
            <a:fld id="{D443BD02-7A39-4E9D-AEB9-2B6752A642F7}" type="slidenum">
              <a:rPr lang="en-GB" smtClean="0"/>
              <a:pPr/>
              <a:t>10</a:t>
            </a:fld>
            <a:endParaRPr lang="en-GB"/>
          </a:p>
        </p:txBody>
      </p:sp>
      <p:sp>
        <p:nvSpPr>
          <p:cNvPr id="5" name="Rectangle 4"/>
          <p:cNvSpPr/>
          <p:nvPr/>
        </p:nvSpPr>
        <p:spPr>
          <a:xfrm>
            <a:off x="4347511" y="1150720"/>
            <a:ext cx="2325317" cy="461665"/>
          </a:xfrm>
          <a:prstGeom prst="rect">
            <a:avLst/>
          </a:prstGeom>
        </p:spPr>
        <p:txBody>
          <a:bodyPr wrap="none">
            <a:spAutoFit/>
          </a:bodyPr>
          <a:lstStyle/>
          <a:p>
            <a:r>
              <a:rPr lang="en-GB" sz="2400" b="1" dirty="0">
                <a:latin typeface="Helvetica Neue"/>
              </a:rPr>
              <a:t>May 8-11, 2018</a:t>
            </a:r>
            <a:endParaRPr lang="en-GB" sz="2400" dirty="0"/>
          </a:p>
        </p:txBody>
      </p:sp>
      <p:sp>
        <p:nvSpPr>
          <p:cNvPr id="6" name="Rectangle 2"/>
          <p:cNvSpPr>
            <a:spLocks noChangeArrowheads="1"/>
          </p:cNvSpPr>
          <p:nvPr/>
        </p:nvSpPr>
        <p:spPr bwMode="auto">
          <a:xfrm>
            <a:off x="1657351" y="1500190"/>
            <a:ext cx="81712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br>
              <a:rPr lang="en-US" altLang="en-US">
                <a:latin typeface="Arial" panose="020B0604020202020204" pitchFamily="34" charset="0"/>
              </a:rPr>
            </a:br>
            <a:endParaRPr lang="en-US" altLang="en-US">
              <a:latin typeface="Arial" panose="020B0604020202020204" pitchFamily="34" charset="0"/>
            </a:endParaRPr>
          </a:p>
        </p:txBody>
      </p:sp>
      <p:sp>
        <p:nvSpPr>
          <p:cNvPr id="3" name="TextBox 2"/>
          <p:cNvSpPr txBox="1"/>
          <p:nvPr/>
        </p:nvSpPr>
        <p:spPr>
          <a:xfrm>
            <a:off x="419100" y="1694861"/>
            <a:ext cx="11353800" cy="4893647"/>
          </a:xfrm>
          <a:prstGeom prst="rect">
            <a:avLst/>
          </a:prstGeom>
          <a:noFill/>
        </p:spPr>
        <p:txBody>
          <a:bodyPr wrap="square" rtlCol="0">
            <a:spAutoFit/>
          </a:bodyPr>
          <a:lstStyle/>
          <a:p>
            <a:pPr marL="285750" indent="-285750" algn="just">
              <a:buFont typeface="Wingdings" panose="05000000000000000000" pitchFamily="2" charset="2"/>
              <a:buChar char="§"/>
            </a:pPr>
            <a:r>
              <a:rPr lang="en-GB" sz="2400" dirty="0"/>
              <a:t>Lectures by local and foreign experts on PGR including from Royal Botanical Gardens UK.</a:t>
            </a:r>
          </a:p>
          <a:p>
            <a:pPr marL="285750" indent="-285750" algn="just">
              <a:buFont typeface="Wingdings" panose="05000000000000000000" pitchFamily="2" charset="2"/>
              <a:buChar char="§"/>
            </a:pPr>
            <a:r>
              <a:rPr lang="en-GB" sz="2400" dirty="0"/>
              <a:t>54 participants from 15 OIC Member states participated; 15 resource persons.</a:t>
            </a:r>
          </a:p>
          <a:p>
            <a:pPr marL="285750" indent="-285750" algn="just">
              <a:buFont typeface="Wingdings" panose="05000000000000000000" pitchFamily="2" charset="2"/>
              <a:buChar char="§"/>
            </a:pPr>
            <a:r>
              <a:rPr lang="en-GB" sz="2400" dirty="0"/>
              <a:t>15 Presentations based on country reports of PGR and Genebank management systems</a:t>
            </a:r>
          </a:p>
          <a:p>
            <a:pPr marL="285750" indent="-285750" algn="just">
              <a:buFont typeface="Wingdings" panose="05000000000000000000" pitchFamily="2" charset="2"/>
              <a:buChar char="§"/>
            </a:pPr>
            <a:r>
              <a:rPr lang="en-GB" sz="2400" dirty="0"/>
              <a:t>Hands on experience of preservation techniques at NARC Pakistan National Gene Bank facilities</a:t>
            </a:r>
          </a:p>
          <a:p>
            <a:pPr marL="285750" indent="-285750" algn="just">
              <a:buFont typeface="Wingdings" panose="05000000000000000000" pitchFamily="2" charset="2"/>
              <a:buChar char="§"/>
            </a:pPr>
            <a:r>
              <a:rPr lang="en-GB" sz="2400" dirty="0"/>
              <a:t>The participants agreed that the challenges being faced (human interventions as well as climate change) in plant genetic resources conservation demand that pragmatic strategies and actions should be undertaken. </a:t>
            </a:r>
          </a:p>
          <a:p>
            <a:pPr marL="285750" indent="-285750" algn="just">
              <a:buFont typeface="Arial" panose="020B0604020202020204" pitchFamily="34" charset="0"/>
              <a:buChar char="•"/>
            </a:pPr>
            <a:r>
              <a:rPr lang="en-GB" sz="2400" dirty="0"/>
              <a:t>Stressed the need for implementation of conservation, and efficient exploitation of available plant genetic resources for the development of new crop varieties. </a:t>
            </a:r>
          </a:p>
          <a:p>
            <a:pPr marL="285750" indent="-285750" algn="just">
              <a:buFont typeface="Arial" panose="020B0604020202020204" pitchFamily="34" charset="0"/>
              <a:buChar char="•"/>
            </a:pPr>
            <a:r>
              <a:rPr lang="en-GB" sz="2400" dirty="0"/>
              <a:t>Agreed on formation of an OIC Working Group on PGR for addressing the issues related to the  plight of plant genetic resources specifically with respect to:     </a:t>
            </a:r>
            <a:endParaRPr lang="en-GB" dirty="0"/>
          </a:p>
        </p:txBody>
      </p:sp>
      <p:sp>
        <p:nvSpPr>
          <p:cNvPr id="8" name="TextBox 7"/>
          <p:cNvSpPr txBox="1"/>
          <p:nvPr/>
        </p:nvSpPr>
        <p:spPr>
          <a:xfrm>
            <a:off x="9618785" y="6260124"/>
            <a:ext cx="930724" cy="369332"/>
          </a:xfrm>
          <a:prstGeom prst="rect">
            <a:avLst/>
          </a:prstGeom>
          <a:noFill/>
        </p:spPr>
        <p:txBody>
          <a:bodyPr wrap="square" rtlCol="0">
            <a:spAutoFit/>
          </a:bodyPr>
          <a:lstStyle/>
          <a:p>
            <a:r>
              <a:rPr lang="en-GB" b="1" dirty="0" err="1">
                <a:solidFill>
                  <a:srgbClr val="C00000"/>
                </a:solidFill>
              </a:rPr>
              <a:t>Contd</a:t>
            </a:r>
            <a:r>
              <a:rPr lang="en-GB" b="1" dirty="0">
                <a:solidFill>
                  <a:srgbClr val="C00000"/>
                </a:solidFill>
              </a:rPr>
              <a:t>…</a:t>
            </a:r>
          </a:p>
        </p:txBody>
      </p:sp>
    </p:spTree>
    <p:extLst>
      <p:ext uri="{BB962C8B-B14F-4D97-AF65-F5344CB8AC3E}">
        <p14:creationId xmlns:p14="http://schemas.microsoft.com/office/powerpoint/2010/main" val="3227345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12192000" cy="1150718"/>
          </a:xfrm>
          <a:solidFill>
            <a:srgbClr val="000099"/>
          </a:solidFill>
        </p:spPr>
        <p:txBody>
          <a:bodyPr>
            <a:normAutofit/>
          </a:bodyPr>
          <a:lstStyle/>
          <a:p>
            <a:pPr algn="ctr"/>
            <a:r>
              <a:rPr lang="en-GB" sz="3200" b="1" dirty="0">
                <a:solidFill>
                  <a:schemeClr val="bg1"/>
                </a:solidFill>
                <a:latin typeface="+mn-lt"/>
              </a:rPr>
              <a:t>COMSTECH-PARC-ECOSF Workshop on Plant Genetic Resources and </a:t>
            </a:r>
            <a:r>
              <a:rPr lang="en-GB" sz="3200" b="1" dirty="0" err="1">
                <a:solidFill>
                  <a:schemeClr val="bg1"/>
                </a:solidFill>
                <a:latin typeface="+mn-lt"/>
              </a:rPr>
              <a:t>Genebank</a:t>
            </a:r>
            <a:r>
              <a:rPr lang="en-GB" sz="3200" b="1" dirty="0">
                <a:solidFill>
                  <a:schemeClr val="bg1"/>
                </a:solidFill>
                <a:latin typeface="+mn-lt"/>
              </a:rPr>
              <a:t> Operations Management System</a:t>
            </a:r>
          </a:p>
        </p:txBody>
      </p:sp>
      <p:sp>
        <p:nvSpPr>
          <p:cNvPr id="4" name="Slide Number Placeholder 3"/>
          <p:cNvSpPr>
            <a:spLocks noGrp="1"/>
          </p:cNvSpPr>
          <p:nvPr>
            <p:ph type="sldNum" sz="quarter" idx="12"/>
          </p:nvPr>
        </p:nvSpPr>
        <p:spPr/>
        <p:txBody>
          <a:bodyPr/>
          <a:lstStyle/>
          <a:p>
            <a:fld id="{D443BD02-7A39-4E9D-AEB9-2B6752A642F7}" type="slidenum">
              <a:rPr lang="en-GB" smtClean="0"/>
              <a:pPr/>
              <a:t>11</a:t>
            </a:fld>
            <a:endParaRPr lang="en-GB"/>
          </a:p>
        </p:txBody>
      </p:sp>
      <p:sp>
        <p:nvSpPr>
          <p:cNvPr id="5" name="Rectangle 4"/>
          <p:cNvSpPr/>
          <p:nvPr/>
        </p:nvSpPr>
        <p:spPr>
          <a:xfrm>
            <a:off x="4347511" y="1150720"/>
            <a:ext cx="2325317" cy="461665"/>
          </a:xfrm>
          <a:prstGeom prst="rect">
            <a:avLst/>
          </a:prstGeom>
        </p:spPr>
        <p:txBody>
          <a:bodyPr wrap="none">
            <a:spAutoFit/>
          </a:bodyPr>
          <a:lstStyle/>
          <a:p>
            <a:r>
              <a:rPr lang="en-GB" sz="2400" b="1" dirty="0">
                <a:latin typeface="Helvetica Neue"/>
              </a:rPr>
              <a:t>May 8-11, 2018</a:t>
            </a:r>
            <a:endParaRPr lang="en-GB" sz="2400" dirty="0"/>
          </a:p>
        </p:txBody>
      </p:sp>
      <p:sp>
        <p:nvSpPr>
          <p:cNvPr id="6" name="Rectangle 2"/>
          <p:cNvSpPr>
            <a:spLocks noChangeArrowheads="1"/>
          </p:cNvSpPr>
          <p:nvPr/>
        </p:nvSpPr>
        <p:spPr bwMode="auto">
          <a:xfrm>
            <a:off x="1657351" y="1500190"/>
            <a:ext cx="81712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br>
              <a:rPr lang="en-US" altLang="en-US">
                <a:latin typeface="Arial" panose="020B0604020202020204" pitchFamily="34" charset="0"/>
              </a:rPr>
            </a:br>
            <a:endParaRPr lang="en-US" altLang="en-US">
              <a:latin typeface="Arial" panose="020B0604020202020204" pitchFamily="34" charset="0"/>
            </a:endParaRPr>
          </a:p>
        </p:txBody>
      </p:sp>
      <p:sp>
        <p:nvSpPr>
          <p:cNvPr id="3" name="TextBox 2"/>
          <p:cNvSpPr txBox="1"/>
          <p:nvPr/>
        </p:nvSpPr>
        <p:spPr>
          <a:xfrm>
            <a:off x="404450" y="1823355"/>
            <a:ext cx="11641015" cy="4524315"/>
          </a:xfrm>
          <a:prstGeom prst="rect">
            <a:avLst/>
          </a:prstGeom>
          <a:noFill/>
        </p:spPr>
        <p:txBody>
          <a:bodyPr wrap="square" rtlCol="0">
            <a:spAutoFit/>
          </a:bodyPr>
          <a:lstStyle/>
          <a:p>
            <a:r>
              <a:rPr lang="en-GB" sz="2400" dirty="0"/>
              <a:t>     a. Strengthening of germplasm collection, </a:t>
            </a:r>
          </a:p>
          <a:p>
            <a:pPr lvl="0"/>
            <a:r>
              <a:rPr lang="en-GB" sz="2400" dirty="0"/>
              <a:t>      b. evaluation and sharing of information through networking</a:t>
            </a:r>
          </a:p>
          <a:p>
            <a:pPr lvl="0"/>
            <a:r>
              <a:rPr lang="en-GB" sz="2400" dirty="0"/>
              <a:t>      c. Promoting technical cooperation between Member states for </a:t>
            </a:r>
            <a:r>
              <a:rPr lang="en-GB" sz="2400" dirty="0" err="1"/>
              <a:t>Genebank</a:t>
            </a:r>
            <a:r>
              <a:rPr lang="en-GB" sz="2400" dirty="0"/>
              <a:t> </a:t>
            </a:r>
            <a:br>
              <a:rPr lang="en-GB" sz="2400" dirty="0"/>
            </a:br>
            <a:r>
              <a:rPr lang="en-GB" sz="2400" dirty="0"/>
              <a:t>          establishment/management. </a:t>
            </a:r>
          </a:p>
          <a:p>
            <a:pPr lvl="0"/>
            <a:r>
              <a:rPr lang="en-GB" sz="2400" dirty="0"/>
              <a:t>      d. Promoting evaluation and utilization of plant genetic resources for varietal </a:t>
            </a:r>
            <a:br>
              <a:rPr lang="en-GB" sz="2400" dirty="0"/>
            </a:br>
            <a:r>
              <a:rPr lang="en-GB" sz="2400" dirty="0"/>
              <a:t>          development, and the integration of their seed system in the member states.</a:t>
            </a:r>
          </a:p>
          <a:p>
            <a:pPr marL="285750" indent="-285750">
              <a:buFont typeface="Arial" panose="020B0604020202020204" pitchFamily="34" charset="0"/>
              <a:buChar char="•"/>
            </a:pPr>
            <a:r>
              <a:rPr lang="en-GB" sz="2400" dirty="0"/>
              <a:t>Agreed that COMSTECH can play an important role in enabling this cooperation and    availability of resources</a:t>
            </a:r>
            <a:r>
              <a:rPr lang="en-GB" sz="2000" dirty="0"/>
              <a:t>.</a:t>
            </a:r>
          </a:p>
          <a:p>
            <a:pPr marL="285750" indent="-285750">
              <a:buFont typeface="Arial" panose="020B0604020202020204" pitchFamily="34" charset="0"/>
              <a:buChar char="•"/>
            </a:pPr>
            <a:r>
              <a:rPr lang="en-GB" sz="2400" dirty="0"/>
              <a:t>As a 1</a:t>
            </a:r>
            <a:r>
              <a:rPr lang="en-GB" sz="2400" baseline="30000" dirty="0"/>
              <a:t>st</a:t>
            </a:r>
            <a:r>
              <a:rPr lang="en-GB" sz="2400" dirty="0"/>
              <a:t> step participating  countries would provide detailed information on PGR resources and problems faced  by respective countries. </a:t>
            </a:r>
          </a:p>
          <a:p>
            <a:pPr marL="342900" indent="-342900">
              <a:buFont typeface="Arial" panose="020B0604020202020204" pitchFamily="34" charset="0"/>
              <a:buChar char="•"/>
            </a:pPr>
            <a:r>
              <a:rPr lang="en-GB" sz="2400" dirty="0"/>
              <a:t>This input would form the basis of  a multi-country project proposal based on PGR needs/ resources of participants</a:t>
            </a:r>
            <a:endParaRPr lang="en-GB" dirty="0"/>
          </a:p>
        </p:txBody>
      </p:sp>
    </p:spTree>
    <p:extLst>
      <p:ext uri="{BB962C8B-B14F-4D97-AF65-F5344CB8AC3E}">
        <p14:creationId xmlns:p14="http://schemas.microsoft.com/office/powerpoint/2010/main" val="3949721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547"/>
            <a:ext cx="12192000" cy="1099794"/>
          </a:xfrm>
          <a:solidFill>
            <a:srgbClr val="000099"/>
          </a:solidFill>
        </p:spPr>
        <p:txBody>
          <a:bodyPr>
            <a:noAutofit/>
          </a:bodyPr>
          <a:lstStyle/>
          <a:p>
            <a:pPr algn="ctr"/>
            <a:r>
              <a:rPr lang="en-GB" sz="3200" b="1" dirty="0">
                <a:solidFill>
                  <a:schemeClr val="bg1"/>
                </a:solidFill>
                <a:latin typeface="+mn-lt"/>
              </a:rPr>
              <a:t>Consultation Workshop on Development of Multi National Project on Plant Genetic Resources organized by COMSTECH, FAO and PARC</a:t>
            </a:r>
          </a:p>
        </p:txBody>
      </p:sp>
      <p:sp>
        <p:nvSpPr>
          <p:cNvPr id="4" name="Slide Number Placeholder 3"/>
          <p:cNvSpPr>
            <a:spLocks noGrp="1"/>
          </p:cNvSpPr>
          <p:nvPr>
            <p:ph type="sldNum" sz="quarter" idx="12"/>
          </p:nvPr>
        </p:nvSpPr>
        <p:spPr/>
        <p:txBody>
          <a:bodyPr/>
          <a:lstStyle/>
          <a:p>
            <a:fld id="{D443BD02-7A39-4E9D-AEB9-2B6752A642F7}" type="slidenum">
              <a:rPr lang="en-GB" smtClean="0"/>
              <a:pPr/>
              <a:t>12</a:t>
            </a:fld>
            <a:endParaRPr lang="en-GB"/>
          </a:p>
        </p:txBody>
      </p:sp>
      <p:sp>
        <p:nvSpPr>
          <p:cNvPr id="5" name="Rectangle 4"/>
          <p:cNvSpPr/>
          <p:nvPr/>
        </p:nvSpPr>
        <p:spPr>
          <a:xfrm>
            <a:off x="1318846" y="1091808"/>
            <a:ext cx="9349154" cy="830997"/>
          </a:xfrm>
          <a:prstGeom prst="rect">
            <a:avLst/>
          </a:prstGeom>
        </p:spPr>
        <p:txBody>
          <a:bodyPr wrap="square">
            <a:spAutoFit/>
          </a:bodyPr>
          <a:lstStyle/>
          <a:p>
            <a:pPr algn="ctr"/>
            <a:r>
              <a:rPr lang="en-GB" sz="2400" b="1" dirty="0">
                <a:solidFill>
                  <a:srgbClr val="2B2B2B"/>
                </a:solidFill>
                <a:latin typeface="Helvetica Neue"/>
              </a:rPr>
              <a:t>11</a:t>
            </a:r>
            <a:r>
              <a:rPr lang="en-GB" sz="2400" b="1" baseline="30000" dirty="0">
                <a:solidFill>
                  <a:srgbClr val="2B2B2B"/>
                </a:solidFill>
                <a:latin typeface="Helvetica Neue"/>
              </a:rPr>
              <a:t>th</a:t>
            </a:r>
            <a:r>
              <a:rPr lang="en-GB" sz="2400" b="1" dirty="0">
                <a:solidFill>
                  <a:srgbClr val="2B2B2B"/>
                </a:solidFill>
                <a:latin typeface="Helvetica Neue"/>
              </a:rPr>
              <a:t>  April, 2019,Food and Agriculture Organization (FAO) representative office, NARC, Islamabad.</a:t>
            </a:r>
            <a:endParaRPr lang="en-GB" sz="2400" b="1" dirty="0"/>
          </a:p>
        </p:txBody>
      </p:sp>
      <p:pic>
        <p:nvPicPr>
          <p:cNvPr id="19458" name="Picture 2" descr="http://www.comstech.org/images/comstech-fao-parc-re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985" y="3468414"/>
            <a:ext cx="9550684" cy="311669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163122" y="1983580"/>
            <a:ext cx="8468523" cy="1323439"/>
          </a:xfrm>
          <a:prstGeom prst="rect">
            <a:avLst/>
          </a:prstGeom>
        </p:spPr>
        <p:txBody>
          <a:bodyPr wrap="square">
            <a:spAutoFit/>
          </a:bodyPr>
          <a:lstStyle/>
          <a:p>
            <a:pPr marL="285750" indent="-285750">
              <a:buFont typeface="Arial" panose="020B0604020202020204" pitchFamily="34" charset="0"/>
              <a:buChar char="•"/>
            </a:pPr>
            <a:r>
              <a:rPr lang="en-GB" sz="2000" dirty="0">
                <a:solidFill>
                  <a:srgbClr val="2B2B2B"/>
                </a:solidFill>
                <a:latin typeface="Helvetica Neue"/>
              </a:rPr>
              <a:t>This was a follow up to the recommendations of the Working Group on Food Security. </a:t>
            </a:r>
          </a:p>
          <a:p>
            <a:pPr marL="285750" indent="-285750">
              <a:buFont typeface="Arial" panose="020B0604020202020204" pitchFamily="34" charset="0"/>
              <a:buChar char="•"/>
            </a:pPr>
            <a:r>
              <a:rPr lang="en-GB" sz="2000" dirty="0">
                <a:solidFill>
                  <a:srgbClr val="2B2B2B"/>
                </a:solidFill>
                <a:latin typeface="Helvetica Neue"/>
              </a:rPr>
              <a:t>Attended by Focal Persons from Azerbaijan, Iraq, Jordan, Oman and Pakistan.</a:t>
            </a:r>
            <a:endParaRPr lang="en-GB" sz="2000" dirty="0"/>
          </a:p>
        </p:txBody>
      </p:sp>
      <p:sp>
        <p:nvSpPr>
          <p:cNvPr id="8" name="TextBox 7"/>
          <p:cNvSpPr txBox="1"/>
          <p:nvPr/>
        </p:nvSpPr>
        <p:spPr>
          <a:xfrm>
            <a:off x="10799885" y="5710019"/>
            <a:ext cx="800100" cy="646331"/>
          </a:xfrm>
          <a:prstGeom prst="rect">
            <a:avLst/>
          </a:prstGeom>
          <a:noFill/>
        </p:spPr>
        <p:txBody>
          <a:bodyPr wrap="square" rtlCol="0">
            <a:spAutoFit/>
          </a:bodyPr>
          <a:lstStyle/>
          <a:p>
            <a:r>
              <a:rPr lang="en-US" b="1" dirty="0" err="1">
                <a:solidFill>
                  <a:srgbClr val="FF0000"/>
                </a:solidFill>
              </a:rPr>
              <a:t>Contd</a:t>
            </a:r>
            <a:r>
              <a:rPr lang="en-US" b="1" dirty="0">
                <a:solidFill>
                  <a:srgbClr val="FF0000"/>
                </a:solidFill>
              </a:rPr>
              <a:t>…</a:t>
            </a:r>
          </a:p>
        </p:txBody>
      </p:sp>
    </p:spTree>
    <p:extLst>
      <p:ext uri="{BB962C8B-B14F-4D97-AF65-F5344CB8AC3E}">
        <p14:creationId xmlns:p14="http://schemas.microsoft.com/office/powerpoint/2010/main" val="3112377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547"/>
            <a:ext cx="12192000" cy="1185276"/>
          </a:xfrm>
          <a:solidFill>
            <a:srgbClr val="000099"/>
          </a:solidFill>
        </p:spPr>
        <p:txBody>
          <a:bodyPr>
            <a:noAutofit/>
          </a:bodyPr>
          <a:lstStyle/>
          <a:p>
            <a:pPr algn="ctr"/>
            <a:r>
              <a:rPr lang="en-GB" sz="3200" b="1" dirty="0">
                <a:solidFill>
                  <a:schemeClr val="bg1"/>
                </a:solidFill>
                <a:latin typeface="+mn-lt"/>
              </a:rPr>
              <a:t>1</a:t>
            </a:r>
            <a:r>
              <a:rPr lang="en-GB" sz="3200" b="1" baseline="30000" dirty="0">
                <a:solidFill>
                  <a:schemeClr val="bg1"/>
                </a:solidFill>
                <a:latin typeface="+mn-lt"/>
              </a:rPr>
              <a:t>st</a:t>
            </a:r>
            <a:r>
              <a:rPr lang="en-GB" sz="3200" b="1" dirty="0">
                <a:solidFill>
                  <a:schemeClr val="bg1"/>
                </a:solidFill>
                <a:latin typeface="+mn-lt"/>
              </a:rPr>
              <a:t> Consultation Workshop on Development of Multi National Project on Plant Genetic Resources organized by COMSTECH, FAO and PARC</a:t>
            </a:r>
          </a:p>
        </p:txBody>
      </p:sp>
      <p:sp>
        <p:nvSpPr>
          <p:cNvPr id="4" name="Slide Number Placeholder 3"/>
          <p:cNvSpPr>
            <a:spLocks noGrp="1"/>
          </p:cNvSpPr>
          <p:nvPr>
            <p:ph type="sldNum" sz="quarter" idx="12"/>
          </p:nvPr>
        </p:nvSpPr>
        <p:spPr/>
        <p:txBody>
          <a:bodyPr/>
          <a:lstStyle/>
          <a:p>
            <a:fld id="{D443BD02-7A39-4E9D-AEB9-2B6752A642F7}" type="slidenum">
              <a:rPr lang="en-GB" smtClean="0"/>
              <a:pPr/>
              <a:t>13</a:t>
            </a:fld>
            <a:endParaRPr lang="en-GB"/>
          </a:p>
        </p:txBody>
      </p:sp>
      <p:sp>
        <p:nvSpPr>
          <p:cNvPr id="5" name="Rectangle 4"/>
          <p:cNvSpPr/>
          <p:nvPr/>
        </p:nvSpPr>
        <p:spPr>
          <a:xfrm>
            <a:off x="1979734" y="1280569"/>
            <a:ext cx="7429500" cy="461665"/>
          </a:xfrm>
          <a:prstGeom prst="rect">
            <a:avLst/>
          </a:prstGeom>
        </p:spPr>
        <p:txBody>
          <a:bodyPr wrap="square">
            <a:spAutoFit/>
          </a:bodyPr>
          <a:lstStyle/>
          <a:p>
            <a:pPr algn="ctr"/>
            <a:r>
              <a:rPr lang="en-GB" sz="2400" b="1" dirty="0">
                <a:solidFill>
                  <a:srgbClr val="2B2B2B"/>
                </a:solidFill>
                <a:latin typeface="Helvetica Neue"/>
              </a:rPr>
              <a:t>11</a:t>
            </a:r>
            <a:r>
              <a:rPr lang="en-GB" sz="2400" b="1" baseline="30000" dirty="0">
                <a:solidFill>
                  <a:srgbClr val="2B2B2B"/>
                </a:solidFill>
                <a:latin typeface="Helvetica Neue"/>
              </a:rPr>
              <a:t>th</a:t>
            </a:r>
            <a:r>
              <a:rPr lang="en-GB" sz="2400" b="1" dirty="0">
                <a:solidFill>
                  <a:srgbClr val="2B2B2B"/>
                </a:solidFill>
                <a:latin typeface="Helvetica Neue"/>
              </a:rPr>
              <a:t>  of April, 2019, NARC in Islamabad.</a:t>
            </a:r>
            <a:endParaRPr lang="en-GB" sz="2400" b="1" dirty="0"/>
          </a:p>
        </p:txBody>
      </p:sp>
      <p:sp>
        <p:nvSpPr>
          <p:cNvPr id="6" name="Rectangle 5"/>
          <p:cNvSpPr/>
          <p:nvPr/>
        </p:nvSpPr>
        <p:spPr>
          <a:xfrm>
            <a:off x="984739" y="2057878"/>
            <a:ext cx="10199076" cy="3724096"/>
          </a:xfrm>
          <a:prstGeom prst="rect">
            <a:avLst/>
          </a:prstGeom>
        </p:spPr>
        <p:txBody>
          <a:bodyPr wrap="square">
            <a:spAutoFit/>
          </a:bodyPr>
          <a:lstStyle/>
          <a:p>
            <a:pPr marL="285750" indent="-285750">
              <a:spcAft>
                <a:spcPts val="1200"/>
              </a:spcAft>
              <a:buFont typeface="Arial" panose="020B0604020202020204" pitchFamily="34" charset="0"/>
              <a:buChar char="•"/>
            </a:pPr>
            <a:r>
              <a:rPr lang="en-GB" sz="2400" dirty="0">
                <a:solidFill>
                  <a:srgbClr val="2B2B2B"/>
                </a:solidFill>
                <a:latin typeface="Helvetica Neue"/>
              </a:rPr>
              <a:t>Participating countries presented detailed status reports on the PGR facilities in their respective countries. Identifying available resources and main requirements.</a:t>
            </a:r>
          </a:p>
          <a:p>
            <a:pPr marL="285750" indent="-285750">
              <a:spcAft>
                <a:spcPts val="1200"/>
              </a:spcAft>
              <a:buFont typeface="Arial" panose="020B0604020202020204" pitchFamily="34" charset="0"/>
              <a:buChar char="•"/>
            </a:pPr>
            <a:r>
              <a:rPr lang="en-GB" sz="2400" dirty="0">
                <a:solidFill>
                  <a:srgbClr val="2B2B2B"/>
                </a:solidFill>
                <a:latin typeface="Helvetica Neue"/>
              </a:rPr>
              <a:t>Agreement to develop a multi-country proposal covering interconnected aspects of developing PGR facilities, development of new varieties and their integration in the seed system, identifying the specific needs/resources of each participating countries.</a:t>
            </a:r>
          </a:p>
          <a:p>
            <a:pPr marL="285750" indent="-285750">
              <a:buFont typeface="Arial" panose="020B0604020202020204" pitchFamily="34" charset="0"/>
              <a:buChar char="•"/>
            </a:pPr>
            <a:r>
              <a:rPr lang="en-GB" sz="2400" dirty="0">
                <a:solidFill>
                  <a:srgbClr val="2B2B2B"/>
                </a:solidFill>
                <a:latin typeface="Helvetica Neue"/>
              </a:rPr>
              <a:t>Project proposal to be titled “Promotion of Plant Genetic Resources: Use, Varietal Development and Integration in the Seed System</a:t>
            </a:r>
            <a:r>
              <a:rPr lang="en-GB" dirty="0">
                <a:solidFill>
                  <a:srgbClr val="2B2B2B"/>
                </a:solidFill>
                <a:latin typeface="Helvetica Neue"/>
              </a:rPr>
              <a:t>”.</a:t>
            </a:r>
            <a:endParaRPr lang="en-GB" dirty="0"/>
          </a:p>
        </p:txBody>
      </p:sp>
      <p:sp>
        <p:nvSpPr>
          <p:cNvPr id="8" name="TextBox 7"/>
          <p:cNvSpPr txBox="1"/>
          <p:nvPr/>
        </p:nvSpPr>
        <p:spPr>
          <a:xfrm>
            <a:off x="9867900" y="5909726"/>
            <a:ext cx="800100" cy="646331"/>
          </a:xfrm>
          <a:prstGeom prst="rect">
            <a:avLst/>
          </a:prstGeom>
          <a:noFill/>
        </p:spPr>
        <p:txBody>
          <a:bodyPr wrap="square" rtlCol="0">
            <a:spAutoFit/>
          </a:bodyPr>
          <a:lstStyle/>
          <a:p>
            <a:r>
              <a:rPr lang="en-US" b="1" dirty="0" err="1">
                <a:solidFill>
                  <a:srgbClr val="FF0000"/>
                </a:solidFill>
              </a:rPr>
              <a:t>Contd</a:t>
            </a:r>
            <a:r>
              <a:rPr lang="en-US" b="1" dirty="0">
                <a:solidFill>
                  <a:srgbClr val="FF0000"/>
                </a:solidFill>
              </a:rPr>
              <a:t>…</a:t>
            </a:r>
          </a:p>
        </p:txBody>
      </p:sp>
    </p:spTree>
    <p:extLst>
      <p:ext uri="{BB962C8B-B14F-4D97-AF65-F5344CB8AC3E}">
        <p14:creationId xmlns:p14="http://schemas.microsoft.com/office/powerpoint/2010/main" val="3927958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651331"/>
          </a:xfrm>
          <a:solidFill>
            <a:srgbClr val="000099"/>
          </a:solidFill>
        </p:spPr>
        <p:txBody>
          <a:bodyPr>
            <a:noAutofit/>
          </a:bodyPr>
          <a:lstStyle/>
          <a:p>
            <a:pPr algn="ctr"/>
            <a:r>
              <a:rPr lang="en-US" sz="3200" b="1" dirty="0">
                <a:solidFill>
                  <a:schemeClr val="bg1"/>
                </a:solidFill>
                <a:latin typeface="+mn-lt"/>
              </a:rPr>
              <a:t>2</a:t>
            </a:r>
            <a:r>
              <a:rPr lang="en-US" sz="3200" b="1" baseline="30000" dirty="0">
                <a:solidFill>
                  <a:schemeClr val="bg1"/>
                </a:solidFill>
                <a:latin typeface="+mn-lt"/>
              </a:rPr>
              <a:t>nd</a:t>
            </a:r>
            <a:r>
              <a:rPr lang="en-US" sz="3200" b="1" dirty="0">
                <a:solidFill>
                  <a:schemeClr val="bg1"/>
                </a:solidFill>
                <a:latin typeface="+mn-lt"/>
              </a:rPr>
              <a:t> Consultative Workshop for the Project on Promotion of Plant Genetic Resources Use for Varietal Development and Integration in the Seed System, </a:t>
            </a:r>
            <a:br>
              <a:rPr lang="en-US" sz="3200" b="1" dirty="0">
                <a:solidFill>
                  <a:schemeClr val="bg1"/>
                </a:solidFill>
                <a:latin typeface="+mn-lt"/>
              </a:rPr>
            </a:br>
            <a:r>
              <a:rPr lang="en-US" sz="3200" b="1" dirty="0">
                <a:solidFill>
                  <a:schemeClr val="bg1"/>
                </a:solidFill>
                <a:latin typeface="+mn-lt"/>
              </a:rPr>
              <a:t>Baku, 18-19 Nov. 2019</a:t>
            </a:r>
            <a:endParaRPr lang="en-GB" sz="3200" b="1" dirty="0">
              <a:solidFill>
                <a:schemeClr val="bg1"/>
              </a:solidFill>
              <a:latin typeface="+mn-lt"/>
            </a:endParaRPr>
          </a:p>
        </p:txBody>
      </p:sp>
      <p:sp>
        <p:nvSpPr>
          <p:cNvPr id="3" name="Slide Number Placeholder 2"/>
          <p:cNvSpPr>
            <a:spLocks noGrp="1"/>
          </p:cNvSpPr>
          <p:nvPr>
            <p:ph type="sldNum" sz="quarter" idx="12"/>
          </p:nvPr>
        </p:nvSpPr>
        <p:spPr/>
        <p:txBody>
          <a:bodyPr/>
          <a:lstStyle/>
          <a:p>
            <a:fld id="{31296B78-455D-4F27-B371-E53FD3C100BA}" type="slidenum">
              <a:rPr lang="en-GB" smtClean="0"/>
              <a:pPr/>
              <a:t>14</a:t>
            </a:fld>
            <a:endParaRPr lang="en-GB"/>
          </a:p>
        </p:txBody>
      </p:sp>
      <p:sp>
        <p:nvSpPr>
          <p:cNvPr id="4" name="Rectangle 3"/>
          <p:cNvSpPr/>
          <p:nvPr/>
        </p:nvSpPr>
        <p:spPr>
          <a:xfrm>
            <a:off x="457201" y="1752686"/>
            <a:ext cx="11148646" cy="4924425"/>
          </a:xfrm>
          <a:prstGeom prst="rect">
            <a:avLst/>
          </a:prstGeom>
        </p:spPr>
        <p:txBody>
          <a:bodyPr wrap="square">
            <a:spAutoFit/>
          </a:bodyPr>
          <a:lstStyle/>
          <a:p>
            <a:pPr marL="342900" indent="-342900" algn="just">
              <a:spcAft>
                <a:spcPts val="600"/>
              </a:spcAft>
              <a:buFont typeface="Arial" panose="020B0604020202020204" pitchFamily="34" charset="0"/>
              <a:buChar char="•"/>
            </a:pPr>
            <a:r>
              <a:rPr lang="en-US" sz="2300" dirty="0">
                <a:latin typeface="Calibri" panose="020F0502020204030204" pitchFamily="34" charset="0"/>
                <a:ea typeface="Calibri" panose="020F0502020204030204" pitchFamily="34" charset="0"/>
              </a:rPr>
              <a:t>Continuing the food security PGR initiative, the Second Consultative Workshop for finalizing the proposal of a multinational project on “Promotion of Plant Genetic Resources Use, Varietal Development and Integration in the Seed System” was held in Baku Azerbaijan on 18</a:t>
            </a:r>
            <a:r>
              <a:rPr lang="en-US" sz="2300" baseline="30000" dirty="0">
                <a:latin typeface="Calibri" panose="020F0502020204030204" pitchFamily="34" charset="0"/>
                <a:ea typeface="Calibri" panose="020F0502020204030204" pitchFamily="34" charset="0"/>
              </a:rPr>
              <a:t>th</a:t>
            </a:r>
            <a:r>
              <a:rPr lang="en-US" sz="2300" dirty="0">
                <a:latin typeface="Calibri" panose="020F0502020204030204" pitchFamily="34" charset="0"/>
                <a:ea typeface="Calibri" panose="020F0502020204030204" pitchFamily="34" charset="0"/>
              </a:rPr>
              <a:t> &amp; 19</a:t>
            </a:r>
            <a:r>
              <a:rPr lang="en-US" sz="2300" baseline="30000" dirty="0">
                <a:latin typeface="Calibri" panose="020F0502020204030204" pitchFamily="34" charset="0"/>
                <a:ea typeface="Calibri" panose="020F0502020204030204" pitchFamily="34" charset="0"/>
              </a:rPr>
              <a:t>th</a:t>
            </a:r>
            <a:r>
              <a:rPr lang="en-US" sz="2300" dirty="0">
                <a:latin typeface="Calibri" panose="020F0502020204030204" pitchFamily="34" charset="0"/>
                <a:ea typeface="Calibri" panose="020F0502020204030204" pitchFamily="34" charset="0"/>
              </a:rPr>
              <a:t> of November 2019. </a:t>
            </a:r>
          </a:p>
          <a:p>
            <a:pPr marL="342900" indent="-342900" algn="just">
              <a:spcAft>
                <a:spcPts val="600"/>
              </a:spcAft>
              <a:buFont typeface="Arial" panose="020B0604020202020204" pitchFamily="34" charset="0"/>
              <a:buChar char="•"/>
            </a:pPr>
            <a:r>
              <a:rPr lang="en-US" sz="2300" dirty="0">
                <a:latin typeface="Calibri" panose="020F0502020204030204" pitchFamily="34" charset="0"/>
                <a:ea typeface="Calibri" panose="020F0502020204030204" pitchFamily="34" charset="0"/>
              </a:rPr>
              <a:t>The workshop was jointly organized by COMSTECH, Azerbaijan National Academy of Sciences, Ministry of Agriculture Azerbaijan and Food and Agriculture Organization of the United Nations. </a:t>
            </a:r>
          </a:p>
          <a:p>
            <a:pPr marL="342900" indent="-342900" algn="just">
              <a:spcAft>
                <a:spcPts val="600"/>
              </a:spcAft>
              <a:buFont typeface="Arial" panose="020B0604020202020204" pitchFamily="34" charset="0"/>
              <a:buChar char="•"/>
            </a:pPr>
            <a:r>
              <a:rPr lang="en-US" sz="2300" dirty="0">
                <a:latin typeface="Calibri" panose="020F0502020204030204" pitchFamily="34" charset="0"/>
                <a:ea typeface="Calibri" panose="020F0502020204030204" pitchFamily="34" charset="0"/>
              </a:rPr>
              <a:t>The focus of the workshop was to share with the participating countries the draft Project Proposal based on their input in 1</a:t>
            </a:r>
            <a:r>
              <a:rPr lang="en-US" sz="2300" baseline="30000" dirty="0">
                <a:latin typeface="Calibri" panose="020F0502020204030204" pitchFamily="34" charset="0"/>
                <a:ea typeface="Calibri" panose="020F0502020204030204" pitchFamily="34" charset="0"/>
              </a:rPr>
              <a:t>st</a:t>
            </a:r>
            <a:r>
              <a:rPr lang="en-US" sz="2300" dirty="0">
                <a:latin typeface="Calibri" panose="020F0502020204030204" pitchFamily="34" charset="0"/>
                <a:ea typeface="Calibri" panose="020F0502020204030204" pitchFamily="34" charset="0"/>
              </a:rPr>
              <a:t> Workshop, and to incorporate their further suggestions. </a:t>
            </a:r>
          </a:p>
          <a:p>
            <a:pPr marL="342900" indent="-342900" algn="just">
              <a:spcAft>
                <a:spcPts val="600"/>
              </a:spcAft>
              <a:buFont typeface="Arial" panose="020B0604020202020204" pitchFamily="34" charset="0"/>
              <a:buChar char="•"/>
            </a:pPr>
            <a:r>
              <a:rPr lang="en-US" sz="2300" dirty="0">
                <a:latin typeface="Calibri" panose="020F0502020204030204" pitchFamily="34" charset="0"/>
                <a:ea typeface="Calibri" panose="020F0502020204030204" pitchFamily="34" charset="0"/>
              </a:rPr>
              <a:t>The first day of the workshop was devoted for the final inputs from the country Focal Persons (nominated by their respective governments) from four partner OIC Member States; Azerbaijan, Jordan, Oman and Pakistan.  </a:t>
            </a:r>
          </a:p>
        </p:txBody>
      </p:sp>
      <p:sp>
        <p:nvSpPr>
          <p:cNvPr id="5" name="TextBox 4"/>
          <p:cNvSpPr txBox="1"/>
          <p:nvPr/>
        </p:nvSpPr>
        <p:spPr>
          <a:xfrm>
            <a:off x="8382000" y="6488668"/>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1570153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600200"/>
          </a:xfrm>
          <a:solidFill>
            <a:srgbClr val="000099"/>
          </a:solidFill>
        </p:spPr>
        <p:txBody>
          <a:bodyPr>
            <a:noAutofit/>
          </a:bodyPr>
          <a:lstStyle/>
          <a:p>
            <a:pPr algn="ctr"/>
            <a:r>
              <a:rPr lang="en-US" sz="3200" b="1" dirty="0">
                <a:solidFill>
                  <a:schemeClr val="bg1"/>
                </a:solidFill>
                <a:latin typeface="+mn-lt"/>
              </a:rPr>
              <a:t>Second Consultative Workshop for the Project on Promotion of Plant Genetic Resources Use for Varietal Development and Integration in the Seed System</a:t>
            </a:r>
            <a:endParaRPr lang="en-GB" sz="3200" b="1" dirty="0">
              <a:solidFill>
                <a:schemeClr val="bg1"/>
              </a:solidFill>
              <a:latin typeface="+mn-lt"/>
            </a:endParaRPr>
          </a:p>
        </p:txBody>
      </p:sp>
      <p:sp>
        <p:nvSpPr>
          <p:cNvPr id="3" name="Slide Number Placeholder 2"/>
          <p:cNvSpPr>
            <a:spLocks noGrp="1"/>
          </p:cNvSpPr>
          <p:nvPr>
            <p:ph type="sldNum" sz="quarter" idx="12"/>
          </p:nvPr>
        </p:nvSpPr>
        <p:spPr/>
        <p:txBody>
          <a:bodyPr/>
          <a:lstStyle/>
          <a:p>
            <a:fld id="{31296B78-455D-4F27-B371-E53FD3C100BA}" type="slidenum">
              <a:rPr lang="en-GB" smtClean="0"/>
              <a:pPr/>
              <a:t>15</a:t>
            </a:fld>
            <a:endParaRPr lang="en-GB"/>
          </a:p>
        </p:txBody>
      </p:sp>
      <p:sp>
        <p:nvSpPr>
          <p:cNvPr id="4" name="Rectangle 3"/>
          <p:cNvSpPr/>
          <p:nvPr/>
        </p:nvSpPr>
        <p:spPr>
          <a:xfrm>
            <a:off x="650635" y="1787856"/>
            <a:ext cx="10896600" cy="4862870"/>
          </a:xfrm>
          <a:prstGeom prst="rect">
            <a:avLst/>
          </a:prstGeom>
        </p:spPr>
        <p:txBody>
          <a:bodyPr wrap="square">
            <a:spAutoFit/>
          </a:bodyPr>
          <a:lstStyle/>
          <a:p>
            <a:pPr marL="342900" indent="-342900" algn="just">
              <a:spcAft>
                <a:spcPts val="600"/>
              </a:spcAft>
              <a:buFont typeface="Arial" panose="020B0604020202020204" pitchFamily="34" charset="0"/>
              <a:buChar char="•"/>
            </a:pPr>
            <a:r>
              <a:rPr lang="en-US" sz="2000" dirty="0">
                <a:latin typeface="Calibri" panose="020F0502020204030204" pitchFamily="34" charset="0"/>
                <a:ea typeface="Calibri" panose="020F0502020204030204" pitchFamily="34" charset="0"/>
              </a:rPr>
              <a:t>On the second day of the workshop, the draft project proposal after incorporation of the recommendations was shared with the country representatives and with the  invited potential donors and facilitators including Food and Agriculture Organization, United Nations Development Program, and Japan International Cooperation Agency. Representatives from donor organizations highly encouraged the initiative and suggested to submit the final project proposal for consideration of donor agencies.</a:t>
            </a:r>
          </a:p>
          <a:p>
            <a:pPr marL="342900" indent="-342900" algn="just">
              <a:spcAft>
                <a:spcPts val="600"/>
              </a:spcAft>
              <a:buFont typeface="Arial" panose="020B0604020202020204" pitchFamily="34" charset="0"/>
              <a:buChar char="•"/>
            </a:pPr>
            <a:r>
              <a:rPr lang="en-US" sz="2000" b="1" dirty="0">
                <a:latin typeface="Calibri" panose="020F0502020204030204" pitchFamily="34" charset="0"/>
                <a:ea typeface="Calibri" panose="020F0502020204030204" pitchFamily="34" charset="0"/>
              </a:rPr>
              <a:t>Kazakhstan</a:t>
            </a:r>
            <a:r>
              <a:rPr lang="en-US" sz="2000" dirty="0">
                <a:latin typeface="Calibri" panose="020F0502020204030204" pitchFamily="34" charset="0"/>
                <a:ea typeface="Calibri" panose="020F0502020204030204" pitchFamily="34" charset="0"/>
              </a:rPr>
              <a:t> officially requested to be included in the project, and its request was agreed to by the other project partners. </a:t>
            </a:r>
          </a:p>
          <a:p>
            <a:pPr marL="342900" indent="-342900" algn="just">
              <a:spcAft>
                <a:spcPts val="600"/>
              </a:spcAft>
              <a:buFont typeface="Arial" panose="020B0604020202020204" pitchFamily="34" charset="0"/>
              <a:buChar char="•"/>
            </a:pPr>
            <a:r>
              <a:rPr lang="en-US" sz="2000" b="1" dirty="0">
                <a:latin typeface="Calibri" panose="020F0502020204030204" pitchFamily="34" charset="0"/>
                <a:ea typeface="Calibri" panose="020F0502020204030204" pitchFamily="34" charset="0"/>
              </a:rPr>
              <a:t>Subsequent to the W</a:t>
            </a:r>
            <a:r>
              <a:rPr lang="en-GB" sz="2000" b="1" dirty="0">
                <a:latin typeface="Calibri" panose="020F0502020204030204" pitchFamily="34" charset="0"/>
                <a:ea typeface="Calibri" panose="020F0502020204030204" pitchFamily="34" charset="0"/>
              </a:rPr>
              <a:t>orkshop</a:t>
            </a:r>
            <a:r>
              <a:rPr lang="en-GB" sz="2000" dirty="0">
                <a:latin typeface="Calibri" panose="020F0502020204030204" pitchFamily="34" charset="0"/>
                <a:ea typeface="Calibri" panose="020F0502020204030204" pitchFamily="34" charset="0"/>
              </a:rPr>
              <a:t>:</a:t>
            </a:r>
          </a:p>
          <a:p>
            <a:pPr marL="342900" indent="-342900" algn="just">
              <a:spcAft>
                <a:spcPts val="600"/>
              </a:spcAft>
              <a:buFont typeface="Wingdings" panose="05000000000000000000" pitchFamily="2" charset="2"/>
              <a:buChar char="§"/>
            </a:pPr>
            <a:r>
              <a:rPr lang="en-GB" sz="2000" dirty="0">
                <a:latin typeface="Calibri" panose="020F0502020204030204" pitchFamily="34" charset="0"/>
                <a:ea typeface="Calibri" panose="020F0502020204030204" pitchFamily="34" charset="0"/>
              </a:rPr>
              <a:t> Kazakhstan input to the project proposal received and incorporated; </a:t>
            </a:r>
          </a:p>
          <a:p>
            <a:pPr marL="342900" indent="-342900" algn="just">
              <a:spcAft>
                <a:spcPts val="600"/>
              </a:spcAft>
              <a:buFont typeface="Wingdings" panose="05000000000000000000" pitchFamily="2" charset="2"/>
              <a:buChar char="§"/>
            </a:pPr>
            <a:r>
              <a:rPr lang="en-GB" sz="2000" dirty="0">
                <a:latin typeface="Calibri" panose="020F0502020204030204" pitchFamily="34" charset="0"/>
                <a:ea typeface="Calibri" panose="020F0502020204030204" pitchFamily="34" charset="0"/>
              </a:rPr>
              <a:t>finalized project proposal developed by the Working Group comprising FAO Pakistan consultant, Project Consultant, NARC (Pakistan), FSCRD</a:t>
            </a:r>
            <a:r>
              <a:rPr lang="en-GB" sz="2000" dirty="0">
                <a:solidFill>
                  <a:srgbClr val="FF0000"/>
                </a:solidFill>
                <a:latin typeface="Calibri" panose="020F0502020204030204" pitchFamily="34" charset="0"/>
                <a:ea typeface="Calibri" panose="020F0502020204030204" pitchFamily="34" charset="0"/>
              </a:rPr>
              <a:t> </a:t>
            </a:r>
            <a:r>
              <a:rPr lang="en-GB" sz="2000" dirty="0">
                <a:latin typeface="Calibri" panose="020F0502020204030204" pitchFamily="34" charset="0"/>
                <a:ea typeface="Calibri" panose="020F0502020204030204" pitchFamily="34" charset="0"/>
              </a:rPr>
              <a:t>(Pakistan), and COMSTECH.</a:t>
            </a:r>
          </a:p>
          <a:p>
            <a:pPr marL="342900" indent="-342900" algn="just">
              <a:spcAft>
                <a:spcPts val="600"/>
              </a:spcAft>
              <a:buFont typeface="Wingdings" panose="05000000000000000000" pitchFamily="2" charset="2"/>
              <a:buChar char="§"/>
            </a:pPr>
            <a:r>
              <a:rPr lang="en-GB" sz="2000" dirty="0">
                <a:latin typeface="Calibri" panose="020F0502020204030204" pitchFamily="34" charset="0"/>
                <a:ea typeface="Calibri" panose="020F0502020204030204" pitchFamily="34" charset="0"/>
              </a:rPr>
              <a:t>Finalized project proposal being shared with partners before submission to donors.</a:t>
            </a:r>
            <a:endParaRPr lang="en-GB" sz="2000" dirty="0">
              <a:latin typeface="Times New Roman" panose="02020603050405020304" pitchFamily="18" charset="0"/>
              <a:ea typeface="Calibri" panose="020F0502020204030204" pitchFamily="34" charset="0"/>
            </a:endParaRPr>
          </a:p>
          <a:p>
            <a:pPr algn="just">
              <a:spcAft>
                <a:spcPts val="600"/>
              </a:spcAft>
            </a:pPr>
            <a:endParaRPr lang="en-US" sz="2000" dirty="0">
              <a:latin typeface="Calibri" panose="020F0502020204030204" pitchFamily="34" charset="0"/>
              <a:ea typeface="Calibri" panose="020F0502020204030204" pitchFamily="34" charset="0"/>
            </a:endParaRPr>
          </a:p>
        </p:txBody>
      </p:sp>
      <p:sp>
        <p:nvSpPr>
          <p:cNvPr id="5" name="TextBox 4"/>
          <p:cNvSpPr txBox="1"/>
          <p:nvPr/>
        </p:nvSpPr>
        <p:spPr>
          <a:xfrm>
            <a:off x="9771185" y="6281394"/>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2262315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Slide Number Placeholder 2"/>
          <p:cNvSpPr>
            <a:spLocks noGrp="1"/>
          </p:cNvSpPr>
          <p:nvPr>
            <p:ph type="sldNum" sz="quarter" idx="12"/>
          </p:nvPr>
        </p:nvSpPr>
        <p:spPr/>
        <p:txBody>
          <a:bodyPr/>
          <a:lstStyle/>
          <a:p>
            <a:fld id="{31296B78-455D-4F27-B371-E53FD3C100BA}" type="slidenum">
              <a:rPr lang="en-GB" smtClean="0"/>
              <a:pPr/>
              <a:t>16</a:t>
            </a:fld>
            <a:endParaRPr lang="en-GB"/>
          </a:p>
        </p:txBody>
      </p:sp>
      <p:pic>
        <p:nvPicPr>
          <p:cNvPr id="4" name="Picture 3" descr="http://www.comstech.org/images/baku-pics.jpg"/>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
            <a:ext cx="8763000" cy="6400800"/>
          </a:xfrm>
          <a:prstGeom prst="rect">
            <a:avLst/>
          </a:prstGeom>
          <a:noFill/>
          <a:ln>
            <a:noFill/>
          </a:ln>
        </p:spPr>
      </p:pic>
    </p:spTree>
    <p:extLst>
      <p:ext uri="{BB962C8B-B14F-4D97-AF65-F5344CB8AC3E}">
        <p14:creationId xmlns:p14="http://schemas.microsoft.com/office/powerpoint/2010/main" val="3157168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240221"/>
          </a:xfrm>
          <a:solidFill>
            <a:srgbClr val="000099"/>
          </a:solidFill>
        </p:spPr>
        <p:txBody>
          <a:bodyPr>
            <a:noAutofit/>
          </a:bodyPr>
          <a:lstStyle/>
          <a:p>
            <a:pPr algn="ctr"/>
            <a:r>
              <a:rPr lang="en-US" sz="3200" b="1" dirty="0">
                <a:solidFill>
                  <a:schemeClr val="bg1"/>
                </a:solidFill>
                <a:latin typeface="+mn-lt"/>
              </a:rPr>
              <a:t>Second Consultative Workshop for the Project on Promotion of Plant Genetic Resources Use for Varietal Development and Integration in the Seed System</a:t>
            </a:r>
            <a:endParaRPr lang="en-GB" sz="3200" b="1" dirty="0">
              <a:solidFill>
                <a:schemeClr val="bg1"/>
              </a:solidFill>
              <a:latin typeface="+mn-lt"/>
            </a:endParaRPr>
          </a:p>
        </p:txBody>
      </p:sp>
      <p:sp>
        <p:nvSpPr>
          <p:cNvPr id="3" name="Slide Number Placeholder 2"/>
          <p:cNvSpPr>
            <a:spLocks noGrp="1"/>
          </p:cNvSpPr>
          <p:nvPr>
            <p:ph type="sldNum" sz="quarter" idx="12"/>
          </p:nvPr>
        </p:nvSpPr>
        <p:spPr/>
        <p:txBody>
          <a:bodyPr/>
          <a:lstStyle/>
          <a:p>
            <a:fld id="{31296B78-455D-4F27-B371-E53FD3C100BA}" type="slidenum">
              <a:rPr lang="en-GB" smtClean="0"/>
              <a:pPr/>
              <a:t>17</a:t>
            </a:fld>
            <a:endParaRPr lang="en-GB"/>
          </a:p>
        </p:txBody>
      </p:sp>
      <p:sp>
        <p:nvSpPr>
          <p:cNvPr id="4" name="Rectangle 3"/>
          <p:cNvSpPr/>
          <p:nvPr/>
        </p:nvSpPr>
        <p:spPr>
          <a:xfrm>
            <a:off x="703385" y="1249672"/>
            <a:ext cx="11078307" cy="5586145"/>
          </a:xfrm>
          <a:prstGeom prst="rect">
            <a:avLst/>
          </a:prstGeom>
        </p:spPr>
        <p:txBody>
          <a:bodyPr wrap="square">
            <a:spAutoFit/>
          </a:bodyPr>
          <a:lstStyle/>
          <a:p>
            <a:pPr marL="342900" indent="-342900" algn="just">
              <a:spcAft>
                <a:spcPts val="600"/>
              </a:spcAft>
              <a:buFont typeface="Wingdings" panose="05000000000000000000" pitchFamily="2" charset="2"/>
              <a:buChar char="v"/>
            </a:pPr>
            <a:r>
              <a:rPr lang="en-US" sz="2400" b="1" dirty="0">
                <a:solidFill>
                  <a:srgbClr val="FF0000"/>
                </a:solidFill>
                <a:latin typeface="Calibri" panose="020F0502020204030204" pitchFamily="34" charset="0"/>
                <a:ea typeface="Calibri" panose="020F0502020204030204" pitchFamily="34" charset="0"/>
              </a:rPr>
              <a:t>Participants </a:t>
            </a:r>
          </a:p>
          <a:p>
            <a:pPr marL="285750" lvl="0" indent="-285750">
              <a:buFont typeface="Arial" panose="020B0604020202020204" pitchFamily="34" charset="0"/>
              <a:buChar char="•"/>
            </a:pPr>
            <a:r>
              <a:rPr lang="en-GB" sz="2000" dirty="0"/>
              <a:t>Division of Biological and Medical Sciences, Azerbaijan National Academy of Sciences (ANAS), Azerbaijan</a:t>
            </a:r>
          </a:p>
          <a:p>
            <a:pPr marL="285750" lvl="0" indent="-285750">
              <a:buFont typeface="Arial" panose="020B0604020202020204" pitchFamily="34" charset="0"/>
              <a:buChar char="•"/>
            </a:pPr>
            <a:r>
              <a:rPr lang="en-GB" sz="2000" dirty="0"/>
              <a:t>Ministry of Agriculture, Azerbaijan</a:t>
            </a:r>
          </a:p>
          <a:p>
            <a:pPr marL="285750" lvl="0" indent="-285750">
              <a:buFont typeface="Arial" panose="020B0604020202020204" pitchFamily="34" charset="0"/>
              <a:buChar char="•"/>
            </a:pPr>
            <a:r>
              <a:rPr lang="en-GB" sz="2000" dirty="0"/>
              <a:t>OIC Ministerial Standing Committee on Scientific and Technological Cooperation (COMSTECH), Islamabad, Pakistan</a:t>
            </a:r>
          </a:p>
          <a:p>
            <a:pPr marL="285750" lvl="0" indent="-285750">
              <a:buFont typeface="Arial" panose="020B0604020202020204" pitchFamily="34" charset="0"/>
              <a:buChar char="•"/>
            </a:pPr>
            <a:r>
              <a:rPr lang="en-GB" sz="2000" dirty="0"/>
              <a:t>FAO Representative, Azerbaijan</a:t>
            </a:r>
          </a:p>
          <a:p>
            <a:pPr marL="285750" lvl="0" indent="-285750">
              <a:buFont typeface="Arial" panose="020B0604020202020204" pitchFamily="34" charset="0"/>
              <a:buChar char="•"/>
            </a:pPr>
            <a:r>
              <a:rPr lang="en-GB" sz="2000" dirty="0"/>
              <a:t>FAO Representative Office, Islamabad, Pakistan</a:t>
            </a:r>
          </a:p>
          <a:p>
            <a:pPr marL="285750" lvl="0" indent="-285750">
              <a:buFont typeface="Arial" panose="020B0604020202020204" pitchFamily="34" charset="0"/>
              <a:buChar char="•"/>
            </a:pPr>
            <a:r>
              <a:rPr lang="en-GB" sz="2000" dirty="0"/>
              <a:t>National Agricultural Research Centre (NARC), Islamabad, Pakistan</a:t>
            </a:r>
          </a:p>
          <a:p>
            <a:pPr marL="285750" lvl="0" indent="-285750">
              <a:buFont typeface="Arial" panose="020B0604020202020204" pitchFamily="34" charset="0"/>
              <a:buChar char="•"/>
            </a:pPr>
            <a:r>
              <a:rPr lang="en-GB" sz="2000" dirty="0"/>
              <a:t>Federal Seed Certification and Registration Department, Islamabad, Pakistan</a:t>
            </a:r>
          </a:p>
          <a:p>
            <a:pPr marL="285750" lvl="0" indent="-285750">
              <a:buFont typeface="Arial" panose="020B0604020202020204" pitchFamily="34" charset="0"/>
              <a:buChar char="•"/>
            </a:pPr>
            <a:r>
              <a:rPr lang="en-GB" sz="2000" dirty="0"/>
              <a:t>National Agriculture Research Centre, Jordan</a:t>
            </a:r>
          </a:p>
          <a:p>
            <a:pPr marL="285750" lvl="0" indent="-285750">
              <a:buFont typeface="Arial" panose="020B0604020202020204" pitchFamily="34" charset="0"/>
              <a:buChar char="•"/>
            </a:pPr>
            <a:r>
              <a:rPr lang="en-GB" sz="2000" dirty="0"/>
              <a:t>The Scientific Research Council, Oman</a:t>
            </a:r>
          </a:p>
          <a:p>
            <a:pPr marL="285750" lvl="0" indent="-285750">
              <a:buFont typeface="Arial" panose="020B0604020202020204" pitchFamily="34" charset="0"/>
              <a:buChar char="•"/>
            </a:pPr>
            <a:r>
              <a:rPr lang="en-GB" sz="2000" dirty="0"/>
              <a:t>Ministry of Agriculture, Government of Kazakhstan / Islamic Organization for Food Security (IOFS), Kazakhstan </a:t>
            </a:r>
          </a:p>
          <a:p>
            <a:pPr marL="285750" lvl="0" indent="-285750">
              <a:buFont typeface="Wingdings" panose="05000000000000000000" pitchFamily="2" charset="2"/>
              <a:buChar char="v"/>
            </a:pPr>
            <a:r>
              <a:rPr lang="en-GB" sz="2400" b="1" dirty="0">
                <a:solidFill>
                  <a:srgbClr val="FF0000"/>
                </a:solidFill>
              </a:rPr>
              <a:t>Observers</a:t>
            </a:r>
            <a:endParaRPr lang="en-GB" sz="2400" dirty="0"/>
          </a:p>
          <a:p>
            <a:pPr marL="342900" lvl="0" indent="-342900">
              <a:buFont typeface="Arial" panose="020B0604020202020204" pitchFamily="34" charset="0"/>
              <a:buChar char="•"/>
            </a:pPr>
            <a:r>
              <a:rPr lang="en-GB" sz="2000" dirty="0"/>
              <a:t>Japan International Cooperation Agency (JICA), Azerbaijan</a:t>
            </a:r>
          </a:p>
          <a:p>
            <a:pPr marL="342900" lvl="0" indent="-342900">
              <a:buFont typeface="Arial" panose="020B0604020202020204" pitchFamily="34" charset="0"/>
              <a:buChar char="•"/>
            </a:pPr>
            <a:r>
              <a:rPr lang="en-GB" sz="2000" dirty="0"/>
              <a:t>United Nations Development Programme (UNDP), Azerbaijan</a:t>
            </a:r>
            <a:endParaRPr lang="en-US" sz="2000" dirty="0">
              <a:latin typeface="Calibri" panose="020F0502020204030204" pitchFamily="34" charset="0"/>
              <a:ea typeface="Calibri" panose="020F0502020204030204" pitchFamily="34" charset="0"/>
            </a:endParaRPr>
          </a:p>
        </p:txBody>
      </p:sp>
      <p:sp>
        <p:nvSpPr>
          <p:cNvPr id="5" name="TextBox 4"/>
          <p:cNvSpPr txBox="1"/>
          <p:nvPr/>
        </p:nvSpPr>
        <p:spPr>
          <a:xfrm>
            <a:off x="9522715" y="6246806"/>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2674482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03381"/>
          </a:xfrm>
          <a:solidFill>
            <a:srgbClr val="000099"/>
          </a:solidFill>
        </p:spPr>
        <p:txBody>
          <a:bodyPr>
            <a:noAutofit/>
          </a:bodyPr>
          <a:lstStyle/>
          <a:p>
            <a:pPr algn="ctr"/>
            <a:r>
              <a:rPr lang="en-US" sz="3200" b="1" dirty="0">
                <a:solidFill>
                  <a:schemeClr val="bg1"/>
                </a:solidFill>
                <a:latin typeface="+mn-lt"/>
              </a:rPr>
              <a:t>Salient features of the project </a:t>
            </a:r>
            <a:r>
              <a:rPr lang="en-US" sz="3200" b="1">
                <a:solidFill>
                  <a:schemeClr val="bg1"/>
                </a:solidFill>
                <a:latin typeface="+mn-lt"/>
              </a:rPr>
              <a:t>being developed </a:t>
            </a:r>
            <a:endParaRPr lang="en-GB" sz="3200" b="1" dirty="0">
              <a:solidFill>
                <a:schemeClr val="bg1"/>
              </a:solidFill>
              <a:latin typeface="+mn-lt"/>
            </a:endParaRPr>
          </a:p>
        </p:txBody>
      </p:sp>
      <p:sp>
        <p:nvSpPr>
          <p:cNvPr id="3" name="Slide Number Placeholder 2"/>
          <p:cNvSpPr>
            <a:spLocks noGrp="1"/>
          </p:cNvSpPr>
          <p:nvPr>
            <p:ph type="sldNum" sz="quarter" idx="12"/>
          </p:nvPr>
        </p:nvSpPr>
        <p:spPr/>
        <p:txBody>
          <a:bodyPr/>
          <a:lstStyle/>
          <a:p>
            <a:fld id="{31296B78-455D-4F27-B371-E53FD3C100BA}" type="slidenum">
              <a:rPr lang="en-GB" smtClean="0"/>
              <a:pPr/>
              <a:t>18</a:t>
            </a:fld>
            <a:endParaRPr lang="en-GB"/>
          </a:p>
        </p:txBody>
      </p:sp>
      <p:sp>
        <p:nvSpPr>
          <p:cNvPr id="4" name="Rectangle 3"/>
          <p:cNvSpPr/>
          <p:nvPr/>
        </p:nvSpPr>
        <p:spPr>
          <a:xfrm>
            <a:off x="556846" y="1133251"/>
            <a:ext cx="11078307" cy="5062924"/>
          </a:xfrm>
          <a:prstGeom prst="rect">
            <a:avLst/>
          </a:prstGeom>
        </p:spPr>
        <p:txBody>
          <a:bodyPr wrap="square">
            <a:spAutoFit/>
          </a:bodyPr>
          <a:lstStyle/>
          <a:p>
            <a:pPr marL="342900" indent="-342900" algn="just">
              <a:spcAft>
                <a:spcPts val="600"/>
              </a:spcAft>
              <a:buFont typeface="Wingdings" panose="05000000000000000000" pitchFamily="2" charset="2"/>
              <a:buChar char="v"/>
            </a:pPr>
            <a:r>
              <a:rPr lang="en-US" sz="2400" b="1" dirty="0">
                <a:solidFill>
                  <a:srgbClr val="FF0000"/>
                </a:solidFill>
                <a:latin typeface="Calibri" panose="020F0502020204030204" pitchFamily="34" charset="0"/>
                <a:ea typeface="Calibri" panose="020F0502020204030204" pitchFamily="34" charset="0"/>
              </a:rPr>
              <a:t>Five partner countries (Azerbaijan, Jordan, Kazakhstan, Oman and Pakistan) and at least three years time period.</a:t>
            </a:r>
          </a:p>
          <a:p>
            <a:pPr marL="342900" indent="-342900" algn="just">
              <a:spcAft>
                <a:spcPts val="600"/>
              </a:spcAft>
              <a:buFont typeface="Wingdings" panose="05000000000000000000" pitchFamily="2" charset="2"/>
              <a:buChar char="v"/>
            </a:pPr>
            <a:r>
              <a:rPr lang="en-US" sz="2400" b="1" dirty="0">
                <a:solidFill>
                  <a:srgbClr val="FF0000"/>
                </a:solidFill>
                <a:latin typeface="Calibri" panose="020F0502020204030204" pitchFamily="34" charset="0"/>
                <a:ea typeface="Calibri" panose="020F0502020204030204" pitchFamily="34" charset="0"/>
              </a:rPr>
              <a:t>Key Actions:</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a.  Developing Institutional capacity of participating countries’ in conserving, 	characterizing, the previous biodiversity;</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b.	Take plant breeding initiatives to develop varieties with broader genetic base,</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c. 	Conducting appropriate tests on Distinctness, uniformity and stability (DUS) of 	newly developed varieties. </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c.	Properly equip seed registration and certification setups; </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d.	Uplift of organizations involved in seed multiplication and dissemination</a:t>
            </a:r>
          </a:p>
          <a:p>
            <a:pPr algn="just">
              <a:spcAft>
                <a:spcPts val="600"/>
              </a:spcAft>
            </a:pPr>
            <a:r>
              <a:rPr lang="en-US" sz="2400" b="1" dirty="0">
                <a:solidFill>
                  <a:srgbClr val="FF0000"/>
                </a:solidFill>
                <a:latin typeface="Calibri" panose="020F0502020204030204" pitchFamily="34" charset="0"/>
                <a:ea typeface="Calibri" panose="020F0502020204030204" pitchFamily="34" charset="0"/>
              </a:rPr>
              <a:t>   e. 	Cooperation between member countries through exchange of technologies 	and genetic materials, sharing of experiences and human resources</a:t>
            </a:r>
          </a:p>
        </p:txBody>
      </p:sp>
    </p:spTree>
    <p:extLst>
      <p:ext uri="{BB962C8B-B14F-4D97-AF65-F5344CB8AC3E}">
        <p14:creationId xmlns:p14="http://schemas.microsoft.com/office/powerpoint/2010/main" val="4116856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638" y="378774"/>
            <a:ext cx="10371161" cy="699399"/>
          </a:xfrm>
        </p:spPr>
        <p:txBody>
          <a:bodyPr>
            <a:normAutofit fontScale="90000"/>
          </a:bodyPr>
          <a:lstStyle/>
          <a:p>
            <a:pPr marL="457200" indent="-457200">
              <a:buFont typeface="Arial" panose="020B0604020202020204" pitchFamily="34" charset="0"/>
              <a:buChar char="•"/>
            </a:pPr>
            <a:r>
              <a:rPr lang="en-US" sz="2800" b="1" dirty="0">
                <a:solidFill>
                  <a:srgbClr val="FF0000"/>
                </a:solidFill>
                <a:latin typeface="Calibri" panose="020F0502020204030204" pitchFamily="34" charset="0"/>
                <a:ea typeface="Calibri" panose="020F0502020204030204" pitchFamily="34" charset="0"/>
              </a:rPr>
              <a:t>The activities and the institutions responsible for conducting each activity in respective countries are identified, as e.g. for Pakistan:   </a:t>
            </a:r>
            <a:br>
              <a:rPr lang="en-GB" sz="2800" dirty="0"/>
            </a:br>
            <a:endParaRPr lang="en-GB" sz="2800" dirty="0"/>
          </a:p>
        </p:txBody>
      </p:sp>
      <p:graphicFrame>
        <p:nvGraphicFramePr>
          <p:cNvPr id="3" name="Table 2"/>
          <p:cNvGraphicFramePr>
            <a:graphicFrameLocks noGrp="1"/>
          </p:cNvGraphicFramePr>
          <p:nvPr>
            <p:extLst>
              <p:ext uri="{D42A27DB-BD31-4B8C-83A1-F6EECF244321}">
                <p14:modId xmlns:p14="http://schemas.microsoft.com/office/powerpoint/2010/main" val="3962969954"/>
              </p:ext>
            </p:extLst>
          </p:nvPr>
        </p:nvGraphicFramePr>
        <p:xfrm>
          <a:off x="1315873" y="1078173"/>
          <a:ext cx="8911987" cy="5252032"/>
        </p:xfrm>
        <a:graphic>
          <a:graphicData uri="http://schemas.openxmlformats.org/drawingml/2006/table">
            <a:tbl>
              <a:tblPr firstRow="1" firstCol="1" bandRow="1">
                <a:tableStyleId>{5C22544A-7EE6-4342-B048-85BDC9FD1C3A}</a:tableStyleId>
              </a:tblPr>
              <a:tblGrid>
                <a:gridCol w="3064901">
                  <a:extLst>
                    <a:ext uri="{9D8B030D-6E8A-4147-A177-3AD203B41FA5}">
                      <a16:colId xmlns:a16="http://schemas.microsoft.com/office/drawing/2014/main" val="1868605815"/>
                    </a:ext>
                  </a:extLst>
                </a:gridCol>
                <a:gridCol w="3176837">
                  <a:extLst>
                    <a:ext uri="{9D8B030D-6E8A-4147-A177-3AD203B41FA5}">
                      <a16:colId xmlns:a16="http://schemas.microsoft.com/office/drawing/2014/main" val="513942072"/>
                    </a:ext>
                  </a:extLst>
                </a:gridCol>
                <a:gridCol w="2670249">
                  <a:extLst>
                    <a:ext uri="{9D8B030D-6E8A-4147-A177-3AD203B41FA5}">
                      <a16:colId xmlns:a16="http://schemas.microsoft.com/office/drawing/2014/main" val="4166253872"/>
                    </a:ext>
                  </a:extLst>
                </a:gridCol>
              </a:tblGrid>
              <a:tr h="328748">
                <a:tc>
                  <a:txBody>
                    <a:bodyPr/>
                    <a:lstStyle/>
                    <a:p>
                      <a:pPr algn="ctr">
                        <a:lnSpc>
                          <a:spcPct val="107000"/>
                        </a:lnSpc>
                        <a:spcAft>
                          <a:spcPts val="800"/>
                        </a:spcAft>
                      </a:pPr>
                      <a:r>
                        <a:rPr lang="en-US" sz="2000" b="1" dirty="0">
                          <a:solidFill>
                            <a:srgbClr val="FF0000"/>
                          </a:solidFill>
                        </a:rPr>
                        <a:t>Activities</a:t>
                      </a:r>
                      <a:endParaRPr lang="en-GB" sz="2000" b="1" dirty="0">
                        <a:solidFill>
                          <a:srgbClr val="FF0000"/>
                        </a:solidFill>
                      </a:endParaRPr>
                    </a:p>
                  </a:txBody>
                  <a:tcPr marL="43341" marR="433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2000" b="1" dirty="0">
                          <a:solidFill>
                            <a:srgbClr val="FF0000"/>
                          </a:solidFill>
                        </a:rPr>
                        <a:t>Name of Institution</a:t>
                      </a:r>
                      <a:endParaRPr lang="en-GB" sz="2000" b="1" dirty="0">
                        <a:solidFill>
                          <a:srgbClr val="FF0000"/>
                        </a:solidFill>
                      </a:endParaRPr>
                    </a:p>
                  </a:txBody>
                  <a:tcPr marL="43341" marR="433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2000" b="1" dirty="0">
                          <a:solidFill>
                            <a:srgbClr val="FF0000"/>
                          </a:solidFill>
                        </a:rPr>
                        <a:t>Parent Organization</a:t>
                      </a:r>
                      <a:endParaRPr lang="en-GB" sz="2000" b="1" dirty="0">
                        <a:solidFill>
                          <a:srgbClr val="FF0000"/>
                        </a:solidFill>
                      </a:endParaRPr>
                    </a:p>
                  </a:txBody>
                  <a:tcPr marL="43341" marR="433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17198262"/>
                  </a:ext>
                </a:extLst>
              </a:tr>
              <a:tr h="883794">
                <a:tc>
                  <a:txBody>
                    <a:bodyPr/>
                    <a:lstStyle/>
                    <a:p>
                      <a:pPr>
                        <a:lnSpc>
                          <a:spcPct val="107000"/>
                        </a:lnSpc>
                        <a:spcAft>
                          <a:spcPts val="800"/>
                        </a:spcAft>
                      </a:pPr>
                      <a:r>
                        <a:rPr lang="en-US" sz="1800" dirty="0">
                          <a:solidFill>
                            <a:schemeClr val="tx1"/>
                          </a:solidFill>
                          <a:effectLst/>
                        </a:rPr>
                        <a:t>Biodiversity conservation, characterization, evaluation and dissemination </a:t>
                      </a:r>
                      <a:endParaRPr lang="en-GB" sz="1800" dirty="0">
                        <a:solidFill>
                          <a:schemeClr val="tx1"/>
                        </a:solidFill>
                        <a:effectLst/>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600"/>
                        </a:spcAft>
                        <a:tabLst>
                          <a:tab pos="2867025" algn="ctr"/>
                        </a:tabLst>
                      </a:pPr>
                      <a:r>
                        <a:rPr lang="en-US" sz="1800" dirty="0">
                          <a:effectLst/>
                        </a:rPr>
                        <a:t>Bio Resource Conservation Institute</a:t>
                      </a:r>
                      <a:endParaRPr lang="en-GB" sz="1800" dirty="0">
                        <a:effectLst/>
                      </a:endParaRPr>
                    </a:p>
                    <a:p>
                      <a:pPr>
                        <a:lnSpc>
                          <a:spcPct val="107000"/>
                        </a:lnSpc>
                        <a:spcAft>
                          <a:spcPts val="600"/>
                        </a:spcAft>
                        <a:tabLst>
                          <a:tab pos="2867025" algn="ctr"/>
                        </a:tabLst>
                      </a:pPr>
                      <a:r>
                        <a:rPr lang="en-US" sz="1800" dirty="0">
                          <a:effectLst/>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National Agriculture Research Center Islamabad.</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33043222"/>
                  </a:ext>
                </a:extLst>
              </a:tr>
              <a:tr h="1443036">
                <a:tc>
                  <a:txBody>
                    <a:bodyPr/>
                    <a:lstStyle/>
                    <a:p>
                      <a:pPr>
                        <a:lnSpc>
                          <a:spcPct val="107000"/>
                        </a:lnSpc>
                        <a:spcAft>
                          <a:spcPts val="800"/>
                        </a:spcAft>
                      </a:pPr>
                      <a:r>
                        <a:rPr lang="en-US" sz="1800" dirty="0">
                          <a:solidFill>
                            <a:schemeClr val="tx1"/>
                          </a:solidFill>
                          <a:effectLst/>
                        </a:rPr>
                        <a:t>Strengthening of  crop variety development institutions for Development of Varieties of different crops and early generation seed </a:t>
                      </a:r>
                      <a:endParaRPr lang="en-GB" sz="1800" dirty="0">
                        <a:solidFill>
                          <a:schemeClr val="tx1"/>
                        </a:solidFill>
                        <a:effectLst/>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600"/>
                        </a:spcAft>
                        <a:tabLst>
                          <a:tab pos="2867025" algn="ctr"/>
                        </a:tabLst>
                      </a:pPr>
                      <a:r>
                        <a:rPr lang="en-US" sz="1800" dirty="0">
                          <a:effectLst/>
                        </a:rPr>
                        <a:t>Plant breeding departments of different Federal and Provincial institutions in public and private sector</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Different Institutions under Federal and Provincial Governments</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54821557"/>
                  </a:ext>
                </a:extLst>
              </a:tr>
              <a:tr h="737533">
                <a:tc>
                  <a:txBody>
                    <a:bodyPr/>
                    <a:lstStyle/>
                    <a:p>
                      <a:pPr>
                        <a:lnSpc>
                          <a:spcPct val="107000"/>
                        </a:lnSpc>
                        <a:spcAft>
                          <a:spcPts val="800"/>
                        </a:spcAft>
                      </a:pPr>
                      <a:r>
                        <a:rPr lang="en-US" sz="1800" dirty="0">
                          <a:solidFill>
                            <a:schemeClr val="tx1"/>
                          </a:solidFill>
                          <a:effectLst/>
                        </a:rPr>
                        <a:t>Reinforcing National system for Evaluation of Varieties</a:t>
                      </a:r>
                      <a:endParaRPr lang="en-GB"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National Coordination System, Plant Sciences Division</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Pakistan Agriculture Research Council Islamabad</a:t>
                      </a:r>
                      <a:endParaRPr lang="en-GB" sz="1800" dirty="0">
                        <a:effectLst/>
                      </a:endParaRPr>
                    </a:p>
                    <a:p>
                      <a:pPr>
                        <a:lnSpc>
                          <a:spcPct val="107000"/>
                        </a:lnSpc>
                        <a:spcAft>
                          <a:spcPts val="800"/>
                        </a:spcAft>
                      </a:pPr>
                      <a:r>
                        <a:rPr lang="en-US" sz="1800" dirty="0">
                          <a:effectLst/>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80129556"/>
                  </a:ext>
                </a:extLst>
              </a:tr>
              <a:tr h="1114288">
                <a:tc>
                  <a:txBody>
                    <a:bodyPr/>
                    <a:lstStyle/>
                    <a:p>
                      <a:pPr>
                        <a:lnSpc>
                          <a:spcPct val="107000"/>
                        </a:lnSpc>
                        <a:spcAft>
                          <a:spcPts val="800"/>
                        </a:spcAft>
                      </a:pPr>
                      <a:r>
                        <a:rPr lang="en-US" sz="1800" dirty="0">
                          <a:solidFill>
                            <a:schemeClr val="tx1"/>
                          </a:solidFill>
                          <a:effectLst/>
                        </a:rPr>
                        <a:t>Strengthening of seed Certification, Registration &amp; Seed quality control system including DUS</a:t>
                      </a:r>
                      <a:endParaRPr lang="en-GB" sz="1800" dirty="0">
                        <a:solidFill>
                          <a:schemeClr val="tx1"/>
                        </a:solidFill>
                        <a:effectLst/>
                      </a:endParaRPr>
                    </a:p>
                    <a:p>
                      <a:pPr>
                        <a:lnSpc>
                          <a:spcPct val="107000"/>
                        </a:lnSpc>
                        <a:spcAft>
                          <a:spcPts val="800"/>
                        </a:spcAft>
                      </a:pPr>
                      <a:r>
                        <a:rPr lang="en-US" sz="1800" dirty="0">
                          <a:solidFill>
                            <a:schemeClr val="tx1"/>
                          </a:solidFill>
                          <a:effectLst/>
                        </a:rPr>
                        <a:t> </a:t>
                      </a:r>
                      <a:endParaRPr lang="en-GB"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Federal Seed Certification and Registration Department, Islamabad</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US" sz="1800" dirty="0">
                          <a:effectLst/>
                        </a:rPr>
                        <a:t>Ministry of National Food Security and Research, Government of Pakistan</a:t>
                      </a:r>
                      <a:endParaRPr lang="en-GB" sz="1800" dirty="0">
                        <a:effectLst/>
                        <a:latin typeface="Calibri" panose="020F0502020204030204" pitchFamily="34" charset="0"/>
                        <a:ea typeface="Calibri" panose="020F0502020204030204" pitchFamily="34" charset="0"/>
                        <a:cs typeface="Arial" panose="020B0604020202020204" pitchFamily="34" charset="0"/>
                      </a:endParaRPr>
                    </a:p>
                  </a:txBody>
                  <a:tcPr marL="43341" marR="433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8132798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311661093"/>
              </p:ext>
            </p:extLst>
          </p:nvPr>
        </p:nvGraphicFramePr>
        <p:xfrm>
          <a:off x="1236258" y="1078173"/>
          <a:ext cx="9060877" cy="5237018"/>
        </p:xfrm>
        <a:graphic>
          <a:graphicData uri="http://schemas.openxmlformats.org/drawingml/2006/table">
            <a:tbl>
              <a:tblPr/>
              <a:tblGrid>
                <a:gridCol w="9060877">
                  <a:extLst>
                    <a:ext uri="{9D8B030D-6E8A-4147-A177-3AD203B41FA5}">
                      <a16:colId xmlns:a16="http://schemas.microsoft.com/office/drawing/2014/main" val="1268226921"/>
                    </a:ext>
                  </a:extLst>
                </a:gridCol>
              </a:tblGrid>
              <a:tr h="5237018">
                <a:tc>
                  <a:txBody>
                    <a:bodyPr/>
                    <a:lstStyle/>
                    <a:p>
                      <a:endParaRPr lang="en-GB" dirty="0"/>
                    </a:p>
                  </a:txBody>
                  <a:tcPr>
                    <a:lnL w="38100" cmpd="sng">
                      <a:solidFill>
                        <a:schemeClr val="tx1"/>
                      </a:solidFill>
                      <a:prstDash val="solid"/>
                    </a:lnL>
                    <a:lnR w="38100" cmpd="sng">
                      <a:solidFill>
                        <a:schemeClr val="tx1"/>
                      </a:solidFill>
                      <a:prstDash val="solid"/>
                    </a:lnR>
                    <a:lnT w="38100" cmpd="sng">
                      <a:solidFill>
                        <a:schemeClr val="tx1"/>
                      </a:solidFill>
                      <a:prstDash val="solid"/>
                    </a:lnT>
                    <a:lnB w="38100" cmpd="sng">
                      <a:solidFill>
                        <a:schemeClr val="tx1"/>
                      </a:solidFill>
                      <a:prstDash val="solid"/>
                    </a:lnB>
                  </a:tcPr>
                </a:tc>
                <a:extLst>
                  <a:ext uri="{0D108BD9-81ED-4DB2-BD59-A6C34878D82A}">
                    <a16:rowId xmlns:a16="http://schemas.microsoft.com/office/drawing/2014/main" val="3051578590"/>
                  </a:ext>
                </a:extLst>
              </a:tr>
            </a:tbl>
          </a:graphicData>
        </a:graphic>
      </p:graphicFrame>
    </p:spTree>
    <p:extLst>
      <p:ext uri="{BB962C8B-B14F-4D97-AF65-F5344CB8AC3E}">
        <p14:creationId xmlns:p14="http://schemas.microsoft.com/office/powerpoint/2010/main" val="3258786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F9895-C81C-4F28-85AE-E1853E8D3A0C}"/>
              </a:ext>
            </a:extLst>
          </p:cNvPr>
          <p:cNvSpPr>
            <a:spLocks noGrp="1"/>
          </p:cNvSpPr>
          <p:nvPr>
            <p:ph type="sldNum" sz="quarter" idx="12"/>
          </p:nvPr>
        </p:nvSpPr>
        <p:spPr>
          <a:xfrm>
            <a:off x="8534400" y="6522373"/>
            <a:ext cx="2133600" cy="365125"/>
          </a:xfrm>
        </p:spPr>
        <p:txBody>
          <a:bodyPr/>
          <a:lstStyle/>
          <a:p>
            <a:fld id="{31296B78-455D-4F27-B371-E53FD3C100BA}" type="slidenum">
              <a:rPr lang="en-GB" smtClean="0"/>
              <a:pPr/>
              <a:t>2</a:t>
            </a:fld>
            <a:endParaRPr lang="en-GB" dirty="0"/>
          </a:p>
        </p:txBody>
      </p:sp>
      <p:sp>
        <p:nvSpPr>
          <p:cNvPr id="4" name="TextBox 3">
            <a:extLst>
              <a:ext uri="{FF2B5EF4-FFF2-40B4-BE49-F238E27FC236}">
                <a16:creationId xmlns:a16="http://schemas.microsoft.com/office/drawing/2014/main" id="{8808E7D3-88B6-40CE-A441-F716CB46F04E}"/>
              </a:ext>
            </a:extLst>
          </p:cNvPr>
          <p:cNvSpPr txBox="1"/>
          <p:nvPr/>
        </p:nvSpPr>
        <p:spPr>
          <a:xfrm>
            <a:off x="1714500" y="1195735"/>
            <a:ext cx="8763000" cy="5509200"/>
          </a:xfrm>
          <a:prstGeom prst="rect">
            <a:avLst/>
          </a:prstGeom>
          <a:noFill/>
        </p:spPr>
        <p:txBody>
          <a:bodyPr wrap="square" rtlCol="0">
            <a:spAutoFit/>
          </a:bodyPr>
          <a:lstStyle/>
          <a:p>
            <a:pPr marL="457200" indent="-457200">
              <a:spcAft>
                <a:spcPts val="600"/>
              </a:spcAft>
              <a:buFont typeface="Wingdings" panose="05000000000000000000" pitchFamily="2" charset="2"/>
              <a:buChar char="Ø"/>
              <a:tabLst>
                <a:tab pos="457200" algn="l"/>
              </a:tabLst>
            </a:pPr>
            <a:r>
              <a:rPr lang="en-GB" sz="2400" dirty="0"/>
              <a:t>Defining the priorities through a Science, Technology and Innovation (STI) agenda for the next decade. (OIC STI Agenda 2026)</a:t>
            </a:r>
          </a:p>
          <a:p>
            <a:pPr marL="457200" indent="-457200" algn="just">
              <a:spcAft>
                <a:spcPts val="600"/>
              </a:spcAft>
              <a:buFont typeface="Wingdings" panose="05000000000000000000" pitchFamily="2" charset="2"/>
              <a:buChar char="Ø"/>
            </a:pPr>
            <a:r>
              <a:rPr lang="en-GB" sz="2400" dirty="0"/>
              <a:t>The OIC STI Agenda 2026 focussed on</a:t>
            </a:r>
          </a:p>
          <a:p>
            <a:pPr marL="914400" indent="-457200" algn="just">
              <a:spcAft>
                <a:spcPts val="600"/>
              </a:spcAft>
              <a:buFont typeface="Arial" panose="020B0604020202020204" pitchFamily="34" charset="0"/>
              <a:buChar char="•"/>
            </a:pPr>
            <a:r>
              <a:rPr lang="en-GB" sz="2400" dirty="0">
                <a:solidFill>
                  <a:srgbClr val="FF0000"/>
                </a:solidFill>
              </a:rPr>
              <a:t>Uplift of Science, Technology and Education</a:t>
            </a:r>
            <a:r>
              <a:rPr lang="en-GB" sz="2400" dirty="0"/>
              <a:t>, and</a:t>
            </a:r>
          </a:p>
          <a:p>
            <a:pPr marL="914400" indent="-457200" algn="just">
              <a:spcAft>
                <a:spcPts val="600"/>
              </a:spcAft>
              <a:buFont typeface="Arial" panose="020B0604020202020204" pitchFamily="34" charset="0"/>
              <a:buChar char="•"/>
            </a:pPr>
            <a:r>
              <a:rPr lang="en-GB" sz="2400" dirty="0">
                <a:solidFill>
                  <a:srgbClr val="D74707"/>
                </a:solidFill>
              </a:rPr>
              <a:t>Addressing challenges to</a:t>
            </a:r>
          </a:p>
          <a:p>
            <a:pPr marL="1254125" indent="-339725" algn="just">
              <a:spcAft>
                <a:spcPts val="600"/>
              </a:spcAft>
              <a:tabLst>
                <a:tab pos="1254125" algn="l"/>
              </a:tabLst>
            </a:pPr>
            <a:r>
              <a:rPr lang="en-GB" sz="2400" dirty="0"/>
              <a:t>a.	</a:t>
            </a:r>
            <a:r>
              <a:rPr lang="en-GB" sz="2400" dirty="0">
                <a:solidFill>
                  <a:srgbClr val="002060"/>
                </a:solidFill>
              </a:rPr>
              <a:t>Food Security</a:t>
            </a:r>
          </a:p>
          <a:p>
            <a:pPr marL="1254125" indent="-339725" algn="just">
              <a:spcAft>
                <a:spcPts val="600"/>
              </a:spcAft>
              <a:tabLst>
                <a:tab pos="1254125" algn="l"/>
              </a:tabLst>
            </a:pPr>
            <a:r>
              <a:rPr lang="en-GB" sz="2400" dirty="0"/>
              <a:t>b.	</a:t>
            </a:r>
            <a:r>
              <a:rPr lang="en-GB" sz="2400" dirty="0">
                <a:solidFill>
                  <a:srgbClr val="002060"/>
                </a:solidFill>
              </a:rPr>
              <a:t>Energy requirements</a:t>
            </a:r>
          </a:p>
          <a:p>
            <a:pPr marL="1254125" indent="-339725" algn="just">
              <a:spcAft>
                <a:spcPts val="600"/>
              </a:spcAft>
              <a:tabLst>
                <a:tab pos="1254125" algn="l"/>
              </a:tabLst>
            </a:pPr>
            <a:r>
              <a:rPr lang="en-GB" sz="2400" dirty="0"/>
              <a:t>c.</a:t>
            </a:r>
            <a:r>
              <a:rPr lang="en-GB" sz="2400" dirty="0">
                <a:solidFill>
                  <a:srgbClr val="002060"/>
                </a:solidFill>
              </a:rPr>
              <a:t>	Water Resources management</a:t>
            </a:r>
          </a:p>
          <a:p>
            <a:pPr marL="1254125" indent="-339725" algn="just">
              <a:spcAft>
                <a:spcPts val="600"/>
              </a:spcAft>
              <a:tabLst>
                <a:tab pos="1254125" algn="l"/>
              </a:tabLst>
            </a:pPr>
            <a:r>
              <a:rPr lang="en-GB" sz="2400" dirty="0"/>
              <a:t>d.</a:t>
            </a:r>
            <a:r>
              <a:rPr lang="en-GB" sz="2400" dirty="0">
                <a:solidFill>
                  <a:srgbClr val="002060"/>
                </a:solidFill>
              </a:rPr>
              <a:t>	Environmental concerns</a:t>
            </a:r>
          </a:p>
          <a:p>
            <a:pPr marL="457200" indent="-457200" algn="just">
              <a:spcAft>
                <a:spcPts val="600"/>
              </a:spcAft>
              <a:buFont typeface="Wingdings" panose="05000000000000000000" pitchFamily="2" charset="2"/>
              <a:buChar char="Ø"/>
            </a:pPr>
            <a:r>
              <a:rPr lang="en-GB" sz="2400" dirty="0"/>
              <a:t>STI Agenda 2026 recommends increased cooperation between members states and enhanced and focussed investment in Science technology and Innovation </a:t>
            </a:r>
          </a:p>
        </p:txBody>
      </p:sp>
      <p:sp>
        <p:nvSpPr>
          <p:cNvPr id="6" name="Title 1">
            <a:extLst>
              <a:ext uri="{FF2B5EF4-FFF2-40B4-BE49-F238E27FC236}">
                <a16:creationId xmlns:a16="http://schemas.microsoft.com/office/drawing/2014/main" id="{583ED6B2-CC98-464E-95EE-1741813016E4}"/>
              </a:ext>
            </a:extLst>
          </p:cNvPr>
          <p:cNvSpPr txBox="1">
            <a:spLocks/>
          </p:cNvSpPr>
          <p:nvPr/>
        </p:nvSpPr>
        <p:spPr>
          <a:xfrm>
            <a:off x="0" y="0"/>
            <a:ext cx="12192000" cy="957570"/>
          </a:xfrm>
          <a:prstGeom prst="rect">
            <a:avLst/>
          </a:prstGeom>
          <a:solidFill>
            <a:srgbClr val="000099"/>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schemeClr val="bg1"/>
                </a:solidFill>
                <a:latin typeface="+mn-lt"/>
                <a:cs typeface="Arial" panose="020B0604020202020204" pitchFamily="34" charset="0"/>
              </a:rPr>
              <a:t>The First Summit on Science and Technology of the OIC</a:t>
            </a:r>
            <a:br>
              <a:rPr lang="en-US" sz="2800" b="1" dirty="0">
                <a:solidFill>
                  <a:schemeClr val="bg1"/>
                </a:solidFill>
                <a:latin typeface="+mn-lt"/>
                <a:cs typeface="Arial" panose="020B0604020202020204" pitchFamily="34" charset="0"/>
              </a:rPr>
            </a:br>
            <a:r>
              <a:rPr lang="en-US" sz="2800" b="1" dirty="0">
                <a:solidFill>
                  <a:schemeClr val="bg1"/>
                </a:solidFill>
                <a:latin typeface="+mn-lt"/>
                <a:cs typeface="Arial" panose="020B0604020202020204" pitchFamily="34" charset="0"/>
              </a:rPr>
              <a:t>Astana, Kazakhstan, 10-11  September, 2017</a:t>
            </a:r>
          </a:p>
        </p:txBody>
      </p:sp>
    </p:spTree>
    <p:extLst>
      <p:ext uri="{BB962C8B-B14F-4D97-AF65-F5344CB8AC3E}">
        <p14:creationId xmlns:p14="http://schemas.microsoft.com/office/powerpoint/2010/main" val="2816359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612" y="1690688"/>
            <a:ext cx="11336180" cy="2554545"/>
          </a:xfrm>
          <a:prstGeom prst="rect">
            <a:avLst/>
          </a:prstGeom>
          <a:noFill/>
        </p:spPr>
        <p:txBody>
          <a:bodyPr wrap="none" rtlCol="0">
            <a:spAutoFit/>
          </a:bodyPr>
          <a:lstStyle/>
          <a:p>
            <a:pPr marL="342900" indent="-342900" algn="just">
              <a:spcAft>
                <a:spcPts val="1200"/>
              </a:spcAft>
              <a:buAutoNum type="alphaLcPeriod"/>
            </a:pPr>
            <a:r>
              <a:rPr lang="en-GB" sz="2800" dirty="0"/>
              <a:t>Development of PGR facilities including </a:t>
            </a:r>
            <a:r>
              <a:rPr lang="en-GB" sz="2800" dirty="0" err="1"/>
              <a:t>genebanks</a:t>
            </a:r>
            <a:r>
              <a:rPr lang="en-GB" sz="2800" dirty="0"/>
              <a:t> in the 5 member states</a:t>
            </a:r>
          </a:p>
          <a:p>
            <a:pPr marL="342900" indent="-342900" algn="just">
              <a:buAutoNum type="alphaLcPeriod"/>
            </a:pPr>
            <a:r>
              <a:rPr lang="en-GB" sz="2800" dirty="0"/>
              <a:t>Training of manpower in various aspects of varietal development, </a:t>
            </a:r>
          </a:p>
          <a:p>
            <a:pPr algn="just">
              <a:spcAft>
                <a:spcPts val="1200"/>
              </a:spcAft>
            </a:pPr>
            <a:r>
              <a:rPr lang="en-GB" sz="2800" dirty="0"/>
              <a:t>     characterization and dissemination in the seed system</a:t>
            </a:r>
          </a:p>
          <a:p>
            <a:pPr algn="just"/>
            <a:r>
              <a:rPr lang="en-GB" sz="2800" dirty="0"/>
              <a:t>c. Strengthening of cooperative mechanisms between participating </a:t>
            </a:r>
          </a:p>
          <a:p>
            <a:pPr algn="just"/>
            <a:r>
              <a:rPr lang="en-GB" sz="2800" dirty="0"/>
              <a:t>      OIC member states</a:t>
            </a:r>
          </a:p>
        </p:txBody>
      </p:sp>
      <p:sp>
        <p:nvSpPr>
          <p:cNvPr id="4" name="TextBox 3"/>
          <p:cNvSpPr txBox="1"/>
          <p:nvPr/>
        </p:nvSpPr>
        <p:spPr>
          <a:xfrm>
            <a:off x="754423" y="4416726"/>
            <a:ext cx="10766283" cy="1815882"/>
          </a:xfrm>
          <a:prstGeom prst="rect">
            <a:avLst/>
          </a:prstGeom>
          <a:noFill/>
        </p:spPr>
        <p:txBody>
          <a:bodyPr wrap="square" rtlCol="0">
            <a:spAutoFit/>
          </a:bodyPr>
          <a:lstStyle/>
          <a:p>
            <a:pPr marL="457200" indent="-457200" algn="just">
              <a:buFont typeface="Wingdings" panose="05000000000000000000" pitchFamily="2" charset="2"/>
              <a:buChar char="v"/>
            </a:pPr>
            <a:r>
              <a:rPr lang="en-GB" sz="2800" dirty="0"/>
              <a:t>It is suggested that the national centres in member states that are further strengthened in their PGR capacities through this project </a:t>
            </a:r>
          </a:p>
          <a:p>
            <a:pPr marL="442913" indent="-442913"/>
            <a:r>
              <a:rPr lang="en-GB" sz="2800" dirty="0"/>
              <a:t>      can serve as </a:t>
            </a:r>
            <a:r>
              <a:rPr lang="en-GB" sz="2800" i="1" dirty="0"/>
              <a:t>nucleating centres </a:t>
            </a:r>
            <a:r>
              <a:rPr lang="en-GB" sz="2800" dirty="0"/>
              <a:t>or supportive centres for the IOFS       goal of development of national gene banks in other member states</a:t>
            </a:r>
          </a:p>
        </p:txBody>
      </p:sp>
      <p:sp>
        <p:nvSpPr>
          <p:cNvPr id="5" name="Title 1"/>
          <p:cNvSpPr txBox="1">
            <a:spLocks/>
          </p:cNvSpPr>
          <p:nvPr/>
        </p:nvSpPr>
        <p:spPr>
          <a:xfrm>
            <a:off x="41565" y="0"/>
            <a:ext cx="12192000" cy="1219200"/>
          </a:xfrm>
          <a:prstGeom prst="rect">
            <a:avLst/>
          </a:prstGeom>
          <a:solidFill>
            <a:srgbClr val="00009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200" b="1" dirty="0">
                <a:solidFill>
                  <a:schemeClr val="bg1"/>
                </a:solidFill>
                <a:latin typeface="+mn-lt"/>
              </a:rPr>
              <a:t>Project outcomes supportive of this workshop and its goal of national gene bank development</a:t>
            </a:r>
          </a:p>
        </p:txBody>
      </p:sp>
    </p:spTree>
    <p:extLst>
      <p:ext uri="{BB962C8B-B14F-4D97-AF65-F5344CB8AC3E}">
        <p14:creationId xmlns:p14="http://schemas.microsoft.com/office/powerpoint/2010/main" val="2573681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552" y="1291786"/>
            <a:ext cx="10515600" cy="4880426"/>
          </a:xfrm>
        </p:spPr>
        <p:txBody>
          <a:bodyPr>
            <a:normAutofit fontScale="92500" lnSpcReduction="20000"/>
          </a:bodyPr>
          <a:lstStyle/>
          <a:p>
            <a:pPr lvl="0">
              <a:buFont typeface="Wingdings" panose="05000000000000000000" pitchFamily="2" charset="2"/>
              <a:buChar char="v"/>
            </a:pPr>
            <a:r>
              <a:rPr lang="en-GB" dirty="0"/>
              <a:t>In the light of the experts’ opinions and the progress made so far in developing collaborative activities and longer term ventures in the field of Gene bank development and food security, COMSTECH has the following recommendations that are forming the basis of the project proposal:</a:t>
            </a:r>
          </a:p>
          <a:p>
            <a:pPr lvl="0"/>
            <a:r>
              <a:rPr lang="en-GB" dirty="0"/>
              <a:t>To ensure food security and nutrition there is a dire need to develop high yield crop varieties with desired traits, and further strengthen agricultural practices for varietal preservation and development .</a:t>
            </a:r>
          </a:p>
          <a:p>
            <a:pPr>
              <a:lnSpc>
                <a:spcPct val="100000"/>
              </a:lnSpc>
            </a:pPr>
            <a:r>
              <a:rPr lang="en-GB" dirty="0"/>
              <a:t>A large number of OIC Member States need technical as well as financial assistances for   </a:t>
            </a:r>
          </a:p>
          <a:p>
            <a:pPr marL="0" indent="0">
              <a:lnSpc>
                <a:spcPct val="100000"/>
              </a:lnSpc>
              <a:buNone/>
            </a:pPr>
            <a:r>
              <a:rPr lang="en-GB" dirty="0"/>
              <a:t>		a. developing their own Gene Banks,</a:t>
            </a:r>
          </a:p>
          <a:p>
            <a:pPr marL="0" indent="0">
              <a:lnSpc>
                <a:spcPct val="100000"/>
              </a:lnSpc>
              <a:buNone/>
            </a:pPr>
            <a:r>
              <a:rPr lang="en-GB" dirty="0"/>
              <a:t>		b. development of new crop varieties, </a:t>
            </a:r>
          </a:p>
          <a:p>
            <a:pPr marL="0" indent="0">
              <a:lnSpc>
                <a:spcPct val="100000"/>
              </a:lnSpc>
              <a:buNone/>
            </a:pPr>
            <a:r>
              <a:rPr lang="en-GB" dirty="0"/>
              <a:t>		c. expediting and stream lining the processes of 				    introducing these varieties into their food system.  </a:t>
            </a:r>
          </a:p>
          <a:p>
            <a:pPr lvl="0"/>
            <a:endParaRPr lang="en-GB" dirty="0"/>
          </a:p>
          <a:p>
            <a:endParaRPr lang="en-GB" dirty="0"/>
          </a:p>
        </p:txBody>
      </p:sp>
      <p:sp>
        <p:nvSpPr>
          <p:cNvPr id="4" name="Title 1"/>
          <p:cNvSpPr txBox="1">
            <a:spLocks/>
          </p:cNvSpPr>
          <p:nvPr/>
        </p:nvSpPr>
        <p:spPr>
          <a:xfrm>
            <a:off x="-123093" y="0"/>
            <a:ext cx="12192000" cy="984738"/>
          </a:xfrm>
          <a:prstGeom prst="rect">
            <a:avLst/>
          </a:prstGeom>
          <a:solidFill>
            <a:srgbClr val="00009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latin typeface="+mn-lt"/>
              </a:rPr>
              <a:t>COMSTECH Recommendations</a:t>
            </a:r>
          </a:p>
        </p:txBody>
      </p:sp>
      <p:sp>
        <p:nvSpPr>
          <p:cNvPr id="6" name="TextBox 5"/>
          <p:cNvSpPr txBox="1"/>
          <p:nvPr/>
        </p:nvSpPr>
        <p:spPr>
          <a:xfrm>
            <a:off x="9771185" y="6281394"/>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3281930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49526"/>
          </a:xfrm>
        </p:spPr>
        <p:txBody>
          <a:bodyPr>
            <a:normAutofit/>
          </a:bodyPr>
          <a:lstStyle/>
          <a:p>
            <a:r>
              <a:rPr lang="en-GB" sz="3200" dirty="0">
                <a:solidFill>
                  <a:srgbClr val="7030A0"/>
                </a:solidFill>
              </a:rPr>
              <a:t>Recommendations (contd.)</a:t>
            </a:r>
          </a:p>
        </p:txBody>
      </p:sp>
      <p:sp>
        <p:nvSpPr>
          <p:cNvPr id="3" name="Content Placeholder 2"/>
          <p:cNvSpPr>
            <a:spLocks noGrp="1"/>
          </p:cNvSpPr>
          <p:nvPr>
            <p:ph idx="1"/>
          </p:nvPr>
        </p:nvSpPr>
        <p:spPr>
          <a:xfrm>
            <a:off x="838200" y="1214651"/>
            <a:ext cx="10515600" cy="5036023"/>
          </a:xfrm>
        </p:spPr>
        <p:txBody>
          <a:bodyPr>
            <a:normAutofit fontScale="92500" lnSpcReduction="10000"/>
          </a:bodyPr>
          <a:lstStyle/>
          <a:p>
            <a:pPr lvl="0" algn="just">
              <a:spcAft>
                <a:spcPts val="600"/>
              </a:spcAft>
            </a:pPr>
            <a:r>
              <a:rPr lang="en-GB" dirty="0"/>
              <a:t>Multinational PGR projects need to be developed for support from international donors as well as respective national governments as partners. Such projects would harness the existing diversity of crops, technical expertise and experiences of the partner countries.</a:t>
            </a:r>
          </a:p>
          <a:p>
            <a:pPr algn="just">
              <a:spcAft>
                <a:spcPts val="600"/>
              </a:spcAft>
            </a:pPr>
            <a:r>
              <a:rPr lang="en-GB" dirty="0"/>
              <a:t>Preceding such collective efforts for development of Gene Banks </a:t>
            </a:r>
            <a:r>
              <a:rPr lang="en-GB" dirty="0" err="1"/>
              <a:t>etc</a:t>
            </a:r>
            <a:r>
              <a:rPr lang="en-GB" dirty="0"/>
              <a:t> vital to identify a. presently available plant genetic resources available 		        b. the pressing problems for each potential partner. </a:t>
            </a:r>
          </a:p>
          <a:p>
            <a:pPr lvl="0" algn="just"/>
            <a:r>
              <a:rPr lang="en-GB" dirty="0"/>
              <a:t>To be able to achieve the desired goals (varietal development and integration in the seed system) such projects should include the strengthening/upgrading of capacity of relevant institutions involved in the varietal development chain (i.e. PGR institutions, plant breeding departments, national coordination mechanism, variety evaluation process, seed certification and registration departments, and seed multiplication institutions).</a:t>
            </a:r>
          </a:p>
          <a:p>
            <a:endParaRPr lang="en-GB" dirty="0"/>
          </a:p>
          <a:p>
            <a:pPr lvl="0"/>
            <a:endParaRPr lang="en-GB" dirty="0"/>
          </a:p>
          <a:p>
            <a:endParaRPr lang="en-GB" dirty="0"/>
          </a:p>
        </p:txBody>
      </p:sp>
      <p:sp>
        <p:nvSpPr>
          <p:cNvPr id="4" name="Title 1"/>
          <p:cNvSpPr txBox="1">
            <a:spLocks/>
          </p:cNvSpPr>
          <p:nvPr/>
        </p:nvSpPr>
        <p:spPr>
          <a:xfrm>
            <a:off x="17587" y="0"/>
            <a:ext cx="12192000" cy="984738"/>
          </a:xfrm>
          <a:prstGeom prst="rect">
            <a:avLst/>
          </a:prstGeom>
          <a:solidFill>
            <a:srgbClr val="00009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latin typeface="+mn-lt"/>
              </a:rPr>
              <a:t>COMSTECH Recommendations</a:t>
            </a:r>
          </a:p>
        </p:txBody>
      </p:sp>
      <p:sp>
        <p:nvSpPr>
          <p:cNvPr id="5" name="TextBox 4"/>
          <p:cNvSpPr txBox="1"/>
          <p:nvPr/>
        </p:nvSpPr>
        <p:spPr>
          <a:xfrm>
            <a:off x="9771185" y="6281394"/>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817594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3991"/>
          </a:xfrm>
        </p:spPr>
        <p:txBody>
          <a:bodyPr>
            <a:normAutofit/>
          </a:bodyPr>
          <a:lstStyle/>
          <a:p>
            <a:pPr algn="ctr"/>
            <a:r>
              <a:rPr lang="en-GB" sz="3200" dirty="0">
                <a:solidFill>
                  <a:srgbClr val="7030A0"/>
                </a:solidFill>
              </a:rPr>
              <a:t>Recommendations</a:t>
            </a:r>
          </a:p>
        </p:txBody>
      </p:sp>
      <p:sp>
        <p:nvSpPr>
          <p:cNvPr id="3" name="Content Placeholder 2"/>
          <p:cNvSpPr>
            <a:spLocks noGrp="1"/>
          </p:cNvSpPr>
          <p:nvPr>
            <p:ph idx="1"/>
          </p:nvPr>
        </p:nvSpPr>
        <p:spPr>
          <a:xfrm>
            <a:off x="1083860" y="1119116"/>
            <a:ext cx="10515600" cy="4940490"/>
          </a:xfrm>
        </p:spPr>
        <p:txBody>
          <a:bodyPr>
            <a:normAutofit lnSpcReduction="10000"/>
          </a:bodyPr>
          <a:lstStyle/>
          <a:p>
            <a:pPr lvl="0" algn="just">
              <a:spcAft>
                <a:spcPts val="600"/>
              </a:spcAft>
            </a:pPr>
            <a:r>
              <a:rPr lang="en-GB" dirty="0"/>
              <a:t>To facilitate sharing of precious PGR material between partner states  any such project requires a reputable international organization to serve as mediator to ensure/ facilitate cross boundary exchange of required germplasm, using its good offices.</a:t>
            </a:r>
          </a:p>
          <a:p>
            <a:pPr algn="just">
              <a:spcAft>
                <a:spcPts val="600"/>
              </a:spcAft>
            </a:pPr>
            <a:r>
              <a:rPr lang="en-GB" dirty="0"/>
              <a:t>Training for human resource development for different activities related to PGR Institutions is imperative to equip the relevant staff in germplasm collection, evaluation, characterization, documentation, and preservation, keeping in view the strengths and facilities of member countries.  </a:t>
            </a:r>
          </a:p>
          <a:p>
            <a:pPr lvl="0" algn="just"/>
            <a:r>
              <a:rPr lang="en-GB" dirty="0"/>
              <a:t>Urgent need to properly characterize the germ plasm material and to document their characters, so as to facilitate scientists of different partner states in choosing the accessions with traits of their interest/choice for using them in their crossing blocks</a:t>
            </a:r>
          </a:p>
          <a:p>
            <a:endParaRPr lang="en-GB" dirty="0"/>
          </a:p>
        </p:txBody>
      </p:sp>
      <p:sp>
        <p:nvSpPr>
          <p:cNvPr id="4" name="Title 1"/>
          <p:cNvSpPr txBox="1">
            <a:spLocks/>
          </p:cNvSpPr>
          <p:nvPr/>
        </p:nvSpPr>
        <p:spPr>
          <a:xfrm>
            <a:off x="-1" y="0"/>
            <a:ext cx="12192000" cy="984738"/>
          </a:xfrm>
          <a:prstGeom prst="rect">
            <a:avLst/>
          </a:prstGeom>
          <a:solidFill>
            <a:srgbClr val="00009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latin typeface="+mn-lt"/>
              </a:rPr>
              <a:t>COMSTECH Recommendations</a:t>
            </a:r>
          </a:p>
        </p:txBody>
      </p:sp>
      <p:sp>
        <p:nvSpPr>
          <p:cNvPr id="5" name="TextBox 4"/>
          <p:cNvSpPr txBox="1"/>
          <p:nvPr/>
        </p:nvSpPr>
        <p:spPr>
          <a:xfrm>
            <a:off x="9771185" y="6281394"/>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3542435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0344"/>
          </a:xfrm>
        </p:spPr>
        <p:txBody>
          <a:bodyPr>
            <a:normAutofit/>
          </a:bodyPr>
          <a:lstStyle/>
          <a:p>
            <a:pPr algn="ctr"/>
            <a:r>
              <a:rPr lang="en-GB" sz="3200" b="1" dirty="0">
                <a:solidFill>
                  <a:srgbClr val="7030A0"/>
                </a:solidFill>
              </a:rPr>
              <a:t>Recommendations</a:t>
            </a:r>
          </a:p>
        </p:txBody>
      </p:sp>
      <p:sp>
        <p:nvSpPr>
          <p:cNvPr id="3" name="Content Placeholder 2"/>
          <p:cNvSpPr>
            <a:spLocks noGrp="1"/>
          </p:cNvSpPr>
          <p:nvPr>
            <p:ph idx="1"/>
          </p:nvPr>
        </p:nvSpPr>
        <p:spPr>
          <a:xfrm>
            <a:off x="838200" y="1105470"/>
            <a:ext cx="10515600" cy="4351338"/>
          </a:xfrm>
        </p:spPr>
        <p:txBody>
          <a:bodyPr/>
          <a:lstStyle/>
          <a:p>
            <a:pPr lvl="0" algn="just">
              <a:spcAft>
                <a:spcPts val="600"/>
              </a:spcAft>
            </a:pPr>
            <a:r>
              <a:rPr lang="en-GB" dirty="0"/>
              <a:t>Based on the characterization information of the genetic resources, an information data base may be developed to make it available to the end users to facilitate them in their decision making process. </a:t>
            </a:r>
          </a:p>
          <a:p>
            <a:pPr lvl="0" algn="just"/>
            <a:r>
              <a:rPr lang="en-GB" dirty="0"/>
              <a:t>Efforts should also be made for duplicate conservation of the plant genetic resources to ensure their availability in case of loss of the material in one institution.</a:t>
            </a:r>
          </a:p>
          <a:p>
            <a:pPr marL="0" indent="0">
              <a:buNone/>
            </a:pPr>
            <a:endParaRPr lang="en-GB" dirty="0"/>
          </a:p>
        </p:txBody>
      </p:sp>
      <p:sp>
        <p:nvSpPr>
          <p:cNvPr id="4" name="Title 1"/>
          <p:cNvSpPr txBox="1">
            <a:spLocks/>
          </p:cNvSpPr>
          <p:nvPr/>
        </p:nvSpPr>
        <p:spPr>
          <a:xfrm>
            <a:off x="-17584" y="0"/>
            <a:ext cx="12192000" cy="984738"/>
          </a:xfrm>
          <a:prstGeom prst="rect">
            <a:avLst/>
          </a:prstGeom>
          <a:solidFill>
            <a:srgbClr val="000099"/>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solidFill>
                  <a:schemeClr val="bg1"/>
                </a:solidFill>
                <a:latin typeface="+mn-lt"/>
              </a:rPr>
              <a:t>COMSTECH Recommendations</a:t>
            </a:r>
          </a:p>
        </p:txBody>
      </p:sp>
    </p:spTree>
    <p:extLst>
      <p:ext uri="{BB962C8B-B14F-4D97-AF65-F5344CB8AC3E}">
        <p14:creationId xmlns:p14="http://schemas.microsoft.com/office/powerpoint/2010/main" val="4001182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491" y="2748107"/>
            <a:ext cx="10515600" cy="1325563"/>
          </a:xfrm>
        </p:spPr>
        <p:txBody>
          <a:bodyPr>
            <a:noAutofit/>
          </a:bodyPr>
          <a:lstStyle/>
          <a:p>
            <a:pPr algn="ctr"/>
            <a:r>
              <a:rPr lang="en-GB" sz="19900" b="1" dirty="0">
                <a:solidFill>
                  <a:srgbClr val="002060"/>
                </a:solidFill>
                <a:latin typeface="Calibri" panose="020F0502020204030204" pitchFamily="34" charset="0"/>
                <a:ea typeface="Calibri" panose="020F0502020204030204" pitchFamily="34" charset="0"/>
                <a:cs typeface="Arial" panose="020B0604020202020204" pitchFamily="34" charset="0"/>
              </a:rPr>
              <a:t>THANKS</a:t>
            </a:r>
          </a:p>
        </p:txBody>
      </p:sp>
    </p:spTree>
    <p:extLst>
      <p:ext uri="{BB962C8B-B14F-4D97-AF65-F5344CB8AC3E}">
        <p14:creationId xmlns:p14="http://schemas.microsoft.com/office/powerpoint/2010/main" val="102187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534400" y="6475670"/>
            <a:ext cx="2133600" cy="365125"/>
          </a:xfrm>
        </p:spPr>
        <p:txBody>
          <a:bodyPr/>
          <a:lstStyle/>
          <a:p>
            <a:fld id="{D443BD02-7A39-4E9D-AEB9-2B6752A642F7}" type="slidenum">
              <a:rPr lang="en-GB">
                <a:solidFill>
                  <a:prstClr val="black">
                    <a:tint val="75000"/>
                  </a:prstClr>
                </a:solidFill>
                <a:latin typeface="Calibri"/>
              </a:rPr>
              <a:pPr/>
              <a:t>3</a:t>
            </a:fld>
            <a:endParaRPr lang="en-GB" dirty="0">
              <a:solidFill>
                <a:prstClr val="black">
                  <a:tint val="75000"/>
                </a:prstClr>
              </a:solidFill>
              <a:latin typeface="Calibri"/>
            </a:endParaRPr>
          </a:p>
        </p:txBody>
      </p:sp>
      <p:sp>
        <p:nvSpPr>
          <p:cNvPr id="8" name="Title 1">
            <a:extLst>
              <a:ext uri="{FF2B5EF4-FFF2-40B4-BE49-F238E27FC236}">
                <a16:creationId xmlns:a16="http://schemas.microsoft.com/office/drawing/2014/main" id="{2708887B-AD10-4649-A485-AA4091A7F215}"/>
              </a:ext>
            </a:extLst>
          </p:cNvPr>
          <p:cNvSpPr>
            <a:spLocks noGrp="1"/>
          </p:cNvSpPr>
          <p:nvPr>
            <p:ph type="title"/>
          </p:nvPr>
        </p:nvSpPr>
        <p:spPr>
          <a:xfrm>
            <a:off x="0" y="0"/>
            <a:ext cx="12192000" cy="1063722"/>
          </a:xfrm>
          <a:solidFill>
            <a:srgbClr val="000099"/>
          </a:solidFill>
        </p:spPr>
        <p:txBody>
          <a:bodyPr>
            <a:noAutofit/>
          </a:bodyPr>
          <a:lstStyle/>
          <a:p>
            <a:pPr algn="ctr"/>
            <a:r>
              <a:rPr lang="en-US" sz="3600" b="1" dirty="0">
                <a:solidFill>
                  <a:schemeClr val="bg1"/>
                </a:solidFill>
                <a:latin typeface="+mn-lt"/>
                <a:cs typeface="Arial" panose="020B0604020202020204" pitchFamily="34" charset="0"/>
              </a:rPr>
              <a:t>Cooperation on Food Security</a:t>
            </a:r>
          </a:p>
        </p:txBody>
      </p:sp>
      <p:sp>
        <p:nvSpPr>
          <p:cNvPr id="2" name="TextBox 1">
            <a:extLst>
              <a:ext uri="{FF2B5EF4-FFF2-40B4-BE49-F238E27FC236}">
                <a16:creationId xmlns:a16="http://schemas.microsoft.com/office/drawing/2014/main" id="{107F2BC1-BD08-46D9-AAC6-0DD899AE93C8}"/>
              </a:ext>
            </a:extLst>
          </p:cNvPr>
          <p:cNvSpPr txBox="1"/>
          <p:nvPr/>
        </p:nvSpPr>
        <p:spPr>
          <a:xfrm>
            <a:off x="1187356" y="1403933"/>
            <a:ext cx="9286680" cy="4955303"/>
          </a:xfrm>
          <a:prstGeom prst="rect">
            <a:avLst/>
          </a:prstGeom>
          <a:noFill/>
        </p:spPr>
        <p:txBody>
          <a:bodyPr wrap="square" rtlCol="0">
            <a:spAutoFit/>
          </a:bodyPr>
          <a:lstStyle/>
          <a:p>
            <a:pPr>
              <a:spcAft>
                <a:spcPts val="2400"/>
              </a:spcAft>
              <a:buClr>
                <a:schemeClr val="tx1"/>
              </a:buClr>
              <a:defRPr/>
            </a:pPr>
            <a:r>
              <a:rPr lang="en-GB" sz="2800" dirty="0">
                <a:ea typeface="Calibri"/>
                <a:cs typeface="Arial" pitchFamily="34" charset="0"/>
              </a:rPr>
              <a:t>Amongst the main such programmes the Agenda identified development of Plant DNA Gene Banks: to Preserve Biodiversity and enhance food security</a:t>
            </a:r>
          </a:p>
          <a:p>
            <a:pPr marL="457200" indent="-457200">
              <a:spcAft>
                <a:spcPts val="2400"/>
              </a:spcAft>
              <a:buClr>
                <a:schemeClr val="tx1"/>
              </a:buClr>
              <a:buFont typeface="Arial" panose="020B0604020202020204" pitchFamily="34" charset="0"/>
              <a:buChar char="•"/>
              <a:defRPr/>
            </a:pPr>
            <a:r>
              <a:rPr lang="en-GB" sz="2800" dirty="0">
                <a:ea typeface="Calibri"/>
                <a:cs typeface="Arial" pitchFamily="34" charset="0"/>
              </a:rPr>
              <a:t>COMSTECH has approached this priority through two key directions:</a:t>
            </a:r>
          </a:p>
          <a:p>
            <a:pPr>
              <a:spcAft>
                <a:spcPts val="2400"/>
              </a:spcAft>
              <a:buClr>
                <a:schemeClr val="tx1"/>
              </a:buClr>
              <a:defRPr/>
            </a:pPr>
            <a:r>
              <a:rPr lang="en-GB" sz="2800" dirty="0">
                <a:ea typeface="Calibri"/>
                <a:cs typeface="Arial" pitchFamily="34" charset="0"/>
              </a:rPr>
              <a:t>  	A. Developing cooperation between members States 	    on New Breeding Technologies</a:t>
            </a:r>
          </a:p>
          <a:p>
            <a:pPr lvl="1">
              <a:spcAft>
                <a:spcPts val="2400"/>
              </a:spcAft>
              <a:buClr>
                <a:schemeClr val="tx1"/>
              </a:buClr>
              <a:defRPr/>
            </a:pPr>
            <a:r>
              <a:rPr lang="en-GB" sz="2800" dirty="0">
                <a:ea typeface="Calibri"/>
                <a:cs typeface="Arial" pitchFamily="34" charset="0"/>
              </a:rPr>
              <a:t>	B. Development of cooperation in PGR and Gene 	      	    Bank development </a:t>
            </a:r>
          </a:p>
        </p:txBody>
      </p:sp>
    </p:spTree>
    <p:extLst>
      <p:ext uri="{BB962C8B-B14F-4D97-AF65-F5344CB8AC3E}">
        <p14:creationId xmlns:p14="http://schemas.microsoft.com/office/powerpoint/2010/main" val="2596630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219200"/>
          </a:xfrm>
          <a:solidFill>
            <a:srgbClr val="000099"/>
          </a:solidFill>
        </p:spPr>
        <p:txBody>
          <a:bodyPr>
            <a:normAutofit/>
          </a:bodyPr>
          <a:lstStyle/>
          <a:p>
            <a:pPr algn="ctr"/>
            <a:r>
              <a:rPr lang="en-US" sz="3200" b="1" dirty="0">
                <a:solidFill>
                  <a:schemeClr val="bg1"/>
                </a:solidFill>
                <a:latin typeface="+mn-lt"/>
                <a:cs typeface="Arial" panose="020B0604020202020204" pitchFamily="34" charset="0"/>
              </a:rPr>
              <a:t>Food Security: I </a:t>
            </a:r>
            <a:br>
              <a:rPr lang="en-US" sz="3200" b="1" dirty="0">
                <a:solidFill>
                  <a:schemeClr val="bg1"/>
                </a:solidFill>
                <a:latin typeface="+mn-lt"/>
                <a:cs typeface="Arial" panose="020B0604020202020204" pitchFamily="34" charset="0"/>
              </a:rPr>
            </a:br>
            <a:r>
              <a:rPr lang="en-US" sz="3200" b="1" dirty="0">
                <a:solidFill>
                  <a:schemeClr val="bg1"/>
                </a:solidFill>
                <a:latin typeface="+mn-lt"/>
                <a:cs typeface="Arial" panose="020B0604020202020204" pitchFamily="34" charset="0"/>
              </a:rPr>
              <a:t>Introducing New Breeding Technologies for Food Security</a:t>
            </a:r>
            <a:endParaRPr lang="en-GB" sz="3200" b="1" dirty="0">
              <a:solidFill>
                <a:schemeClr val="bg1"/>
              </a:solidFill>
            </a:endParaRPr>
          </a:p>
        </p:txBody>
      </p:sp>
      <p:sp>
        <p:nvSpPr>
          <p:cNvPr id="3" name="Content Placeholder 2"/>
          <p:cNvSpPr>
            <a:spLocks noGrp="1"/>
          </p:cNvSpPr>
          <p:nvPr>
            <p:ph idx="1"/>
          </p:nvPr>
        </p:nvSpPr>
        <p:spPr>
          <a:xfrm>
            <a:off x="1523999" y="1446785"/>
            <a:ext cx="9573491" cy="4535488"/>
          </a:xfrm>
        </p:spPr>
        <p:txBody>
          <a:bodyPr>
            <a:noAutofit/>
          </a:bodyPr>
          <a:lstStyle/>
          <a:p>
            <a:pPr>
              <a:lnSpc>
                <a:spcPct val="120000"/>
              </a:lnSpc>
              <a:spcBef>
                <a:spcPts val="0"/>
              </a:spcBef>
            </a:pPr>
            <a:r>
              <a:rPr lang="en-US" sz="2400" dirty="0"/>
              <a:t>To achieve food security we require</a:t>
            </a:r>
            <a:r>
              <a:rPr lang="en-US" sz="2400" i="1" dirty="0"/>
              <a:t>: Sustained improvement in agricultural productivity</a:t>
            </a:r>
            <a:r>
              <a:rPr lang="en-US" sz="2400" dirty="0"/>
              <a:t> </a:t>
            </a:r>
            <a:endParaRPr lang="en-GB" sz="2400" dirty="0"/>
          </a:p>
          <a:p>
            <a:pPr marL="0" indent="0">
              <a:spcBef>
                <a:spcPts val="0"/>
              </a:spcBef>
              <a:buNone/>
            </a:pPr>
            <a:r>
              <a:rPr lang="en-US" sz="2400" dirty="0"/>
              <a:t> </a:t>
            </a:r>
            <a:endParaRPr lang="en-GB" sz="2400" dirty="0"/>
          </a:p>
          <a:p>
            <a:pPr>
              <a:lnSpc>
                <a:spcPct val="120000"/>
              </a:lnSpc>
              <a:spcBef>
                <a:spcPts val="0"/>
              </a:spcBef>
            </a:pPr>
            <a:r>
              <a:rPr lang="en-US" sz="2400" dirty="0"/>
              <a:t>New breeding technologies have emerged that can strongly impact the ability to address the challenges of food security in the wake of climatic and population challenges</a:t>
            </a:r>
          </a:p>
          <a:p>
            <a:pPr>
              <a:spcBef>
                <a:spcPts val="0"/>
              </a:spcBef>
            </a:pPr>
            <a:endParaRPr lang="en-US" sz="2400" dirty="0"/>
          </a:p>
          <a:p>
            <a:pPr>
              <a:lnSpc>
                <a:spcPct val="120000"/>
              </a:lnSpc>
              <a:spcBef>
                <a:spcPts val="0"/>
              </a:spcBef>
            </a:pPr>
            <a:r>
              <a:rPr lang="en-US" sz="2400" dirty="0"/>
              <a:t>Dire need of a </a:t>
            </a:r>
            <a:r>
              <a:rPr lang="en-US" sz="2400" i="1" dirty="0"/>
              <a:t>Working Group </a:t>
            </a:r>
            <a:r>
              <a:rPr lang="en-US" sz="2400" dirty="0"/>
              <a:t>that can promote and educate such new breeding technologies in OIC countries.</a:t>
            </a:r>
          </a:p>
          <a:p>
            <a:pPr>
              <a:spcBef>
                <a:spcPts val="0"/>
              </a:spcBef>
            </a:pPr>
            <a:endParaRPr lang="en-US" sz="2400" dirty="0"/>
          </a:p>
          <a:p>
            <a:pPr>
              <a:lnSpc>
                <a:spcPct val="120000"/>
              </a:lnSpc>
              <a:spcBef>
                <a:spcPts val="0"/>
              </a:spcBef>
            </a:pPr>
            <a:r>
              <a:rPr lang="en-US" sz="2400" dirty="0"/>
              <a:t>COMSTECH in partnership with others has moved to form such a Working Group</a:t>
            </a:r>
            <a:endParaRPr lang="en-GB" sz="2400" dirty="0"/>
          </a:p>
        </p:txBody>
      </p:sp>
      <p:sp>
        <p:nvSpPr>
          <p:cNvPr id="4" name="Slide Number Placeholder 3"/>
          <p:cNvSpPr>
            <a:spLocks noGrp="1"/>
          </p:cNvSpPr>
          <p:nvPr>
            <p:ph type="sldNum" sz="quarter" idx="12"/>
          </p:nvPr>
        </p:nvSpPr>
        <p:spPr/>
        <p:txBody>
          <a:bodyPr/>
          <a:lstStyle/>
          <a:p>
            <a:fld id="{D443BD02-7A39-4E9D-AEB9-2B6752A642F7}" type="slidenum">
              <a:rPr lang="en-GB" smtClean="0"/>
              <a:pPr/>
              <a:t>4</a:t>
            </a:fld>
            <a:endParaRPr lang="en-GB"/>
          </a:p>
        </p:txBody>
      </p:sp>
    </p:spTree>
    <p:extLst>
      <p:ext uri="{BB962C8B-B14F-4D97-AF65-F5344CB8AC3E}">
        <p14:creationId xmlns:p14="http://schemas.microsoft.com/office/powerpoint/2010/main" val="3641559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1999" cy="1328186"/>
          </a:xfrm>
          <a:solidFill>
            <a:srgbClr val="000099"/>
          </a:solidFill>
        </p:spPr>
        <p:txBody>
          <a:bodyPr>
            <a:noAutofit/>
          </a:bodyPr>
          <a:lstStyle/>
          <a:p>
            <a:pPr algn="ctr"/>
            <a:r>
              <a:rPr lang="en-GB" sz="2800" b="1" dirty="0">
                <a:solidFill>
                  <a:schemeClr val="bg1"/>
                </a:solidFill>
                <a:latin typeface="+mn-lt"/>
                <a:cs typeface="Arial" panose="020B0604020202020204" pitchFamily="34" charset="0"/>
              </a:rPr>
              <a:t>COMSTECH-ICGEB-NIBGE International Workshop on “Use of Genome Editing and Other New Breeding Technologies for Global Food Security</a:t>
            </a:r>
          </a:p>
        </p:txBody>
      </p:sp>
      <p:sp>
        <p:nvSpPr>
          <p:cNvPr id="4" name="Slide Number Placeholder 3"/>
          <p:cNvSpPr>
            <a:spLocks noGrp="1"/>
          </p:cNvSpPr>
          <p:nvPr>
            <p:ph type="sldNum" sz="quarter" idx="12"/>
          </p:nvPr>
        </p:nvSpPr>
        <p:spPr/>
        <p:txBody>
          <a:bodyPr/>
          <a:lstStyle/>
          <a:p>
            <a:fld id="{D443BD02-7A39-4E9D-AEB9-2B6752A642F7}" type="slidenum">
              <a:rPr lang="en-GB" smtClean="0"/>
              <a:pPr/>
              <a:t>5</a:t>
            </a:fld>
            <a:endParaRPr lang="en-GB"/>
          </a:p>
        </p:txBody>
      </p:sp>
      <p:sp>
        <p:nvSpPr>
          <p:cNvPr id="5" name="Rectangle 4"/>
          <p:cNvSpPr/>
          <p:nvPr/>
        </p:nvSpPr>
        <p:spPr>
          <a:xfrm>
            <a:off x="5184315" y="1475682"/>
            <a:ext cx="1932965" cy="369332"/>
          </a:xfrm>
          <a:prstGeom prst="rect">
            <a:avLst/>
          </a:prstGeom>
        </p:spPr>
        <p:txBody>
          <a:bodyPr wrap="none">
            <a:spAutoFit/>
          </a:bodyPr>
          <a:lstStyle/>
          <a:p>
            <a:r>
              <a:rPr lang="en-GB" b="1" dirty="0">
                <a:latin typeface="Helvetica Neue"/>
              </a:rPr>
              <a:t>08-10 April 2019</a:t>
            </a:r>
            <a:endParaRPr lang="en-GB" dirty="0"/>
          </a:p>
        </p:txBody>
      </p:sp>
      <p:pic>
        <p:nvPicPr>
          <p:cNvPr id="1026" name="Picture 2" descr="http://www.comstech.org/images/comstech-events/top-p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4731" y="1919766"/>
            <a:ext cx="735330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comstech.org/images/comstech-events/pic-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4732" y="4213227"/>
            <a:ext cx="7362825" cy="22860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001000" y="6573980"/>
            <a:ext cx="918970" cy="369332"/>
          </a:xfrm>
          <a:prstGeom prst="rect">
            <a:avLst/>
          </a:prstGeom>
          <a:noFill/>
        </p:spPr>
        <p:txBody>
          <a:bodyPr wrap="none" rtlCol="0">
            <a:spAutoFit/>
          </a:bodyPr>
          <a:lstStyle/>
          <a:p>
            <a:r>
              <a:rPr lang="en-US" b="1" dirty="0" err="1">
                <a:solidFill>
                  <a:srgbClr val="FF0000"/>
                </a:solidFill>
              </a:rPr>
              <a:t>Contd</a:t>
            </a:r>
            <a:r>
              <a:rPr lang="en-US" b="1" dirty="0">
                <a:solidFill>
                  <a:srgbClr val="FF0000"/>
                </a:solidFill>
              </a:rPr>
              <a:t>…</a:t>
            </a:r>
          </a:p>
        </p:txBody>
      </p:sp>
    </p:spTree>
    <p:extLst>
      <p:ext uri="{BB962C8B-B14F-4D97-AF65-F5344CB8AC3E}">
        <p14:creationId xmlns:p14="http://schemas.microsoft.com/office/powerpoint/2010/main" val="2957893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6909" y="1265237"/>
            <a:ext cx="9712036" cy="5456238"/>
          </a:xfrm>
        </p:spPr>
        <p:txBody>
          <a:bodyPr>
            <a:normAutofit/>
          </a:bodyPr>
          <a:lstStyle/>
          <a:p>
            <a:pPr marL="360363" indent="-360363" algn="just">
              <a:spcAft>
                <a:spcPts val="600"/>
              </a:spcAft>
              <a:buFont typeface="Wingdings" panose="05000000000000000000" pitchFamily="2" charset="2"/>
              <a:buChar char="Ø"/>
            </a:pPr>
            <a:r>
              <a:rPr lang="en-GB" sz="2400" b="1" dirty="0"/>
              <a:t>Goal: </a:t>
            </a:r>
            <a:r>
              <a:rPr lang="en-GB" sz="2400" dirty="0"/>
              <a:t>This project envisages building institutional capacity and human resource of 7 member states to achieve nutritional food security through introduction of New breeding Technologies in Agriculture.  Project is directly related to Ensuring food security and nutrition in the OIC member countries while indirectly works to increase resilience of the food system in the Member Countries (MCs). It caters to multifaceted aspects of STI such as access to information and relevant networks, development of trade connectivity, economic connectivity and overcoming technical barriers for agriculture trade.</a:t>
            </a:r>
            <a:r>
              <a:rPr lang="en-GB" sz="2400" b="1" dirty="0"/>
              <a:t>  </a:t>
            </a:r>
          </a:p>
          <a:p>
            <a:pPr marL="360363" indent="-360363">
              <a:spcAft>
                <a:spcPts val="600"/>
              </a:spcAft>
              <a:buFont typeface="Wingdings" panose="05000000000000000000" pitchFamily="2" charset="2"/>
              <a:buChar char="Ø"/>
            </a:pPr>
            <a:r>
              <a:rPr lang="en-GB" sz="2400" b="1" dirty="0"/>
              <a:t>Supporting Agency: </a:t>
            </a:r>
            <a:r>
              <a:rPr lang="en-US" sz="2400" dirty="0"/>
              <a:t>COMCEC Under Project Funding scheme</a:t>
            </a:r>
            <a:endParaRPr lang="en-GB" sz="2400" dirty="0"/>
          </a:p>
          <a:p>
            <a:pPr marL="360363" indent="-360363">
              <a:spcAft>
                <a:spcPts val="600"/>
              </a:spcAft>
              <a:buFont typeface="Wingdings" panose="05000000000000000000" pitchFamily="2" charset="2"/>
              <a:buChar char="Ø"/>
            </a:pPr>
            <a:r>
              <a:rPr lang="en-GB" sz="2400" b="1" dirty="0"/>
              <a:t>Schedule: </a:t>
            </a:r>
            <a:r>
              <a:rPr lang="en-GB" sz="2400" dirty="0"/>
              <a:t>July /August 2020</a:t>
            </a:r>
          </a:p>
          <a:p>
            <a:pPr marL="360363" indent="-360363">
              <a:buFont typeface="Wingdings" panose="05000000000000000000" pitchFamily="2" charset="2"/>
              <a:buChar char="Ø"/>
            </a:pPr>
            <a:r>
              <a:rPr lang="en-GB" sz="2400" b="1" dirty="0"/>
              <a:t>Venue: </a:t>
            </a:r>
            <a:r>
              <a:rPr lang="en-GB" sz="2400" dirty="0"/>
              <a:t>NOHU, Turkey</a:t>
            </a:r>
          </a:p>
          <a:p>
            <a:endParaRPr lang="en-GB" sz="2400" dirty="0"/>
          </a:p>
          <a:p>
            <a:endParaRPr lang="en-GB" sz="2400" dirty="0"/>
          </a:p>
          <a:p>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31296B78-455D-4F27-B371-E53FD3C100BA}" type="slidenum">
              <a:rPr lang="en-GB" smtClean="0"/>
              <a:pPr/>
              <a:t>6</a:t>
            </a:fld>
            <a:endParaRPr lang="en-GB"/>
          </a:p>
        </p:txBody>
      </p:sp>
      <p:sp>
        <p:nvSpPr>
          <p:cNvPr id="5" name="Rectangle 4">
            <a:extLst>
              <a:ext uri="{FF2B5EF4-FFF2-40B4-BE49-F238E27FC236}">
                <a16:creationId xmlns:a16="http://schemas.microsoft.com/office/drawing/2014/main" id="{824F1886-7E90-47B1-8A80-868CE0FF57F7}"/>
              </a:ext>
            </a:extLst>
          </p:cNvPr>
          <p:cNvSpPr/>
          <p:nvPr/>
        </p:nvSpPr>
        <p:spPr>
          <a:xfrm>
            <a:off x="0" y="0"/>
            <a:ext cx="12192000" cy="1149927"/>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ea typeface="+mj-ea"/>
                <a:cs typeface="+mj-cs"/>
              </a:rPr>
              <a:t>New Breeding Technologies for Food and Nutritional Security</a:t>
            </a:r>
            <a:endParaRPr lang="en-GB" dirty="0">
              <a:solidFill>
                <a:schemeClr val="bg1"/>
              </a:solidFill>
            </a:endParaRPr>
          </a:p>
        </p:txBody>
      </p:sp>
      <p:sp>
        <p:nvSpPr>
          <p:cNvPr id="6" name="TextBox 5"/>
          <p:cNvSpPr txBox="1"/>
          <p:nvPr/>
        </p:nvSpPr>
        <p:spPr>
          <a:xfrm>
            <a:off x="9120380" y="6356351"/>
            <a:ext cx="918970" cy="369332"/>
          </a:xfrm>
          <a:prstGeom prst="rect">
            <a:avLst/>
          </a:prstGeom>
          <a:noFill/>
        </p:spPr>
        <p:txBody>
          <a:bodyPr wrap="none" rtlCol="0">
            <a:spAutoFit/>
          </a:bodyPr>
          <a:lstStyle/>
          <a:p>
            <a:r>
              <a:rPr lang="en-GB" b="1" dirty="0" err="1">
                <a:solidFill>
                  <a:srgbClr val="FF0000"/>
                </a:solidFill>
              </a:rPr>
              <a:t>Contd</a:t>
            </a:r>
            <a:r>
              <a:rPr lang="en-GB" b="1" dirty="0">
                <a:solidFill>
                  <a:srgbClr val="FF0000"/>
                </a:solidFill>
              </a:rPr>
              <a:t>…</a:t>
            </a:r>
          </a:p>
        </p:txBody>
      </p:sp>
    </p:spTree>
    <p:extLst>
      <p:ext uri="{BB962C8B-B14F-4D97-AF65-F5344CB8AC3E}">
        <p14:creationId xmlns:p14="http://schemas.microsoft.com/office/powerpoint/2010/main" val="2105247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4944" y="1343891"/>
            <a:ext cx="8950037" cy="3886200"/>
          </a:xfrm>
        </p:spPr>
        <p:txBody>
          <a:bodyPr>
            <a:normAutofit/>
          </a:bodyPr>
          <a:lstStyle/>
          <a:p>
            <a:pPr marL="360363" indent="-360363">
              <a:spcAft>
                <a:spcPts val="600"/>
              </a:spcAft>
              <a:buFont typeface="Wingdings" panose="05000000000000000000" pitchFamily="2" charset="2"/>
              <a:buChar char="Ø"/>
            </a:pPr>
            <a:r>
              <a:rPr lang="en-GB" sz="2400" b="1" dirty="0"/>
              <a:t>Collaborators: </a:t>
            </a:r>
            <a:r>
              <a:rPr lang="en-GB" sz="2400" dirty="0"/>
              <a:t>National Institute of Biotechnology and Genetic Engineering (NIBGE)</a:t>
            </a:r>
            <a:r>
              <a:rPr lang="en-US" sz="2400" dirty="0"/>
              <a:t>, Pakistan, and </a:t>
            </a:r>
            <a:r>
              <a:rPr lang="en-US" sz="2400" dirty="0" err="1"/>
              <a:t>Niğde</a:t>
            </a:r>
            <a:r>
              <a:rPr lang="en-US" sz="2400" dirty="0"/>
              <a:t> </a:t>
            </a:r>
            <a:r>
              <a:rPr lang="en-US" sz="2400" dirty="0" err="1"/>
              <a:t>Ömer</a:t>
            </a:r>
            <a:r>
              <a:rPr lang="en-US" sz="2400" dirty="0"/>
              <a:t> </a:t>
            </a:r>
            <a:r>
              <a:rPr lang="en-US" sz="2400" dirty="0" err="1"/>
              <a:t>Halisdemir</a:t>
            </a:r>
            <a:r>
              <a:rPr lang="en-US" sz="2400" dirty="0"/>
              <a:t> University (NOHU)</a:t>
            </a:r>
            <a:endParaRPr lang="en-GB" sz="2400" dirty="0"/>
          </a:p>
          <a:p>
            <a:pPr marL="360363" indent="-360363">
              <a:spcAft>
                <a:spcPts val="600"/>
              </a:spcAft>
              <a:buFont typeface="Wingdings" panose="05000000000000000000" pitchFamily="2" charset="2"/>
              <a:buChar char="Ø"/>
            </a:pPr>
            <a:r>
              <a:rPr lang="en-US" sz="2400" dirty="0"/>
              <a:t>Capacity Building Activities proposed and shortlisted:</a:t>
            </a:r>
            <a:endParaRPr lang="en-GB" sz="2400" dirty="0"/>
          </a:p>
          <a:p>
            <a:pPr marL="536575" indent="-274638">
              <a:spcAft>
                <a:spcPts val="600"/>
              </a:spcAft>
              <a:buFontTx/>
              <a:buChar char="-"/>
            </a:pPr>
            <a:r>
              <a:rPr lang="en-US" sz="2400" dirty="0"/>
              <a:t>Training on Genome Editing Vectors &amp; Protocols for Wheat, Rice and potato </a:t>
            </a:r>
            <a:endParaRPr lang="en-GB" sz="2400" dirty="0"/>
          </a:p>
          <a:p>
            <a:pPr marL="536575" indent="-274638">
              <a:buFontTx/>
              <a:buChar char="-"/>
            </a:pPr>
            <a:r>
              <a:rPr lang="en-US" sz="2400" dirty="0"/>
              <a:t>Workshop on Roadmap for commercialization of new breeds and inclusion of elite gene pool for nutritional crops</a:t>
            </a:r>
            <a:endParaRPr lang="en-GB" sz="2400" dirty="0"/>
          </a:p>
          <a:p>
            <a:endParaRPr lang="en-GB" sz="2400" b="1" dirty="0"/>
          </a:p>
          <a:p>
            <a:endParaRPr lang="en-GB" sz="2400" dirty="0"/>
          </a:p>
          <a:p>
            <a:endParaRPr lang="en-GB" sz="2400" dirty="0"/>
          </a:p>
          <a:p>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31296B78-455D-4F27-B371-E53FD3C100BA}" type="slidenum">
              <a:rPr lang="en-GB" smtClean="0"/>
              <a:pPr/>
              <a:t>7</a:t>
            </a:fld>
            <a:endParaRPr lang="en-GB"/>
          </a:p>
        </p:txBody>
      </p:sp>
      <p:sp>
        <p:nvSpPr>
          <p:cNvPr id="5" name="Rectangle 4">
            <a:extLst>
              <a:ext uri="{FF2B5EF4-FFF2-40B4-BE49-F238E27FC236}">
                <a16:creationId xmlns:a16="http://schemas.microsoft.com/office/drawing/2014/main" id="{824F1886-7E90-47B1-8A80-868CE0FF57F7}"/>
              </a:ext>
            </a:extLst>
          </p:cNvPr>
          <p:cNvSpPr/>
          <p:nvPr/>
        </p:nvSpPr>
        <p:spPr>
          <a:xfrm>
            <a:off x="0" y="0"/>
            <a:ext cx="12192000" cy="955964"/>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ea typeface="+mj-ea"/>
                <a:cs typeface="+mj-cs"/>
              </a:rPr>
              <a:t>New Breeding Technologies for Food and Nutritional Security</a:t>
            </a:r>
            <a:endParaRPr lang="en-GB" dirty="0">
              <a:solidFill>
                <a:schemeClr val="bg1"/>
              </a:solidFill>
            </a:endParaRPr>
          </a:p>
        </p:txBody>
      </p:sp>
    </p:spTree>
    <p:extLst>
      <p:ext uri="{BB962C8B-B14F-4D97-AF65-F5344CB8AC3E}">
        <p14:creationId xmlns:p14="http://schemas.microsoft.com/office/powerpoint/2010/main" val="1758690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134095"/>
          </a:xfrm>
          <a:solidFill>
            <a:srgbClr val="000099"/>
          </a:solidFill>
        </p:spPr>
        <p:txBody>
          <a:bodyPr>
            <a:noAutofit/>
          </a:bodyPr>
          <a:lstStyle/>
          <a:p>
            <a:pPr algn="ctr"/>
            <a:r>
              <a:rPr lang="en-GB" sz="3200" b="1" dirty="0">
                <a:solidFill>
                  <a:schemeClr val="bg1"/>
                </a:solidFill>
                <a:latin typeface="Calibri"/>
                <a:ea typeface="+mn-ea"/>
                <a:cs typeface="+mn-cs"/>
              </a:rPr>
              <a:t>Food Security: II</a:t>
            </a:r>
            <a:br>
              <a:rPr lang="en-GB" sz="3200" b="1" dirty="0">
                <a:solidFill>
                  <a:schemeClr val="bg1"/>
                </a:solidFill>
                <a:latin typeface="Calibri"/>
                <a:ea typeface="+mn-ea"/>
                <a:cs typeface="+mn-cs"/>
              </a:rPr>
            </a:br>
            <a:r>
              <a:rPr lang="en-GB" sz="3200" b="1" dirty="0">
                <a:solidFill>
                  <a:schemeClr val="bg1"/>
                </a:solidFill>
                <a:latin typeface="Calibri"/>
                <a:ea typeface="+mn-ea"/>
                <a:cs typeface="+mn-cs"/>
              </a:rPr>
              <a:t> Preservation of Plant Genetic Resources (PGR)</a:t>
            </a:r>
            <a:endParaRPr lang="en-GB" sz="3200" b="1" dirty="0">
              <a:solidFill>
                <a:schemeClr val="bg1"/>
              </a:solidFill>
            </a:endParaRPr>
          </a:p>
        </p:txBody>
      </p:sp>
      <p:sp>
        <p:nvSpPr>
          <p:cNvPr id="3" name="Content Placeholder 2"/>
          <p:cNvSpPr>
            <a:spLocks noGrp="1"/>
          </p:cNvSpPr>
          <p:nvPr>
            <p:ph idx="1"/>
          </p:nvPr>
        </p:nvSpPr>
        <p:spPr>
          <a:xfrm>
            <a:off x="984738" y="1153989"/>
            <a:ext cx="10234247" cy="5321297"/>
          </a:xfrm>
        </p:spPr>
        <p:txBody>
          <a:bodyPr>
            <a:noAutofit/>
          </a:bodyPr>
          <a:lstStyle/>
          <a:p>
            <a:pPr marL="354013" indent="-354013">
              <a:buFont typeface="Wingdings" panose="05000000000000000000" pitchFamily="2" charset="2"/>
              <a:buChar char="Ø"/>
            </a:pPr>
            <a:r>
              <a:rPr lang="en-GB" sz="2400" b="1" dirty="0"/>
              <a:t>Goals</a:t>
            </a:r>
            <a:endParaRPr lang="en-GB" sz="2400" dirty="0"/>
          </a:p>
          <a:p>
            <a:pPr marL="711200" indent="-347663">
              <a:buFont typeface="Wingdings" panose="05000000000000000000" pitchFamily="2" charset="2"/>
              <a:buChar char="v"/>
            </a:pPr>
            <a:r>
              <a:rPr lang="en-GB" sz="2400" dirty="0"/>
              <a:t>Preservation and sharing of plant genetic resources (PGR) between member states; </a:t>
            </a:r>
          </a:p>
          <a:p>
            <a:pPr marL="711200" indent="-347663">
              <a:buFont typeface="Wingdings" panose="05000000000000000000" pitchFamily="2" charset="2"/>
              <a:buChar char="v"/>
            </a:pPr>
            <a:r>
              <a:rPr lang="en-GB" sz="2400" dirty="0"/>
              <a:t>Development of technical resources and human capacity for preserving PGR and incorporating new varieties into food stream. </a:t>
            </a:r>
          </a:p>
          <a:p>
            <a:pPr>
              <a:buFont typeface="Wingdings" panose="05000000000000000000" pitchFamily="2" charset="2"/>
              <a:buChar char="Ø"/>
            </a:pPr>
            <a:r>
              <a:rPr lang="en-GB" sz="2400" b="1" dirty="0"/>
              <a:t>  Initial Steps</a:t>
            </a:r>
            <a:r>
              <a:rPr lang="en-GB" sz="2400" dirty="0"/>
              <a:t>: </a:t>
            </a:r>
          </a:p>
          <a:p>
            <a:pPr marL="711200" indent="-347663">
              <a:buFont typeface="Wingdings" panose="05000000000000000000" pitchFamily="2" charset="2"/>
              <a:buChar char="v"/>
            </a:pPr>
            <a:r>
              <a:rPr lang="en-GB" sz="2400" dirty="0"/>
              <a:t>Workshop on Plant Genetic Resources and Gene Bank Management , May 8-11, 2018</a:t>
            </a:r>
          </a:p>
          <a:p>
            <a:pPr marL="711200" indent="-347663">
              <a:buFont typeface="Wingdings" panose="05000000000000000000" pitchFamily="2" charset="2"/>
              <a:buChar char="v"/>
            </a:pPr>
            <a:r>
              <a:rPr lang="en-GB" sz="2400" dirty="0"/>
              <a:t>Formation of Working Group of 15 Countries; Led by Pakistan Agriculture Research Council (PARC) and active involvement of Genetic Resources Institute, ANAS, Azerbaijan.</a:t>
            </a:r>
          </a:p>
          <a:p>
            <a:pPr marL="711200" indent="-347663">
              <a:buFont typeface="Wingdings" panose="05000000000000000000" pitchFamily="2" charset="2"/>
              <a:buChar char="v"/>
            </a:pPr>
            <a:r>
              <a:rPr lang="en-GB" sz="2400" dirty="0"/>
              <a:t>Preparation of concept paper for proposal on Sharing and Development of PGR resources between 8 countries. PARC, FAO and COMSTECH</a:t>
            </a:r>
          </a:p>
          <a:p>
            <a:pPr>
              <a:buFont typeface="Wingdings" panose="05000000000000000000" pitchFamily="2" charset="2"/>
              <a:buChar char="Ø"/>
            </a:pPr>
            <a:r>
              <a:rPr lang="en-GB" sz="2400" dirty="0"/>
              <a:t>  Meeting on 11</a:t>
            </a:r>
            <a:r>
              <a:rPr lang="en-GB" sz="2400" baseline="30000" dirty="0"/>
              <a:t>th</a:t>
            </a:r>
            <a:r>
              <a:rPr lang="en-GB" sz="2400" dirty="0"/>
              <a:t> April 2019 under FAO Pakistan umbrella  </a:t>
            </a:r>
          </a:p>
        </p:txBody>
      </p:sp>
      <p:sp>
        <p:nvSpPr>
          <p:cNvPr id="4" name="Slide Number Placeholder 3"/>
          <p:cNvSpPr>
            <a:spLocks noGrp="1"/>
          </p:cNvSpPr>
          <p:nvPr>
            <p:ph type="sldNum" sz="quarter" idx="12"/>
          </p:nvPr>
        </p:nvSpPr>
        <p:spPr/>
        <p:txBody>
          <a:bodyPr/>
          <a:lstStyle/>
          <a:p>
            <a:fld id="{D443BD02-7A39-4E9D-AEB9-2B6752A642F7}" type="slidenum">
              <a:rPr lang="en-GB" smtClean="0"/>
              <a:pPr/>
              <a:t>8</a:t>
            </a:fld>
            <a:endParaRPr lang="en-GB"/>
          </a:p>
        </p:txBody>
      </p:sp>
    </p:spTree>
    <p:extLst>
      <p:ext uri="{BB962C8B-B14F-4D97-AF65-F5344CB8AC3E}">
        <p14:creationId xmlns:p14="http://schemas.microsoft.com/office/powerpoint/2010/main" val="175455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12192000" cy="1283400"/>
          </a:xfrm>
          <a:solidFill>
            <a:srgbClr val="000099"/>
          </a:solidFill>
        </p:spPr>
        <p:txBody>
          <a:bodyPr>
            <a:normAutofit/>
          </a:bodyPr>
          <a:lstStyle/>
          <a:p>
            <a:pPr algn="ctr"/>
            <a:r>
              <a:rPr lang="en-GB" sz="3200" b="1" dirty="0">
                <a:solidFill>
                  <a:schemeClr val="bg1"/>
                </a:solidFill>
                <a:latin typeface="+mn-lt"/>
              </a:rPr>
              <a:t>COMSTECH-PARC-ECOSF Workshop on Plant Genetic Resources and </a:t>
            </a:r>
            <a:r>
              <a:rPr lang="en-GB" sz="3200" b="1" dirty="0" err="1">
                <a:solidFill>
                  <a:schemeClr val="bg1"/>
                </a:solidFill>
                <a:latin typeface="+mn-lt"/>
              </a:rPr>
              <a:t>Genebank</a:t>
            </a:r>
            <a:r>
              <a:rPr lang="en-GB" sz="3200" b="1" dirty="0">
                <a:solidFill>
                  <a:schemeClr val="bg1"/>
                </a:solidFill>
                <a:latin typeface="+mn-lt"/>
              </a:rPr>
              <a:t> Operations Management System</a:t>
            </a:r>
          </a:p>
        </p:txBody>
      </p:sp>
      <p:sp>
        <p:nvSpPr>
          <p:cNvPr id="4" name="Slide Number Placeholder 3"/>
          <p:cNvSpPr>
            <a:spLocks noGrp="1"/>
          </p:cNvSpPr>
          <p:nvPr>
            <p:ph type="sldNum" sz="quarter" idx="12"/>
          </p:nvPr>
        </p:nvSpPr>
        <p:spPr/>
        <p:txBody>
          <a:bodyPr/>
          <a:lstStyle/>
          <a:p>
            <a:fld id="{D443BD02-7A39-4E9D-AEB9-2B6752A642F7}" type="slidenum">
              <a:rPr lang="en-GB" smtClean="0"/>
              <a:pPr/>
              <a:t>9</a:t>
            </a:fld>
            <a:endParaRPr lang="en-GB"/>
          </a:p>
        </p:txBody>
      </p:sp>
      <p:sp>
        <p:nvSpPr>
          <p:cNvPr id="5" name="Rectangle 4"/>
          <p:cNvSpPr/>
          <p:nvPr/>
        </p:nvSpPr>
        <p:spPr>
          <a:xfrm>
            <a:off x="4802084" y="1341928"/>
            <a:ext cx="2325317" cy="461665"/>
          </a:xfrm>
          <a:prstGeom prst="rect">
            <a:avLst/>
          </a:prstGeom>
        </p:spPr>
        <p:txBody>
          <a:bodyPr wrap="none">
            <a:spAutoFit/>
          </a:bodyPr>
          <a:lstStyle/>
          <a:p>
            <a:r>
              <a:rPr lang="en-GB" sz="2400" b="1" dirty="0">
                <a:latin typeface="Helvetica Neue"/>
              </a:rPr>
              <a:t>May 8-11, 2018</a:t>
            </a:r>
            <a:endParaRPr lang="en-GB" sz="2400" dirty="0"/>
          </a:p>
        </p:txBody>
      </p:sp>
      <p:pic>
        <p:nvPicPr>
          <p:cNvPr id="2049" name="Picture 1" descr="http://www.comstech.org/images/workshops/genebank-201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7350" y="1800496"/>
            <a:ext cx="2517278" cy="16764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657351" y="1500190"/>
            <a:ext cx="81712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br>
              <a:rPr lang="en-US" altLang="en-US">
                <a:latin typeface="Arial" panose="020B0604020202020204" pitchFamily="34" charset="0"/>
              </a:rPr>
            </a:br>
            <a:endParaRPr lang="en-US" altLang="en-US">
              <a:latin typeface="Arial" panose="020B0604020202020204" pitchFamily="34" charset="0"/>
            </a:endParaRPr>
          </a:p>
        </p:txBody>
      </p:sp>
      <p:pic>
        <p:nvPicPr>
          <p:cNvPr id="2052" name="Picture 4" descr="http://www.comstech.org/images/workshops/genebank-2018/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0937" y="1941303"/>
            <a:ext cx="2274983" cy="15150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comstech.org/images/workshops/genebank-201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8711" y="1881175"/>
            <a:ext cx="2274983" cy="151504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comstech.org/images/workshops/genebank-2018/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9031"/>
          <a:stretch/>
        </p:blipFill>
        <p:spPr bwMode="auto">
          <a:xfrm>
            <a:off x="1619286" y="3943350"/>
            <a:ext cx="2555343" cy="13779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www.comstech.org/images/workshops/genebank-2018/5.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519"/>
          <a:stretch/>
        </p:blipFill>
        <p:spPr bwMode="auto">
          <a:xfrm>
            <a:off x="4358425" y="3673134"/>
            <a:ext cx="2504472" cy="132426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www.comstech.org/images/workshops/genebank-2018/6.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38068"/>
          <a:stretch/>
        </p:blipFill>
        <p:spPr bwMode="auto">
          <a:xfrm>
            <a:off x="6862898" y="3548198"/>
            <a:ext cx="3686611" cy="1520504"/>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www.comstech.org/images/workshops/genebank-2018/top.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94334" y="5089253"/>
            <a:ext cx="3001816" cy="170848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618785" y="6224954"/>
            <a:ext cx="930724" cy="369332"/>
          </a:xfrm>
          <a:prstGeom prst="rect">
            <a:avLst/>
          </a:prstGeom>
          <a:noFill/>
        </p:spPr>
        <p:txBody>
          <a:bodyPr wrap="square" rtlCol="0">
            <a:spAutoFit/>
          </a:bodyPr>
          <a:lstStyle/>
          <a:p>
            <a:r>
              <a:rPr lang="en-GB" b="1" dirty="0" err="1">
                <a:solidFill>
                  <a:srgbClr val="C00000"/>
                </a:solidFill>
              </a:rPr>
              <a:t>Contd</a:t>
            </a:r>
            <a:r>
              <a:rPr lang="en-GB" b="1" dirty="0">
                <a:solidFill>
                  <a:srgbClr val="C00000"/>
                </a:solidFill>
              </a:rPr>
              <a:t>…</a:t>
            </a:r>
          </a:p>
        </p:txBody>
      </p:sp>
    </p:spTree>
    <p:extLst>
      <p:ext uri="{BB962C8B-B14F-4D97-AF65-F5344CB8AC3E}">
        <p14:creationId xmlns:p14="http://schemas.microsoft.com/office/powerpoint/2010/main" val="2668879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1223</TotalTime>
  <Words>2503</Words>
  <Application>Microsoft Office PowerPoint</Application>
  <PresentationFormat>Широкоэкранный</PresentationFormat>
  <Paragraphs>205</Paragraphs>
  <Slides>25</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25</vt:i4>
      </vt:variant>
    </vt:vector>
  </HeadingPairs>
  <TitlesOfParts>
    <vt:vector size="32" baseType="lpstr">
      <vt:lpstr>Arial</vt:lpstr>
      <vt:lpstr>Calibri</vt:lpstr>
      <vt:lpstr>Calibri Light</vt:lpstr>
      <vt:lpstr>Helvetica Neue</vt:lpstr>
      <vt:lpstr>Times New Roman</vt:lpstr>
      <vt:lpstr>Wingdings</vt:lpstr>
      <vt:lpstr>Office Theme</vt:lpstr>
      <vt:lpstr>Forging Multinational Collaborations for Development of Gene banks and associated resources:  COMSTECH initiatives </vt:lpstr>
      <vt:lpstr>Презентация PowerPoint</vt:lpstr>
      <vt:lpstr>Cooperation on Food Security</vt:lpstr>
      <vt:lpstr>Food Security: I  Introducing New Breeding Technologies for Food Security</vt:lpstr>
      <vt:lpstr>COMSTECH-ICGEB-NIBGE International Workshop on “Use of Genome Editing and Other New Breeding Technologies for Global Food Security</vt:lpstr>
      <vt:lpstr>Презентация PowerPoint</vt:lpstr>
      <vt:lpstr>Презентация PowerPoint</vt:lpstr>
      <vt:lpstr>Food Security: II  Preservation of Plant Genetic Resources (PGR)</vt:lpstr>
      <vt:lpstr>COMSTECH-PARC-ECOSF Workshop on Plant Genetic Resources and Genebank Operations Management System</vt:lpstr>
      <vt:lpstr>COMSTECH-PARC-ECOSF Workshop on Plant Genetic Resources and Genebank Operations Management System</vt:lpstr>
      <vt:lpstr>COMSTECH-PARC-ECOSF Workshop on Plant Genetic Resources and Genebank Operations Management System</vt:lpstr>
      <vt:lpstr>Consultation Workshop on Development of Multi National Project on Plant Genetic Resources organized by COMSTECH, FAO and PARC</vt:lpstr>
      <vt:lpstr>1st Consultation Workshop on Development of Multi National Project on Plant Genetic Resources organized by COMSTECH, FAO and PARC</vt:lpstr>
      <vt:lpstr>2nd Consultative Workshop for the Project on Promotion of Plant Genetic Resources Use for Varietal Development and Integration in the Seed System,  Baku, 18-19 Nov. 2019</vt:lpstr>
      <vt:lpstr>Second Consultative Workshop for the Project on Promotion of Plant Genetic Resources Use for Varietal Development and Integration in the Seed System</vt:lpstr>
      <vt:lpstr>Презентация PowerPoint</vt:lpstr>
      <vt:lpstr>Second Consultative Workshop for the Project on Promotion of Plant Genetic Resources Use for Varietal Development and Integration in the Seed System</vt:lpstr>
      <vt:lpstr>Salient features of the project being developed </vt:lpstr>
      <vt:lpstr>The activities and the institutions responsible for conducting each activity in respective countries are identified, as e.g. for Pakistan:    </vt:lpstr>
      <vt:lpstr>Презентация PowerPoint</vt:lpstr>
      <vt:lpstr>Презентация PowerPoint</vt:lpstr>
      <vt:lpstr>Recommendations (contd.)</vt:lpstr>
      <vt:lpstr>Recommendations</vt:lpstr>
      <vt:lpstr>Recommendations</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Khurshid Hasanain</dc:creator>
  <cp:lastModifiedBy>Rufiya Ospanova</cp:lastModifiedBy>
  <cp:revision>74</cp:revision>
  <cp:lastPrinted>2020-06-30T06:58:29Z</cp:lastPrinted>
  <dcterms:created xsi:type="dcterms:W3CDTF">2020-06-28T16:05:07Z</dcterms:created>
  <dcterms:modified xsi:type="dcterms:W3CDTF">2020-07-02T10:47:20Z</dcterms:modified>
</cp:coreProperties>
</file>