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59" r:id="rId6"/>
    <p:sldId id="260" r:id="rId7"/>
    <p:sldId id="289" r:id="rId8"/>
    <p:sldId id="261" r:id="rId9"/>
    <p:sldId id="262" r:id="rId10"/>
    <p:sldId id="288" r:id="rId11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1pPr>
    <a:lvl2pPr marL="0" marR="0" indent="49772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2pPr>
    <a:lvl3pPr marL="0" marR="0" indent="99545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3pPr>
    <a:lvl4pPr marL="0" marR="0" indent="149318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4pPr>
    <a:lvl5pPr marL="0" marR="0" indent="199091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5pPr>
    <a:lvl6pPr marL="0" marR="0" indent="248864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6pPr>
    <a:lvl7pPr marL="0" marR="0" indent="2986378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7pPr>
    <a:lvl8pPr marL="0" marR="0" indent="348410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8pPr>
    <a:lvl9pPr marL="0" marR="0" indent="3981839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3E4CD"/>
          </a:solidFill>
        </a:fill>
      </a:tcStyle>
    </a:wholeTbl>
    <a:band2H>
      <a:tcTxStyle/>
      <a:tcStyle>
        <a:tcBdr/>
        <a:fill>
          <a:solidFill>
            <a:srgbClr val="EAF2E8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2D1DD"/>
          </a:solidFill>
        </a:fill>
      </a:tcStyle>
    </a:wholeTbl>
    <a:band2H>
      <a:tcTxStyle/>
      <a:tcStyle>
        <a:tcBdr/>
        <a:fill>
          <a:solidFill>
            <a:srgbClr val="EAEAEF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ECF"/>
          </a:solidFill>
        </a:fill>
      </a:tcStyle>
    </a:wholeTbl>
    <a:band2H>
      <a:tcTxStyle/>
      <a:tcStyle>
        <a:tcBdr/>
        <a:fill>
          <a:solidFill>
            <a:srgbClr val="FFF7E8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D2CA"/>
          </a:solidFill>
        </a:fill>
      </a:tcStyle>
    </a:wholeTbl>
    <a:band2H>
      <a:tcTxStyle/>
      <a:tcStyle>
        <a:tcBdr/>
        <a:fill>
          <a:solidFill>
            <a:srgbClr val="F1EAE6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17" autoAdjust="0"/>
  </p:normalViewPr>
  <p:slideViewPr>
    <p:cSldViewPr snapToGrid="0">
      <p:cViewPr varScale="1">
        <p:scale>
          <a:sx n="62" d="100"/>
          <a:sy n="62" d="100"/>
        </p:scale>
        <p:origin x="1326" y="6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151"/>
          <p:cNvSpPr/>
          <p:nvPr/>
        </p:nvSpPr>
        <p:spPr>
          <a:xfrm>
            <a:off x="-12700" y="-6350"/>
            <a:ext cx="10741422" cy="5714604"/>
          </a:xfrm>
          <a:prstGeom prst="rect">
            <a:avLst/>
          </a:prstGeom>
          <a:solidFill>
            <a:srgbClr val="2A8A61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810699" y="1322244"/>
            <a:ext cx="9072001" cy="629588"/>
          </a:xfrm>
          <a:prstGeom prst="rect">
            <a:avLst/>
          </a:prstGeom>
        </p:spPr>
        <p:txBody>
          <a:bodyPr anchor="ctr"/>
          <a:lstStyle>
            <a:lvl1pPr algn="ctr"/>
          </a:lstStyle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754411" y="5650755"/>
            <a:ext cx="5029201" cy="5184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9772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9545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49318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99091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10699" y="2052439"/>
            <a:ext cx="9072002" cy="490438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 algn="ctr">
              <a:buSzTx/>
              <a:buFontTx/>
              <a:buNone/>
              <a:defRPr sz="26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18" name="Picture 4" descr="Picture 4"/>
          <p:cNvPicPr>
            <a:picLocks noChangeAspect="1"/>
          </p:cNvPicPr>
          <p:nvPr/>
        </p:nvPicPr>
        <p:blipFill>
          <a:blip r:embed="rId3"/>
          <a:srcRect l="26574" r="21002"/>
          <a:stretch>
            <a:fillRect/>
          </a:stretch>
        </p:blipFill>
        <p:spPr>
          <a:xfrm>
            <a:off x="-35322" y="2717000"/>
            <a:ext cx="2867423" cy="2698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Picture 8" descr="Picture 8"/>
          <p:cNvPicPr>
            <a:picLocks noChangeAspect="1"/>
          </p:cNvPicPr>
          <p:nvPr/>
        </p:nvPicPr>
        <p:blipFill>
          <a:blip r:embed="rId4"/>
          <a:srcRect r="49107"/>
          <a:stretch>
            <a:fillRect/>
          </a:stretch>
        </p:blipFill>
        <p:spPr>
          <a:xfrm>
            <a:off x="8013700" y="2730954"/>
            <a:ext cx="2737644" cy="2670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icture 10" descr="Picture 10"/>
          <p:cNvPicPr>
            <a:picLocks noChangeAspect="1"/>
          </p:cNvPicPr>
          <p:nvPr/>
        </p:nvPicPr>
        <p:blipFill>
          <a:blip r:embed="rId5"/>
          <a:srcRect l="15677" t="1035" r="30535"/>
          <a:stretch>
            <a:fillRect/>
          </a:stretch>
        </p:blipFill>
        <p:spPr>
          <a:xfrm>
            <a:off x="2755900" y="2725730"/>
            <a:ext cx="2832100" cy="2698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icture 12" descr="Picture 12"/>
          <p:cNvPicPr>
            <a:picLocks noChangeAspect="1"/>
          </p:cNvPicPr>
          <p:nvPr/>
        </p:nvPicPr>
        <p:blipFill>
          <a:blip r:embed="rId6"/>
          <a:srcRect l="28698" r="20416"/>
          <a:stretch>
            <a:fillRect/>
          </a:stretch>
        </p:blipFill>
        <p:spPr>
          <a:xfrm>
            <a:off x="5562599" y="2713831"/>
            <a:ext cx="2679701" cy="27100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Picture 12" descr="Picture 12"/>
          <p:cNvPicPr>
            <a:picLocks noChangeAspect="1"/>
          </p:cNvPicPr>
          <p:nvPr/>
        </p:nvPicPr>
        <p:blipFill>
          <a:blip r:embed="rId7"/>
          <a:srcRect t="1940" r="34361" b="15668"/>
          <a:stretch>
            <a:fillRect/>
          </a:stretch>
        </p:blipFill>
        <p:spPr>
          <a:xfrm>
            <a:off x="8242300" y="2725729"/>
            <a:ext cx="2509044" cy="26754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Picture 14" descr="Picture 14"/>
          <p:cNvPicPr>
            <a:picLocks noChangeAspect="1"/>
          </p:cNvPicPr>
          <p:nvPr/>
        </p:nvPicPr>
        <p:blipFill>
          <a:blip r:embed="rId8"/>
          <a:srcRect l="15647" r="25472"/>
          <a:stretch>
            <a:fillRect/>
          </a:stretch>
        </p:blipFill>
        <p:spPr>
          <a:xfrm>
            <a:off x="-35323" y="2708268"/>
            <a:ext cx="2832100" cy="271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18" descr="Picture 18"/>
          <p:cNvPicPr>
            <a:picLocks noChangeAspect="1"/>
          </p:cNvPicPr>
          <p:nvPr/>
        </p:nvPicPr>
        <p:blipFill>
          <a:blip r:embed="rId9"/>
          <a:srcRect l="2950"/>
          <a:stretch>
            <a:fillRect/>
          </a:stretch>
        </p:blipFill>
        <p:spPr>
          <a:xfrm>
            <a:off x="2743200" y="2703476"/>
            <a:ext cx="3330179" cy="27100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Picture 4" descr="Picture 4"/>
          <p:cNvPicPr>
            <a:picLocks noChangeAspect="1"/>
          </p:cNvPicPr>
          <p:nvPr/>
        </p:nvPicPr>
        <p:blipFill>
          <a:blip r:embed="rId10"/>
          <a:srcRect l="27818" t="17248" r="19835"/>
          <a:stretch>
            <a:fillRect/>
          </a:stretch>
        </p:blipFill>
        <p:spPr>
          <a:xfrm>
            <a:off x="5727699" y="2712207"/>
            <a:ext cx="2832101" cy="271006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Rectangle 1"/>
          <p:cNvSpPr/>
          <p:nvPr/>
        </p:nvSpPr>
        <p:spPr>
          <a:xfrm>
            <a:off x="-1" y="1"/>
            <a:ext cx="448988" cy="756126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61"/>
          <p:cNvSpPr/>
          <p:nvPr/>
        </p:nvSpPr>
        <p:spPr>
          <a:xfrm>
            <a:off x="-2" y="1"/>
            <a:ext cx="448990" cy="75660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41" name="Rectangle 3"/>
          <p:cNvSpPr/>
          <p:nvPr/>
        </p:nvSpPr>
        <p:spPr>
          <a:xfrm>
            <a:off x="10528300" y="7362031"/>
            <a:ext cx="165100" cy="1992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2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itle Text"/>
          <p:cNvSpPr txBox="1">
            <a:spLocks noGrp="1"/>
          </p:cNvSpPr>
          <p:nvPr>
            <p:ph type="title"/>
          </p:nvPr>
        </p:nvSpPr>
        <p:spPr>
          <a:xfrm>
            <a:off x="810699" y="1322244"/>
            <a:ext cx="9072001" cy="629588"/>
          </a:xfrm>
          <a:prstGeom prst="rect">
            <a:avLst/>
          </a:prstGeom>
        </p:spPr>
        <p:txBody>
          <a:bodyPr anchor="ctr"/>
          <a:lstStyle>
            <a:lvl1pPr algn="ctr"/>
          </a:lstStyle>
          <a:p>
            <a:r>
              <a:t>Title Text</a:t>
            </a:r>
          </a:p>
        </p:txBody>
      </p:sp>
      <p:sp>
        <p:nvSpPr>
          <p:cNvPr id="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755900" y="5457030"/>
            <a:ext cx="5029200" cy="5184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9772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9545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49318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99091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10699" y="2066057"/>
            <a:ext cx="9072002" cy="49043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 algn="ctr">
              <a:buSzTx/>
              <a:buFontTx/>
              <a:buNone/>
              <a:defRPr sz="2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xfrm>
            <a:off x="810699" y="1322244"/>
            <a:ext cx="9072001" cy="629588"/>
          </a:xfrm>
          <a:prstGeom prst="rect">
            <a:avLst/>
          </a:prstGeom>
        </p:spPr>
        <p:txBody>
          <a:bodyPr anchor="ctr"/>
          <a:lstStyle>
            <a:lvl1pPr algn="ctr"/>
          </a:lstStyle>
          <a:p>
            <a:r>
              <a:t>Title Text</a:t>
            </a:r>
          </a:p>
        </p:txBody>
      </p:sp>
      <p:sp>
        <p:nvSpPr>
          <p:cNvPr id="4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755900" y="5457030"/>
            <a:ext cx="5029200" cy="5184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9772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9545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49318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990919" algn="ctr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10699" y="2066057"/>
            <a:ext cx="9072002" cy="49043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 algn="ctr">
              <a:buSzTx/>
              <a:buFontTx/>
              <a:buNone/>
              <a:defRPr sz="2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1471749" y="3259613"/>
            <a:ext cx="8126012" cy="150175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78866" y="5028850"/>
            <a:ext cx="8130039" cy="4298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97729"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95459"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493189"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990919">
              <a:spcBef>
                <a:spcPts val="500"/>
              </a:spcBef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8" name="Group 8"/>
          <p:cNvGrpSpPr/>
          <p:nvPr/>
        </p:nvGrpSpPr>
        <p:grpSpPr>
          <a:xfrm>
            <a:off x="-1" y="1231654"/>
            <a:ext cx="10693401" cy="127120"/>
            <a:chOff x="0" y="0"/>
            <a:chExt cx="10693399" cy="127118"/>
          </a:xfrm>
        </p:grpSpPr>
        <p:sp>
          <p:nvSpPr>
            <p:cNvPr id="74" name="Rectangle 3"/>
            <p:cNvSpPr/>
            <p:nvPr/>
          </p:nvSpPr>
          <p:spPr>
            <a:xfrm>
              <a:off x="-1" y="0"/>
              <a:ext cx="2674801" cy="127119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" name="Rectangle 5"/>
            <p:cNvSpPr/>
            <p:nvPr/>
          </p:nvSpPr>
          <p:spPr>
            <a:xfrm>
              <a:off x="2672866" y="0"/>
              <a:ext cx="2674801" cy="127119"/>
            </a:xfrm>
            <a:prstGeom prst="rect">
              <a:avLst/>
            </a:prstGeom>
            <a:solidFill>
              <a:schemeClr val="accent1">
                <a:alpha val="24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6" name="Rectangle 6"/>
            <p:cNvSpPr/>
            <p:nvPr/>
          </p:nvSpPr>
          <p:spPr>
            <a:xfrm>
              <a:off x="5345733" y="0"/>
              <a:ext cx="2674801" cy="127119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7" name="Rectangle 7"/>
            <p:cNvSpPr/>
            <p:nvPr/>
          </p:nvSpPr>
          <p:spPr>
            <a:xfrm>
              <a:off x="8018599" y="0"/>
              <a:ext cx="2674801" cy="127119"/>
            </a:xfrm>
            <a:prstGeom prst="rect">
              <a:avLst/>
            </a:prstGeom>
            <a:solidFill>
              <a:schemeClr val="accent1">
                <a:alpha val="14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79" name="Title Text"/>
          <p:cNvSpPr txBox="1">
            <a:spLocks noGrp="1"/>
          </p:cNvSpPr>
          <p:nvPr>
            <p:ph type="title"/>
          </p:nvPr>
        </p:nvSpPr>
        <p:spPr>
          <a:xfrm>
            <a:off x="569867" y="172435"/>
            <a:ext cx="9553666" cy="79988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0" name="Body Level One…"/>
          <p:cNvSpPr txBox="1">
            <a:spLocks noGrp="1"/>
          </p:cNvSpPr>
          <p:nvPr>
            <p:ph type="body" idx="1"/>
          </p:nvPr>
        </p:nvSpPr>
        <p:spPr>
          <a:xfrm>
            <a:off x="738187" y="1591694"/>
            <a:ext cx="9385346" cy="4637210"/>
          </a:xfrm>
          <a:prstGeom prst="rect">
            <a:avLst/>
          </a:prstGeom>
        </p:spPr>
        <p:txBody>
          <a:bodyPr>
            <a:normAutofit/>
          </a:bodyPr>
          <a:lstStyle>
            <a:lvl1pPr marL="269875" indent="-269875"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43949" y="1620391"/>
            <a:ext cx="4386728" cy="4525353"/>
          </a:xfrm>
          <a:prstGeom prst="rect">
            <a:avLst/>
          </a:prstGeom>
        </p:spPr>
        <p:txBody>
          <a:bodyPr>
            <a:normAutofit/>
          </a:bodyPr>
          <a:lstStyle>
            <a:lvl1pPr marL="265113" indent="-265113"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569867" y="172435"/>
            <a:ext cx="9553666" cy="79988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grpSp>
        <p:nvGrpSpPr>
          <p:cNvPr id="95" name="Group 11"/>
          <p:cNvGrpSpPr/>
          <p:nvPr/>
        </p:nvGrpSpPr>
        <p:grpSpPr>
          <a:xfrm>
            <a:off x="-1" y="1231654"/>
            <a:ext cx="10693401" cy="127120"/>
            <a:chOff x="0" y="0"/>
            <a:chExt cx="10693399" cy="127118"/>
          </a:xfrm>
        </p:grpSpPr>
        <p:sp>
          <p:nvSpPr>
            <p:cNvPr id="91" name="Rectangle 12"/>
            <p:cNvSpPr/>
            <p:nvPr/>
          </p:nvSpPr>
          <p:spPr>
            <a:xfrm>
              <a:off x="-1" y="0"/>
              <a:ext cx="2674801" cy="127119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" name="Rectangle 13"/>
            <p:cNvSpPr/>
            <p:nvPr/>
          </p:nvSpPr>
          <p:spPr>
            <a:xfrm>
              <a:off x="2672866" y="0"/>
              <a:ext cx="2674801" cy="127119"/>
            </a:xfrm>
            <a:prstGeom prst="rect">
              <a:avLst/>
            </a:prstGeom>
            <a:solidFill>
              <a:schemeClr val="accent1">
                <a:alpha val="24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3" name="Rectangle 14"/>
            <p:cNvSpPr/>
            <p:nvPr/>
          </p:nvSpPr>
          <p:spPr>
            <a:xfrm>
              <a:off x="5345733" y="0"/>
              <a:ext cx="2674801" cy="127119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" name="Rectangle 15"/>
            <p:cNvSpPr/>
            <p:nvPr/>
          </p:nvSpPr>
          <p:spPr>
            <a:xfrm>
              <a:off x="8018599" y="0"/>
              <a:ext cx="2674801" cy="127119"/>
            </a:xfrm>
            <a:prstGeom prst="rect">
              <a:avLst/>
            </a:prstGeom>
            <a:solidFill>
              <a:schemeClr val="accent1">
                <a:alpha val="14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itle Text"/>
          <p:cNvSpPr txBox="1">
            <a:spLocks noGrp="1"/>
          </p:cNvSpPr>
          <p:nvPr>
            <p:ph type="title"/>
          </p:nvPr>
        </p:nvSpPr>
        <p:spPr>
          <a:xfrm>
            <a:off x="569867" y="172435"/>
            <a:ext cx="9553666" cy="79988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60529" y="1582269"/>
            <a:ext cx="3575660" cy="4574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497729"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995459"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1493189"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1990919"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Title Text"/>
          <p:cNvSpPr txBox="1">
            <a:spLocks noGrp="1"/>
          </p:cNvSpPr>
          <p:nvPr>
            <p:ph type="title"/>
          </p:nvPr>
        </p:nvSpPr>
        <p:spPr>
          <a:xfrm>
            <a:off x="569867" y="172435"/>
            <a:ext cx="9553666" cy="79988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Picture Placeholder 2"/>
          <p:cNvSpPr>
            <a:spLocks noGrp="1"/>
          </p:cNvSpPr>
          <p:nvPr>
            <p:ph type="pic" idx="13"/>
          </p:nvPr>
        </p:nvSpPr>
        <p:spPr>
          <a:xfrm>
            <a:off x="760529" y="675610"/>
            <a:ext cx="9483271" cy="5553292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47100" y="6387691"/>
            <a:ext cx="1600200" cy="807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7-filtered.jpeg" descr="image7-filtered.jpeg"/>
          <p:cNvPicPr>
            <a:picLocks noChangeAspect="1"/>
          </p:cNvPicPr>
          <p:nvPr/>
        </p:nvPicPr>
        <p:blipFill>
          <a:blip r:embed="rId14">
            <a:alphaModFix amt="38000"/>
          </a:blip>
          <a:srcRect l="7315"/>
          <a:stretch>
            <a:fillRect/>
          </a:stretch>
        </p:blipFill>
        <p:spPr>
          <a:xfrm>
            <a:off x="-57943" y="-73517"/>
            <a:ext cx="10809286" cy="7626535"/>
          </a:xfrm>
          <a:prstGeom prst="rect">
            <a:avLst/>
          </a:prstGeom>
          <a:ln w="12700">
            <a:miter lim="400000"/>
          </a:ln>
          <a:effectLst>
            <a:outerShdw dist="50800" dir="5400000" rotWithShape="0">
              <a:srgbClr val="000000">
                <a:alpha val="43137"/>
              </a:srgbClr>
            </a:outerShdw>
          </a:effectLst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450156" y="2196455"/>
            <a:ext cx="9553665" cy="799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9773" tIns="49773" rIns="49773" bIns="4977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534669" y="1763183"/>
            <a:ext cx="9624061" cy="49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9773" tIns="49773" rIns="49773" bIns="49773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168476" y="6800556"/>
            <a:ext cx="2495128" cy="406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5pPr>
      <a:lvl6pPr marL="0" marR="0" indent="49772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6pPr>
      <a:lvl7pPr marL="0" marR="0" indent="99545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7pPr>
      <a:lvl8pPr marL="0" marR="0" indent="149318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8pPr>
      <a:lvl9pPr marL="0" marR="0" indent="199091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accent1"/>
          </a:solidFill>
          <a:uFillTx/>
          <a:latin typeface="Corbel"/>
          <a:ea typeface="Corbel"/>
          <a:cs typeface="Corbel"/>
          <a:sym typeface="Corbel"/>
        </a:defRPr>
      </a:lvl9pPr>
    </p:titleStyle>
    <p:bodyStyle>
      <a:lvl1pPr marL="373297" marR="0" indent="-373297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1pPr>
      <a:lvl2pPr marL="832740" marR="0" indent="-335010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2pPr>
      <a:lvl3pPr marL="1285802" marR="0" indent="-290342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‐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3pPr>
      <a:lvl4pPr marL="1928703" marR="0" indent="-435513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4pPr>
      <a:lvl5pPr marL="2426433" marR="0" indent="-435513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»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5pPr>
      <a:lvl6pPr marL="2805386" marR="0" indent="-316737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6pPr>
      <a:lvl7pPr marL="3303116" marR="0" indent="-316737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7pPr>
      <a:lvl8pPr marL="3800847" marR="0" indent="-316737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8pPr>
      <a:lvl9pPr marL="4298576" marR="0" indent="-316737" algn="l" defTabSz="914400" rtl="0" latinLnBrk="0">
        <a:lnSpc>
          <a:spcPct val="15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chemeClr val="accent5"/>
          </a:solidFill>
          <a:uFillTx/>
          <a:latin typeface="Corbel"/>
          <a:ea typeface="Corbel"/>
          <a:cs typeface="Corbel"/>
          <a:sym typeface="Corbe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9772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9545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49318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99091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48864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986378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48410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981839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ubtitle 5"/>
          <p:cNvSpPr txBox="1">
            <a:spLocks noGrp="1"/>
          </p:cNvSpPr>
          <p:nvPr>
            <p:ph type="subTitle" sz="quarter" idx="1"/>
          </p:nvPr>
        </p:nvSpPr>
        <p:spPr>
          <a:xfrm>
            <a:off x="2297955" y="5838030"/>
            <a:ext cx="6097490" cy="141843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2200">
                <a:solidFill>
                  <a:srgbClr val="535353"/>
                </a:solidFill>
              </a:defRPr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Dr. </a:t>
            </a:r>
            <a:r>
              <a:rPr sz="1800" b="1" dirty="0">
                <a:solidFill>
                  <a:schemeClr val="tx1"/>
                </a:solidFill>
                <a:latin typeface="+mj-lt"/>
              </a:rPr>
              <a:t>Ismahane Elouafi</a:t>
            </a:r>
            <a:endParaRPr lang="en-US" sz="1800" b="1" dirty="0">
              <a:solidFill>
                <a:schemeClr val="tx1"/>
              </a:solidFill>
              <a:latin typeface="+mj-lt"/>
            </a:endParaRPr>
          </a:p>
          <a:p>
            <a:pPr>
              <a:defRPr sz="2200">
                <a:solidFill>
                  <a:srgbClr val="00B0F0"/>
                </a:solidFill>
              </a:defRPr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International Center for Biosaline Agriculture</a:t>
            </a:r>
            <a:endParaRPr sz="1800" b="1" dirty="0">
              <a:solidFill>
                <a:schemeClr val="tx1"/>
              </a:solidFill>
              <a:latin typeface="+mj-lt"/>
            </a:endParaRPr>
          </a:p>
          <a:p>
            <a:pPr>
              <a:defRPr sz="2200">
                <a:solidFill>
                  <a:srgbClr val="535353"/>
                </a:solidFill>
              </a:defRPr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5</a:t>
            </a:r>
            <a:r>
              <a:rPr sz="18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July</a:t>
            </a:r>
            <a:r>
              <a:rPr sz="1800" b="1" dirty="0">
                <a:solidFill>
                  <a:schemeClr val="tx1"/>
                </a:solidFill>
                <a:latin typeface="+mj-lt"/>
              </a:rPr>
              <a:t> 2020</a:t>
            </a:r>
          </a:p>
        </p:txBody>
      </p:sp>
      <p:sp>
        <p:nvSpPr>
          <p:cNvPr id="153" name="Text Placeholder 6"/>
          <p:cNvSpPr>
            <a:spLocks noGrp="1"/>
          </p:cNvSpPr>
          <p:nvPr>
            <p:ph type="body" idx="13"/>
          </p:nvPr>
        </p:nvSpPr>
        <p:spPr>
          <a:xfrm>
            <a:off x="723899" y="300037"/>
            <a:ext cx="9072002" cy="230367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/>
          <a:p>
            <a:pPr marL="0" indent="0" algn="ctr" defTabSz="832104">
              <a:spcBef>
                <a:spcPts val="800"/>
              </a:spcBef>
              <a:buSzTx/>
              <a:buFontTx/>
              <a:buNone/>
              <a:defRPr sz="3640"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WORKSHOP ON DEVELOPMENT OF NATIONAL GENE BANKS IN</a:t>
            </a:r>
          </a:p>
          <a:p>
            <a:pPr marL="0" indent="0" algn="ctr" defTabSz="832104">
              <a:spcBef>
                <a:spcPts val="800"/>
              </a:spcBef>
              <a:buSzTx/>
              <a:buFontTx/>
              <a:buNone/>
              <a:defRPr sz="3640"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OIC MEMBER STATES</a:t>
            </a:r>
          </a:p>
          <a:p>
            <a:pPr marL="0" indent="0" algn="ctr" defTabSz="832104">
              <a:spcBef>
                <a:spcPts val="800"/>
              </a:spcBef>
              <a:buSzTx/>
              <a:buFontTx/>
              <a:buNone/>
              <a:defRPr sz="3640">
                <a:solidFill>
                  <a:srgbClr val="FFFFFF"/>
                </a:solidFill>
              </a:defRPr>
            </a:pPr>
            <a:r>
              <a:rPr lang="en-US" sz="1600" b="1" dirty="0">
                <a:latin typeface="+mj-lt"/>
              </a:rPr>
              <a:t>DUBAI, UNITED ARAB EMIRATES, 5-6 JULY 2020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8">
            <a:extLst>
              <a:ext uri="{FF2B5EF4-FFF2-40B4-BE49-F238E27FC236}">
                <a16:creationId xmlns:a16="http://schemas.microsoft.com/office/drawing/2014/main" id="{FD0FC128-8FB7-432E-9D26-34F96D4EDBEC}"/>
              </a:ext>
            </a:extLst>
          </p:cNvPr>
          <p:cNvSpPr/>
          <p:nvPr/>
        </p:nvSpPr>
        <p:spPr>
          <a:xfrm>
            <a:off x="-38221" y="-33427"/>
            <a:ext cx="10769842" cy="1375944"/>
          </a:xfrm>
          <a:prstGeom prst="rect">
            <a:avLst/>
          </a:prstGeom>
          <a:solidFill>
            <a:srgbClr val="009193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61" name="Title 1"/>
          <p:cNvSpPr txBox="1">
            <a:spLocks noGrp="1"/>
          </p:cNvSpPr>
          <p:nvPr>
            <p:ph type="title"/>
          </p:nvPr>
        </p:nvSpPr>
        <p:spPr>
          <a:xfrm>
            <a:off x="540529" y="-5698"/>
            <a:ext cx="9553666" cy="712597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003F62"/>
                </a:solidFill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Agrobiodiversity</a:t>
            </a:r>
            <a:endParaRPr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2" name="Rectangle 3"/>
          <p:cNvSpPr txBox="1"/>
          <p:nvPr/>
        </p:nvSpPr>
        <p:spPr>
          <a:xfrm>
            <a:off x="223024" y="1538869"/>
            <a:ext cx="1036472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457200" indent="-457200">
              <a:spcBef>
                <a:spcPts val="2400"/>
              </a:spcBef>
              <a:buClr>
                <a:schemeClr val="tx1">
                  <a:lumMod val="65000"/>
                  <a:lumOff val="35000"/>
                </a:schemeClr>
              </a:buClr>
              <a:buSzPct val="115000"/>
              <a:buFont typeface="Wingdings" panose="05000000000000000000" pitchFamily="2" charset="2"/>
              <a:buChar char="§"/>
              <a:defRPr sz="2600">
                <a:solidFill>
                  <a:srgbClr val="333333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sz="3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301997F-2004-44B8-B207-15F529A857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2"/>
          <a:stretch/>
        </p:blipFill>
        <p:spPr>
          <a:xfrm>
            <a:off x="1648162" y="1409676"/>
            <a:ext cx="8495984" cy="5787496"/>
          </a:xfrm>
          <a:prstGeom prst="rect">
            <a:avLst/>
          </a:prstGeom>
        </p:spPr>
      </p:pic>
      <p:sp>
        <p:nvSpPr>
          <p:cNvPr id="6" name="Shape 300">
            <a:extLst>
              <a:ext uri="{FF2B5EF4-FFF2-40B4-BE49-F238E27FC236}">
                <a16:creationId xmlns:a16="http://schemas.microsoft.com/office/drawing/2014/main" id="{52A824D9-0BD7-41C3-9224-85D269FEB704}"/>
              </a:ext>
            </a:extLst>
          </p:cNvPr>
          <p:cNvSpPr/>
          <p:nvPr/>
        </p:nvSpPr>
        <p:spPr>
          <a:xfrm>
            <a:off x="684246" y="1409677"/>
            <a:ext cx="934369" cy="61481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vert270" lIns="49773" tIns="49773" rIns="49773" bIns="49773" anchor="b">
            <a:noAutofit/>
          </a:bodyPr>
          <a:lstStyle>
            <a:lvl1pPr>
              <a:defRPr sz="3200">
                <a:solidFill>
                  <a:srgbClr val="2A8A61"/>
                </a:solidFill>
                <a:latin typeface="San Francisco Text"/>
                <a:ea typeface="San Francisco Text"/>
                <a:cs typeface="San Francisco Text"/>
                <a:sym typeface="San Francisco Text"/>
              </a:defRPr>
            </a:lvl1pPr>
          </a:lstStyle>
          <a:p>
            <a:pPr algn="ctr"/>
            <a:r>
              <a:rPr lang="en-US" sz="3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Current Global Food System</a:t>
            </a:r>
            <a:endParaRPr sz="36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EBE483-6490-4AA4-B021-8235CC71391D}"/>
              </a:ext>
            </a:extLst>
          </p:cNvPr>
          <p:cNvSpPr txBox="1"/>
          <p:nvPr/>
        </p:nvSpPr>
        <p:spPr>
          <a:xfrm>
            <a:off x="1586545" y="7093616"/>
            <a:ext cx="8557601" cy="4628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Source: FAO Commission on Genetic Resources for Food and Agriculture, 2019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8">
            <a:extLst>
              <a:ext uri="{FF2B5EF4-FFF2-40B4-BE49-F238E27FC236}">
                <a16:creationId xmlns:a16="http://schemas.microsoft.com/office/drawing/2014/main" id="{1877157E-54D5-4762-A501-53A81CC02E9D}"/>
              </a:ext>
            </a:extLst>
          </p:cNvPr>
          <p:cNvSpPr/>
          <p:nvPr/>
        </p:nvSpPr>
        <p:spPr>
          <a:xfrm>
            <a:off x="-38221" y="-33427"/>
            <a:ext cx="10769842" cy="1375944"/>
          </a:xfrm>
          <a:prstGeom prst="rect">
            <a:avLst/>
          </a:prstGeom>
          <a:solidFill>
            <a:srgbClr val="009193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64" name="Title 1"/>
          <p:cNvSpPr txBox="1">
            <a:spLocks noGrp="1"/>
          </p:cNvSpPr>
          <p:nvPr>
            <p:ph type="title"/>
          </p:nvPr>
        </p:nvSpPr>
        <p:spPr>
          <a:xfrm>
            <a:off x="488139" y="34929"/>
            <a:ext cx="9553665" cy="712597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003F62"/>
                </a:solidFill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ICBA’s genebank</a:t>
            </a:r>
            <a:endParaRPr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5" name="Rectangle 3"/>
          <p:cNvSpPr txBox="1"/>
          <p:nvPr/>
        </p:nvSpPr>
        <p:spPr>
          <a:xfrm>
            <a:off x="475006" y="1602575"/>
            <a:ext cx="996696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spcBef>
                <a:spcPts val="2400"/>
              </a:spcBef>
              <a:buClr>
                <a:schemeClr val="tx1">
                  <a:lumMod val="65000"/>
                  <a:lumOff val="35000"/>
                </a:schemeClr>
              </a:buClr>
              <a:buSzPct val="116000"/>
              <a:buFont typeface="Wingdings" panose="05000000000000000000" pitchFamily="2" charset="2"/>
              <a:buChar char="§"/>
              <a:defRPr sz="2600">
                <a:solidFill>
                  <a:srgbClr val="333333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sz="3000" dirty="0">
              <a:latin typeface="+mj-lt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4F5136A-E469-4880-B5B6-E8E330C166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1"/>
          <a:stretch/>
        </p:blipFill>
        <p:spPr>
          <a:xfrm>
            <a:off x="22723" y="1467174"/>
            <a:ext cx="10693400" cy="585948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8">
            <a:extLst>
              <a:ext uri="{FF2B5EF4-FFF2-40B4-BE49-F238E27FC236}">
                <a16:creationId xmlns:a16="http://schemas.microsoft.com/office/drawing/2014/main" id="{29F8A6EF-2183-41EC-A6D2-46CD2887EAE6}"/>
              </a:ext>
            </a:extLst>
          </p:cNvPr>
          <p:cNvSpPr/>
          <p:nvPr/>
        </p:nvSpPr>
        <p:spPr>
          <a:xfrm>
            <a:off x="-38221" y="-33427"/>
            <a:ext cx="10769842" cy="1375944"/>
          </a:xfrm>
          <a:prstGeom prst="rect">
            <a:avLst/>
          </a:prstGeom>
          <a:solidFill>
            <a:srgbClr val="009193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67" name="Title 1"/>
          <p:cNvSpPr txBox="1">
            <a:spLocks noGrp="1"/>
          </p:cNvSpPr>
          <p:nvPr>
            <p:ph type="title"/>
          </p:nvPr>
        </p:nvSpPr>
        <p:spPr>
          <a:xfrm>
            <a:off x="569867" y="19309"/>
            <a:ext cx="9553666" cy="712597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003F62"/>
                </a:solidFill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Quinoa &amp; barley accessions</a:t>
            </a:r>
            <a:endParaRPr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4" descr="A plant in a forest&#10;&#10;Description automatically generated">
            <a:extLst>
              <a:ext uri="{FF2B5EF4-FFF2-40B4-BE49-F238E27FC236}">
                <a16:creationId xmlns:a16="http://schemas.microsoft.com/office/drawing/2014/main" id="{EC840ABB-4FB4-400D-AED8-C9AE12FCB8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0" y="4573542"/>
            <a:ext cx="4231165" cy="28923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03DA91-85E2-400C-A0AA-F629D1F33C85}"/>
              </a:ext>
            </a:extLst>
          </p:cNvPr>
          <p:cNvSpPr txBox="1"/>
          <p:nvPr/>
        </p:nvSpPr>
        <p:spPr>
          <a:xfrm>
            <a:off x="4440615" y="4907520"/>
            <a:ext cx="5682917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ICBA has about </a:t>
            </a:r>
            <a:r>
              <a:rPr lang="en-US" sz="2400" b="1" dirty="0">
                <a:latin typeface="+mj-lt"/>
              </a:rPr>
              <a:t>1,200 accessions</a:t>
            </a:r>
            <a:r>
              <a:rPr lang="en-US" dirty="0">
                <a:latin typeface="+mj-lt"/>
              </a:rPr>
              <a:t> of quinoa that come from almost all the regions where the crop is cultivated.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It is one of the largest collections of quinoa accessions outside South America.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F35453-D8B2-4FA2-AFE8-3A487B79ACB2}"/>
              </a:ext>
            </a:extLst>
          </p:cNvPr>
          <p:cNvSpPr txBox="1"/>
          <p:nvPr/>
        </p:nvSpPr>
        <p:spPr>
          <a:xfrm>
            <a:off x="175875" y="1770420"/>
            <a:ext cx="4070554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ICBA stores about </a:t>
            </a:r>
            <a:r>
              <a:rPr lang="en-US" sz="2400" b="1" dirty="0">
                <a:latin typeface="+mj-lt"/>
              </a:rPr>
              <a:t>4,900 accessions</a:t>
            </a:r>
            <a:r>
              <a:rPr lang="en-US" dirty="0">
                <a:latin typeface="+mj-lt"/>
              </a:rPr>
              <a:t> of barley that represent more than </a:t>
            </a:r>
            <a:r>
              <a:rPr lang="en-US" sz="2400" b="1" dirty="0">
                <a:latin typeface="+mj-lt"/>
              </a:rPr>
              <a:t>100 countries</a:t>
            </a:r>
            <a:r>
              <a:rPr lang="en-US" dirty="0">
                <a:latin typeface="+mj-lt"/>
              </a:rPr>
              <a:t> of the world.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It is one of the largest collections of barley in the world.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0BD90A-C336-4BF4-B840-708E9740B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673" y="1406985"/>
            <a:ext cx="6054501" cy="310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170084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8">
            <a:extLst>
              <a:ext uri="{FF2B5EF4-FFF2-40B4-BE49-F238E27FC236}">
                <a16:creationId xmlns:a16="http://schemas.microsoft.com/office/drawing/2014/main" id="{29F8A6EF-2183-41EC-A6D2-46CD2887EAE6}"/>
              </a:ext>
            </a:extLst>
          </p:cNvPr>
          <p:cNvSpPr/>
          <p:nvPr/>
        </p:nvSpPr>
        <p:spPr>
          <a:xfrm>
            <a:off x="-38221" y="-33427"/>
            <a:ext cx="10769842" cy="1375944"/>
          </a:xfrm>
          <a:prstGeom prst="rect">
            <a:avLst/>
          </a:prstGeom>
          <a:solidFill>
            <a:srgbClr val="009193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67" name="Title 1"/>
          <p:cNvSpPr txBox="1">
            <a:spLocks noGrp="1"/>
          </p:cNvSpPr>
          <p:nvPr>
            <p:ph type="title"/>
          </p:nvPr>
        </p:nvSpPr>
        <p:spPr>
          <a:xfrm>
            <a:off x="569867" y="19309"/>
            <a:ext cx="9553666" cy="712597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003F62"/>
                </a:solidFill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Germplasm distribution</a:t>
            </a:r>
            <a:endParaRPr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38CEA8A4-E5DF-42E0-851E-A2D6F0EE2E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5585"/>
            <a:ext cx="10693400" cy="574622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8">
            <a:extLst>
              <a:ext uri="{FF2B5EF4-FFF2-40B4-BE49-F238E27FC236}">
                <a16:creationId xmlns:a16="http://schemas.microsoft.com/office/drawing/2014/main" id="{6AD24572-8ACD-4DF5-90B3-DAD21C4C27FB}"/>
              </a:ext>
            </a:extLst>
          </p:cNvPr>
          <p:cNvSpPr/>
          <p:nvPr/>
        </p:nvSpPr>
        <p:spPr>
          <a:xfrm>
            <a:off x="-38221" y="-33427"/>
            <a:ext cx="10769842" cy="1375944"/>
          </a:xfrm>
          <a:prstGeom prst="rect">
            <a:avLst/>
          </a:prstGeom>
          <a:solidFill>
            <a:srgbClr val="009193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xfrm>
            <a:off x="654475" y="121461"/>
            <a:ext cx="9553665" cy="712597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003F62"/>
                </a:solidFill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Plant genetic resources conservation in UAE</a:t>
            </a:r>
            <a:endParaRPr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Halfa grass was last spotted by scientists during their expedition to the coastal areas of Ras al-Khaimah in 2007.">
            <a:extLst>
              <a:ext uri="{FF2B5EF4-FFF2-40B4-BE49-F238E27FC236}">
                <a16:creationId xmlns:a16="http://schemas.microsoft.com/office/drawing/2014/main" id="{FF737C84-67D1-4209-BC26-61BAF8EE5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" y="1394983"/>
            <a:ext cx="5933967" cy="300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9494A-A3B0-4FB7-B62A-3F2655A3D202}"/>
              </a:ext>
            </a:extLst>
          </p:cNvPr>
          <p:cNvSpPr txBox="1"/>
          <p:nvPr/>
        </p:nvSpPr>
        <p:spPr>
          <a:xfrm>
            <a:off x="36164" y="4466652"/>
            <a:ext cx="4504840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dirty="0">
                <a:latin typeface="+mj-lt"/>
              </a:rPr>
              <a:t>Scientists from ICBA have saved </a:t>
            </a:r>
            <a:r>
              <a:rPr lang="en-US" dirty="0" err="1">
                <a:latin typeface="+mj-lt"/>
              </a:rPr>
              <a:t>Halfa</a:t>
            </a:r>
            <a:r>
              <a:rPr lang="en-US" dirty="0">
                <a:latin typeface="+mj-lt"/>
              </a:rPr>
              <a:t> grass (</a:t>
            </a:r>
            <a:r>
              <a:rPr lang="en-US" i="1" dirty="0" err="1"/>
              <a:t>Desmostachya</a:t>
            </a:r>
            <a:r>
              <a:rPr lang="en-US" i="1" dirty="0"/>
              <a:t> </a:t>
            </a:r>
            <a:r>
              <a:rPr lang="en-US" i="1" dirty="0" err="1"/>
              <a:t>bipinnata</a:t>
            </a:r>
            <a:r>
              <a:rPr lang="en-US" dirty="0">
                <a:latin typeface="+mj-lt"/>
              </a:rPr>
              <a:t>), a rare plant species in the UAE, from possible extinction.</a:t>
            </a:r>
          </a:p>
        </p:txBody>
      </p:sp>
      <p:pic>
        <p:nvPicPr>
          <p:cNvPr id="3" name="Picture 2" descr="Eight unrecorded plant species discovered in UAE">
            <a:extLst>
              <a:ext uri="{FF2B5EF4-FFF2-40B4-BE49-F238E27FC236}">
                <a16:creationId xmlns:a16="http://schemas.microsoft.com/office/drawing/2014/main" id="{F7B10579-E2D7-4414-B3A8-923E33CC5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432" y="4475643"/>
            <a:ext cx="5933968" cy="300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379322-43A1-412C-B42B-8F2024377D8B}"/>
              </a:ext>
            </a:extLst>
          </p:cNvPr>
          <p:cNvSpPr txBox="1"/>
          <p:nvPr/>
        </p:nvSpPr>
        <p:spPr>
          <a:xfrm>
            <a:off x="6114350" y="2904584"/>
            <a:ext cx="4504840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dirty="0">
                <a:latin typeface="+mj-lt"/>
              </a:rPr>
              <a:t>ICBA has discovered and documented eight species belonging to six different plant families in various parts of the UAE between 2013 and 2015.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661"/>
          <p:cNvSpPr txBox="1"/>
          <p:nvPr/>
        </p:nvSpPr>
        <p:spPr>
          <a:xfrm>
            <a:off x="66545" y="7081104"/>
            <a:ext cx="10569387" cy="430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200">
                <a:solidFill>
                  <a:schemeClr val="accent2"/>
                </a:solidFill>
              </a:defRPr>
            </a:pPr>
            <a:r>
              <a:rPr b="1" dirty="0">
                <a:solidFill>
                  <a:schemeClr val="tx1"/>
                </a:solidFill>
                <a:latin typeface="+mj-lt"/>
              </a:rPr>
              <a:t>www.biosaline.org</a:t>
            </a:r>
          </a:p>
        </p:txBody>
      </p:sp>
      <p:sp>
        <p:nvSpPr>
          <p:cNvPr id="344" name="TextBox 1"/>
          <p:cNvSpPr txBox="1"/>
          <p:nvPr/>
        </p:nvSpPr>
        <p:spPr>
          <a:xfrm>
            <a:off x="2222500" y="6107893"/>
            <a:ext cx="649493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dirty="0">
                <a:latin typeface="+mj-lt"/>
              </a:rPr>
              <a:t>ICBA is a founding member of the Association of International Research and Development Centers for Agriculture (AIRCA) </a:t>
            </a:r>
          </a:p>
        </p:txBody>
      </p:sp>
      <p:pic>
        <p:nvPicPr>
          <p:cNvPr id="345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79" y="5691997"/>
            <a:ext cx="1820210" cy="1389107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60">
            <a:extLst>
              <a:ext uri="{FF2B5EF4-FFF2-40B4-BE49-F238E27FC236}">
                <a16:creationId xmlns:a16="http://schemas.microsoft.com/office/drawing/2014/main" id="{175F8AAF-2980-4E6C-A1DA-74D1E61455B7}"/>
              </a:ext>
            </a:extLst>
          </p:cNvPr>
          <p:cNvSpPr/>
          <p:nvPr/>
        </p:nvSpPr>
        <p:spPr>
          <a:xfrm>
            <a:off x="66546" y="157087"/>
            <a:ext cx="10569387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/>
            </a:lvl1pPr>
          </a:lstStyle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</a:rPr>
              <a:t>Thank you!</a:t>
            </a:r>
            <a:endParaRPr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005110-F8D0-4931-BDE1-C09E5F5A3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289"/>
            <a:ext cx="10693400" cy="479423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ICBA_PowerPoint_Template">
  <a:themeElements>
    <a:clrScheme name="ICBA_PowerPoint_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CB33F"/>
      </a:accent1>
      <a:accent2>
        <a:srgbClr val="007DC3"/>
      </a:accent2>
      <a:accent3>
        <a:srgbClr val="FFD24F"/>
      </a:accent3>
      <a:accent4>
        <a:srgbClr val="CE4753"/>
      </a:accent4>
      <a:accent5>
        <a:srgbClr val="63619A"/>
      </a:accent5>
      <a:accent6>
        <a:srgbClr val="AD650E"/>
      </a:accent6>
      <a:hlink>
        <a:srgbClr val="0000FF"/>
      </a:hlink>
      <a:folHlink>
        <a:srgbClr val="FF00FF"/>
      </a:folHlink>
    </a:clrScheme>
    <a:fontScheme name="ICBA_PowerPoint_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ICBA_PowerPoint_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ICBA_PowerPoint_Template">
  <a:themeElements>
    <a:clrScheme name="ICBA_PowerPoint_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CB33F"/>
      </a:accent1>
      <a:accent2>
        <a:srgbClr val="007DC3"/>
      </a:accent2>
      <a:accent3>
        <a:srgbClr val="FFD24F"/>
      </a:accent3>
      <a:accent4>
        <a:srgbClr val="CE4753"/>
      </a:accent4>
      <a:accent5>
        <a:srgbClr val="63619A"/>
      </a:accent5>
      <a:accent6>
        <a:srgbClr val="AD650E"/>
      </a:accent6>
      <a:hlink>
        <a:srgbClr val="0000FF"/>
      </a:hlink>
      <a:folHlink>
        <a:srgbClr val="FF00FF"/>
      </a:folHlink>
    </a:clrScheme>
    <a:fontScheme name="ICBA_PowerPoint_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ICBA_PowerPoint_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70368E6D801E4DBEA93CF7BC2D07A1" ma:contentTypeVersion="13" ma:contentTypeDescription="Create a new document." ma:contentTypeScope="" ma:versionID="8766aebc5eae5a7e5f03d226f57e4686">
  <xsd:schema xmlns:xsd="http://www.w3.org/2001/XMLSchema" xmlns:xs="http://www.w3.org/2001/XMLSchema" xmlns:p="http://schemas.microsoft.com/office/2006/metadata/properties" xmlns:ns3="55786dfd-cae8-4f6f-84cd-6501500f74e4" xmlns:ns4="04db1714-9421-4a34-8f8d-9d56b789c849" targetNamespace="http://schemas.microsoft.com/office/2006/metadata/properties" ma:root="true" ma:fieldsID="a72221efdcfe6c4d06d073297ca39988" ns3:_="" ns4:_="">
    <xsd:import namespace="55786dfd-cae8-4f6f-84cd-6501500f74e4"/>
    <xsd:import namespace="04db1714-9421-4a34-8f8d-9d56b789c8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786dfd-cae8-4f6f-84cd-6501500f74e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db1714-9421-4a34-8f8d-9d56b789c8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2B2BA1-6C61-405A-82F9-FB52A013C1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786dfd-cae8-4f6f-84cd-6501500f74e4"/>
    <ds:schemaRef ds:uri="04db1714-9421-4a34-8f8d-9d56b789c8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4BACD2-80A2-4AAA-9C03-7217572C85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1F17A7-A2F8-459D-9D80-61CFE3AA74E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203</Words>
  <Application>Microsoft Office PowerPoint</Application>
  <PresentationFormat>Произвольный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Corbel</vt:lpstr>
      <vt:lpstr>Wingdings</vt:lpstr>
      <vt:lpstr>ICBA_PowerPoint_Template</vt:lpstr>
      <vt:lpstr>Презентация PowerPoint</vt:lpstr>
      <vt:lpstr>Agrobiodiversity</vt:lpstr>
      <vt:lpstr>ICBA’s genebank</vt:lpstr>
      <vt:lpstr>Quinoa &amp; barley accessions</vt:lpstr>
      <vt:lpstr>Germplasm distribution</vt:lpstr>
      <vt:lpstr>Plant genetic resources conservation in UAE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Dima Al-Kahhale</dc:creator>
  <cp:lastModifiedBy>Rufiya Ospanova</cp:lastModifiedBy>
  <cp:revision>38</cp:revision>
  <dcterms:modified xsi:type="dcterms:W3CDTF">2020-07-03T06:22:46Z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0x010100F270368E6D801E4DBEA93CF7BC2D07A1</vt:lpwstr>
  </property>
</Properties>
</file>