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434" r:id="rId3"/>
    <p:sldId id="431" r:id="rId4"/>
    <p:sldId id="463" r:id="rId5"/>
    <p:sldId id="419" r:id="rId6"/>
    <p:sldId id="435" r:id="rId7"/>
    <p:sldId id="437" r:id="rId8"/>
    <p:sldId id="439" r:id="rId9"/>
    <p:sldId id="290" r:id="rId10"/>
    <p:sldId id="442" r:id="rId11"/>
    <p:sldId id="340" r:id="rId12"/>
    <p:sldId id="460" r:id="rId13"/>
    <p:sldId id="322" r:id="rId14"/>
    <p:sldId id="466" r:id="rId15"/>
    <p:sldId id="309" r:id="rId16"/>
    <p:sldId id="421" r:id="rId17"/>
    <p:sldId id="464" r:id="rId18"/>
    <p:sldId id="465" r:id="rId19"/>
    <p:sldId id="422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FF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8562CF9-49A2-4502-B9EE-D5D6A5AF14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59A894C-3835-4133-A74A-345930836B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B38EA98-271C-4FA9-A17A-F91713318151}" type="slidenum">
              <a:rPr lang="en-US" altLang="en-US" smtClean="0"/>
              <a:pPr/>
              <a:t>1</a:t>
            </a:fld>
            <a:endParaRPr lang="en-US" alt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FFFA0CA-B942-4AA0-BA87-52E74EFF5026}" type="slidenum">
              <a:rPr lang="en-US" altLang="en-US" smtClean="0"/>
              <a:pPr/>
              <a:t>2</a:t>
            </a:fld>
            <a:endParaRPr lang="en-US" alt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764369D-DF5C-49A5-8DFD-3947DCA4AFEF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EDE6185-1C0E-4BD7-93B2-23C73F02C331}" type="slidenum">
              <a:rPr lang="en-US" altLang="en-US" smtClean="0"/>
              <a:pPr/>
              <a:t>6</a:t>
            </a:fld>
            <a:endParaRPr lang="en-US" alt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E348590-5087-445B-921E-A4DD4452A6A4}" type="slidenum">
              <a:rPr lang="en-US" altLang="en-US" smtClean="0"/>
              <a:pPr/>
              <a:t>8</a:t>
            </a:fld>
            <a:endParaRPr lang="en-US" alt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16013" y="658813"/>
            <a:ext cx="4627562" cy="3470275"/>
          </a:xfr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356100"/>
            <a:ext cx="5045075" cy="4135438"/>
          </a:xfrm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43526AA-0393-4DB1-AC73-D68C40A0D935}" type="slidenum">
              <a:rPr lang="en-US" altLang="en-US" smtClean="0"/>
              <a:pPr/>
              <a:t>9</a:t>
            </a:fld>
            <a:endParaRPr lang="en-US" alt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BA65614-57AC-49C5-8F81-B54A68AC2868}" type="slidenum">
              <a:rPr lang="en-US" altLang="en-US" smtClean="0"/>
              <a:pPr/>
              <a:t>11</a:t>
            </a:fld>
            <a:endParaRPr lang="en-US" alt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16013" y="658813"/>
            <a:ext cx="4627562" cy="3470275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356100"/>
            <a:ext cx="5045075" cy="4135438"/>
          </a:xfrm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F031F1-0618-40E7-A087-8CF1C6148535}" type="slidenum">
              <a:rPr lang="en-US" altLang="en-US" smtClean="0"/>
              <a:pPr/>
              <a:t>13</a:t>
            </a:fld>
            <a:endParaRPr lang="en-US" alt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A454CD9-9DFB-4C74-AC09-466A47CE1ACB}" type="slidenum">
              <a:rPr lang="en-US" altLang="en-US" smtClean="0"/>
              <a:pPr/>
              <a:t>15</a:t>
            </a:fld>
            <a:endParaRPr lang="en-US" alt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16013" y="658813"/>
            <a:ext cx="4627562" cy="3470275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356100"/>
            <a:ext cx="5045075" cy="4135438"/>
          </a:xfrm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52149-73AB-4EAA-88E6-F665CAE128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71F1A-752B-4801-8F62-8AD95E7B54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F4F0A-66C8-46BD-80A5-9C6F7224D6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6659D-810C-4279-AB56-7D57BFE5BB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5EC2A-B73A-45B0-BF1B-6634A8979E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B4A94-29D9-4A11-9435-EC3855D280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7734E9-D819-4468-BB8B-03D7A02B4D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904A42-672B-4055-95C6-01C61FB879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8C716-6E40-4E32-9C04-1BD8D78B1D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FB7A0-99C9-4AFA-B336-8C1ED621ED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A5F9DE-6B76-4E12-ACBA-F2C2E5846D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4713F-5125-4615-8C5C-1090F94C20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8FCEB-34E5-40B0-9065-FBC5F086B6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4E430-88C4-42EE-89D8-16CAE43A60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64A0D8-39AF-4EF5-91DD-C6859104DE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445117-44A2-4B9B-8033-BCE10A4C0F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E9C03E-FCE2-459E-8B44-D378E8B982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1BCA2C2C-C02A-4FCB-B710-EB59EA2D1E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1.jpeg"/><Relationship Id="rId12" Type="http://schemas.openxmlformats.org/officeDocument/2006/relationships/image" Target="../media/image5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5.pn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5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5" Type="http://schemas.openxmlformats.org/officeDocument/2006/relationships/image" Target="../media/image5.png"/><Relationship Id="rId10" Type="http://schemas.openxmlformats.org/officeDocument/2006/relationships/image" Target="../media/image32.jpe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31.jpeg"/><Relationship Id="rId1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6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0.jpeg"/><Relationship Id="rId12" Type="http://schemas.openxmlformats.org/officeDocument/2006/relationships/image" Target="../media/image45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Relationship Id="rId1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5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jpe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5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5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5.png"/><Relationship Id="rId5" Type="http://schemas.openxmlformats.org/officeDocument/2006/relationships/image" Target="../media/image17.jpeg"/><Relationship Id="rId4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9700" y="2362200"/>
            <a:ext cx="6400800" cy="914400"/>
          </a:xfrm>
        </p:spPr>
        <p:txBody>
          <a:bodyPr/>
          <a:lstStyle/>
          <a:p>
            <a:pPr eaLnBrk="1" hangingPunct="1"/>
            <a:r>
              <a:rPr lang="en-US" altLang="en-US" sz="2400" b="1" dirty="0">
                <a:solidFill>
                  <a:srgbClr val="FFFF00"/>
                </a:solidFill>
              </a:rPr>
              <a:t>Sadar Uddin Siddiqui, Curator NGP</a:t>
            </a:r>
          </a:p>
          <a:p>
            <a:pPr eaLnBrk="1" hangingPunct="1"/>
            <a:r>
              <a:rPr lang="en-US" altLang="en-US" sz="2400" b="1" dirty="0">
                <a:solidFill>
                  <a:srgbClr val="FFFF00"/>
                </a:solidFill>
              </a:rPr>
              <a:t>Chief Scientific Officer/Director</a:t>
            </a:r>
          </a:p>
          <a:p>
            <a:pPr eaLnBrk="1" hangingPunct="1"/>
            <a:r>
              <a:rPr lang="en-US" altLang="en-US" sz="2400" b="1" dirty="0">
                <a:solidFill>
                  <a:srgbClr val="FFFF00"/>
                </a:solidFill>
              </a:rPr>
              <a:t>director4bci@gmail.com</a:t>
            </a:r>
          </a:p>
        </p:txBody>
      </p:sp>
      <p:sp>
        <p:nvSpPr>
          <p:cNvPr id="2051" name="Rectangle 4"/>
          <p:cNvSpPr>
            <a:spLocks noChangeArrowheads="1"/>
          </p:cNvSpPr>
          <p:nvPr/>
        </p:nvSpPr>
        <p:spPr bwMode="auto">
          <a:xfrm>
            <a:off x="685800" y="5638800"/>
            <a:ext cx="7848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en-US" sz="3200" b="1">
                <a:solidFill>
                  <a:schemeClr val="folHlink"/>
                </a:solidFill>
              </a:rPr>
              <a:t>Plant Genetic Resources Program</a:t>
            </a:r>
          </a:p>
          <a:p>
            <a:pPr algn="ctr">
              <a:spcBef>
                <a:spcPct val="20000"/>
              </a:spcBef>
            </a:pPr>
            <a:r>
              <a:rPr lang="en-US" altLang="en-US" sz="3200" b="1">
                <a:solidFill>
                  <a:schemeClr val="folHlink"/>
                </a:solidFill>
              </a:rPr>
              <a:t>BCI, NARC, Islamabad</a:t>
            </a:r>
          </a:p>
        </p:txBody>
      </p:sp>
      <p:sp>
        <p:nvSpPr>
          <p:cNvPr id="4102" name="Rectangle 1"/>
          <p:cNvSpPr>
            <a:spLocks noChangeArrowheads="1"/>
          </p:cNvSpPr>
          <p:nvPr/>
        </p:nvSpPr>
        <p:spPr bwMode="auto">
          <a:xfrm>
            <a:off x="0" y="152400"/>
            <a:ext cx="9182100" cy="175432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US" sz="3600" b="1" dirty="0">
                <a:solidFill>
                  <a:schemeClr val="bg1"/>
                </a:solidFill>
              </a:rPr>
              <a:t>Role and Importance of Gene Banks for</a:t>
            </a:r>
            <a:br>
              <a:rPr lang="en-US" sz="3600" b="1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>Conserving Genetic Resources for Food &amp; Agriculture</a:t>
            </a:r>
            <a:endParaRPr lang="en-US" altLang="en-US" sz="3600" b="1" dirty="0">
              <a:solidFill>
                <a:schemeClr val="bg1"/>
              </a:solidFill>
              <a:effectLst>
                <a:innerShdw blurRad="114300">
                  <a:prstClr val="black"/>
                </a:innerShdw>
              </a:effectLst>
            </a:endParaRPr>
          </a:p>
        </p:txBody>
      </p:sp>
      <p:pic>
        <p:nvPicPr>
          <p:cNvPr id="2054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91400" y="1524000"/>
            <a:ext cx="16002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" y="1676400"/>
            <a:ext cx="1428750" cy="14097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43000" y="3581400"/>
            <a:ext cx="1728787" cy="2066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 descr="C:\Users\S M\Pictures\NFS&amp;R Logo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96000" y="3505200"/>
            <a:ext cx="1905000" cy="2215116"/>
          </a:xfrm>
          <a:prstGeom prst="rect">
            <a:avLst/>
          </a:prstGeom>
          <a:noFill/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9ECCE9FB-2CFC-4620-8B3E-270C9F1F31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941"/>
    </mc:Choice>
    <mc:Fallback xmlns="">
      <p:transition spd="slow" advTm="349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2002_0415_095416A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77000" y="381000"/>
            <a:ext cx="25146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6" descr="2002_1031_122712A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53200" y="2590800"/>
            <a:ext cx="2516188" cy="188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8" descr="2002_1031_123141A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62200" y="3810000"/>
            <a:ext cx="37338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10"/>
          <p:cNvSpPr>
            <a:spLocks noChangeArrowheads="1"/>
          </p:cNvSpPr>
          <p:nvPr/>
        </p:nvSpPr>
        <p:spPr bwMode="auto">
          <a:xfrm>
            <a:off x="6400800" y="2286000"/>
            <a:ext cx="2514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sz="1400" b="1">
                <a:solidFill>
                  <a:schemeClr val="bg1"/>
                </a:solidFill>
              </a:rPr>
              <a:t>Exploration and Collection </a:t>
            </a:r>
          </a:p>
        </p:txBody>
      </p:sp>
      <p:sp>
        <p:nvSpPr>
          <p:cNvPr id="11270" name="Rectangle 11"/>
          <p:cNvSpPr>
            <a:spLocks noChangeArrowheads="1"/>
          </p:cNvSpPr>
          <p:nvPr/>
        </p:nvSpPr>
        <p:spPr bwMode="auto">
          <a:xfrm>
            <a:off x="152400" y="1905000"/>
            <a:ext cx="1752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sz="1400" b="1">
                <a:solidFill>
                  <a:schemeClr val="bg1"/>
                </a:solidFill>
              </a:rPr>
              <a:t>Data</a:t>
            </a:r>
          </a:p>
          <a:p>
            <a:pPr eaLnBrk="0" hangingPunct="0"/>
            <a:r>
              <a:rPr lang="en-US" altLang="en-US" sz="1400" b="1">
                <a:solidFill>
                  <a:schemeClr val="bg1"/>
                </a:solidFill>
              </a:rPr>
              <a:t> Management</a:t>
            </a:r>
          </a:p>
        </p:txBody>
      </p:sp>
      <p:sp>
        <p:nvSpPr>
          <p:cNvPr id="11271" name="Rectangle 12"/>
          <p:cNvSpPr>
            <a:spLocks noChangeArrowheads="1"/>
          </p:cNvSpPr>
          <p:nvPr/>
        </p:nvSpPr>
        <p:spPr bwMode="auto">
          <a:xfrm>
            <a:off x="6248400" y="4495800"/>
            <a:ext cx="2819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sz="1400" b="1">
                <a:solidFill>
                  <a:schemeClr val="bg1"/>
                </a:solidFill>
              </a:rPr>
              <a:t>Genebank &amp; Seed Preservation </a:t>
            </a:r>
          </a:p>
        </p:txBody>
      </p:sp>
      <p:sp>
        <p:nvSpPr>
          <p:cNvPr id="11272" name="Rectangle 13"/>
          <p:cNvSpPr>
            <a:spLocks noChangeArrowheads="1"/>
          </p:cNvSpPr>
          <p:nvPr/>
        </p:nvSpPr>
        <p:spPr bwMode="auto">
          <a:xfrm>
            <a:off x="127000" y="6553200"/>
            <a:ext cx="231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400" b="1" i="1">
                <a:solidFill>
                  <a:schemeClr val="bg1"/>
                </a:solidFill>
              </a:rPr>
              <a:t>in vitro</a:t>
            </a:r>
            <a:r>
              <a:rPr lang="en-US" altLang="en-US" sz="1400" b="1">
                <a:solidFill>
                  <a:schemeClr val="bg1"/>
                </a:solidFill>
              </a:rPr>
              <a:t> Preservation Lab.</a:t>
            </a:r>
          </a:p>
        </p:txBody>
      </p:sp>
      <p:sp>
        <p:nvSpPr>
          <p:cNvPr id="11273" name="Rectangle 14"/>
          <p:cNvSpPr>
            <a:spLocks noChangeArrowheads="1"/>
          </p:cNvSpPr>
          <p:nvPr/>
        </p:nvSpPr>
        <p:spPr bwMode="auto">
          <a:xfrm>
            <a:off x="228600" y="4267200"/>
            <a:ext cx="20907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sz="1400" b="1">
                <a:solidFill>
                  <a:schemeClr val="bg1"/>
                </a:solidFill>
              </a:rPr>
              <a:t>Plant Introduction &amp;</a:t>
            </a:r>
          </a:p>
          <a:p>
            <a:pPr eaLnBrk="0" hangingPunct="0"/>
            <a:r>
              <a:rPr lang="en-US" altLang="en-US" sz="1400" b="1">
                <a:solidFill>
                  <a:schemeClr val="bg1"/>
                </a:solidFill>
              </a:rPr>
              <a:t>Seed Health Lab.</a:t>
            </a:r>
          </a:p>
        </p:txBody>
      </p:sp>
      <p:sp>
        <p:nvSpPr>
          <p:cNvPr id="11274" name="Rectangle 15"/>
          <p:cNvSpPr>
            <a:spLocks noChangeArrowheads="1"/>
          </p:cNvSpPr>
          <p:nvPr/>
        </p:nvSpPr>
        <p:spPr bwMode="auto">
          <a:xfrm>
            <a:off x="3048000" y="6553200"/>
            <a:ext cx="25193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400" b="1">
                <a:solidFill>
                  <a:schemeClr val="bg1"/>
                </a:solidFill>
              </a:rPr>
              <a:t>Germplasm Evaluation Lab.</a:t>
            </a:r>
          </a:p>
        </p:txBody>
      </p:sp>
      <p:pic>
        <p:nvPicPr>
          <p:cNvPr id="11275" name="Picture 16" descr="2002_1031_122318AA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00200" y="0"/>
            <a:ext cx="48006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6" name="Rectangle 11"/>
          <p:cNvSpPr>
            <a:spLocks noChangeArrowheads="1"/>
          </p:cNvSpPr>
          <p:nvPr/>
        </p:nvSpPr>
        <p:spPr bwMode="auto">
          <a:xfrm>
            <a:off x="952500" y="76200"/>
            <a:ext cx="67818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en-US" sz="3200" b="1">
                <a:solidFill>
                  <a:schemeClr val="bg1"/>
                </a:solidFill>
              </a:rPr>
              <a:t>Plant Genetic Resources Program</a:t>
            </a:r>
          </a:p>
          <a:p>
            <a:pPr algn="ctr" eaLnBrk="0" hangingPunct="0"/>
            <a:r>
              <a:rPr lang="en-US" altLang="en-US" sz="3200" b="1">
                <a:solidFill>
                  <a:srgbClr val="006600"/>
                </a:solidFill>
              </a:rPr>
              <a:t>Bio-resources</a:t>
            </a:r>
            <a:r>
              <a:rPr lang="en-US" altLang="en-US" sz="3200" b="1">
                <a:solidFill>
                  <a:schemeClr val="bg1"/>
                </a:solidFill>
              </a:rPr>
              <a:t> Conservation Institute </a:t>
            </a:r>
          </a:p>
        </p:txBody>
      </p:sp>
      <p:pic>
        <p:nvPicPr>
          <p:cNvPr id="11277" name="Picture 15" descr="2002_1031_123042AA"/>
          <p:cNvPicPr>
            <a:picLocks noChangeAspect="1" noChangeArrowheads="1"/>
          </p:cNvPicPr>
          <p:nvPr/>
        </p:nvPicPr>
        <p:blipFill>
          <a:blip r:embed="rId8"/>
          <a:srcRect l="18549" t="13625" r="18613"/>
          <a:stretch>
            <a:fillRect/>
          </a:stretch>
        </p:blipFill>
        <p:spPr bwMode="auto">
          <a:xfrm>
            <a:off x="247650" y="4846638"/>
            <a:ext cx="1581150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8" name="Object 9"/>
          <p:cNvPicPr>
            <a:picLocks noChangeAspect="1" noChangeArrowheads="1"/>
          </p:cNvPicPr>
          <p:nvPr/>
        </p:nvPicPr>
        <p:blipFill>
          <a:blip r:embed="rId9"/>
          <a:srcRect l="17915" t="13132" r="33942" b="28284"/>
          <a:stretch>
            <a:fillRect/>
          </a:stretch>
        </p:blipFill>
        <p:spPr bwMode="auto">
          <a:xfrm>
            <a:off x="152400" y="685800"/>
            <a:ext cx="13239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9" name="Picture 17" descr="2002_1031_123324AA"/>
          <p:cNvPicPr>
            <a:picLocks noChangeAspect="1" noChangeArrowheads="1"/>
          </p:cNvPicPr>
          <p:nvPr/>
        </p:nvPicPr>
        <p:blipFill>
          <a:blip r:embed="rId10"/>
          <a:srcRect l="7571" t="11102"/>
          <a:stretch>
            <a:fillRect/>
          </a:stretch>
        </p:blipFill>
        <p:spPr bwMode="auto">
          <a:xfrm>
            <a:off x="228600" y="2513013"/>
            <a:ext cx="2325688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0" name="Picture 15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943600" y="4876800"/>
            <a:ext cx="3200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8F736C94-30F9-4A6A-9A6A-358BC37EBE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05"/>
    </mc:Choice>
    <mc:Fallback xmlns="">
      <p:transition spd="slow" advTm="98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4876800" y="0"/>
            <a:ext cx="3962400" cy="609600"/>
          </a:xfrm>
          <a:prstGeom prst="rect">
            <a:avLst/>
          </a:prstGeom>
          <a:solidFill>
            <a:srgbClr val="00B05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>
                <a:solidFill>
                  <a:schemeClr val="bg1"/>
                </a:solidFill>
              </a:rPr>
              <a:t>ACQUISTION</a:t>
            </a:r>
          </a:p>
          <a:p>
            <a:pPr algn="ctr"/>
            <a:r>
              <a:rPr lang="en-US" altLang="en-US">
                <a:solidFill>
                  <a:schemeClr val="bg1"/>
                </a:solidFill>
              </a:rPr>
              <a:t>FROM LOCAL INSTITUTIONS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905000" y="762000"/>
            <a:ext cx="6324600" cy="609600"/>
          </a:xfrm>
          <a:prstGeom prst="rect">
            <a:avLst/>
          </a:prstGeom>
          <a:solidFill>
            <a:srgbClr val="0000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en-US" sz="1400">
              <a:solidFill>
                <a:schemeClr val="bg1"/>
              </a:solidFill>
            </a:endParaRPr>
          </a:p>
          <a:p>
            <a:pPr algn="ctr"/>
            <a:r>
              <a:rPr lang="en-US" altLang="en-US">
                <a:solidFill>
                  <a:schemeClr val="bg1"/>
                </a:solidFill>
              </a:rPr>
              <a:t>RECEIPT OF SEED SAMPLES &amp; PASSPORT DATA IN </a:t>
            </a:r>
          </a:p>
          <a:p>
            <a:pPr algn="ctr"/>
            <a:r>
              <a:rPr lang="en-US" altLang="en-US">
                <a:solidFill>
                  <a:schemeClr val="bg1"/>
                </a:solidFill>
              </a:rPr>
              <a:t>GENEBANK</a:t>
            </a:r>
          </a:p>
          <a:p>
            <a:pPr algn="ctr"/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3733800" y="1600200"/>
            <a:ext cx="2667000" cy="457200"/>
          </a:xfrm>
          <a:prstGeom prst="rect">
            <a:avLst/>
          </a:prstGeom>
          <a:solidFill>
            <a:srgbClr val="0000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>
                <a:solidFill>
                  <a:schemeClr val="bg1"/>
                </a:solidFill>
              </a:rPr>
              <a:t>REGISTRATION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2438400" y="2209800"/>
            <a:ext cx="5867400" cy="381000"/>
          </a:xfrm>
          <a:prstGeom prst="rect">
            <a:avLst/>
          </a:prstGeom>
          <a:solidFill>
            <a:srgbClr val="0000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>
                <a:solidFill>
                  <a:schemeClr val="bg1"/>
                </a:solidFill>
              </a:rPr>
              <a:t>PHYSICAL INSPECTION AND CLEANING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5257800" y="2819400"/>
            <a:ext cx="3048000" cy="304800"/>
          </a:xfrm>
          <a:prstGeom prst="rect">
            <a:avLst/>
          </a:prstGeom>
          <a:solidFill>
            <a:srgbClr val="0000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>
                <a:solidFill>
                  <a:schemeClr val="bg1"/>
                </a:solidFill>
              </a:rPr>
              <a:t>SEED VIABILITY TESTING</a:t>
            </a: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762000" y="2819400"/>
            <a:ext cx="2286000" cy="457200"/>
          </a:xfrm>
          <a:prstGeom prst="rect">
            <a:avLst/>
          </a:prstGeom>
          <a:solidFill>
            <a:srgbClr val="0000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>
                <a:solidFill>
                  <a:schemeClr val="bg1"/>
                </a:solidFill>
              </a:rPr>
              <a:t>MULTIPLICATION</a:t>
            </a: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4800600" y="3733800"/>
            <a:ext cx="3962400" cy="304800"/>
          </a:xfrm>
          <a:prstGeom prst="rect">
            <a:avLst/>
          </a:prstGeom>
          <a:solidFill>
            <a:srgbClr val="0000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>
                <a:solidFill>
                  <a:schemeClr val="bg1"/>
                </a:solidFill>
              </a:rPr>
              <a:t>ASSIGNING ACCESSION NUMBER</a:t>
            </a: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609600" y="3581400"/>
            <a:ext cx="2819400" cy="457200"/>
          </a:xfrm>
          <a:prstGeom prst="rect">
            <a:avLst/>
          </a:prstGeom>
          <a:solidFill>
            <a:srgbClr val="0000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>
                <a:solidFill>
                  <a:schemeClr val="bg1"/>
                </a:solidFill>
              </a:rPr>
              <a:t>DOCUMENTATION LAB.</a:t>
            </a: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2667000" y="4876800"/>
            <a:ext cx="3810000" cy="533400"/>
          </a:xfrm>
          <a:prstGeom prst="rect">
            <a:avLst/>
          </a:prstGeom>
          <a:solidFill>
            <a:srgbClr val="0000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>
                <a:solidFill>
                  <a:schemeClr val="bg1"/>
                </a:solidFill>
              </a:rPr>
              <a:t>SEED PACKING AND SEALING</a:t>
            </a: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6858000" y="4876800"/>
            <a:ext cx="1905000" cy="533400"/>
          </a:xfrm>
          <a:prstGeom prst="rect">
            <a:avLst/>
          </a:prstGeom>
          <a:solidFill>
            <a:srgbClr val="0000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>
                <a:solidFill>
                  <a:schemeClr val="bg1"/>
                </a:solidFill>
              </a:rPr>
              <a:t>ORIGINAL SEED</a:t>
            </a:r>
          </a:p>
          <a:p>
            <a:pPr algn="ctr"/>
            <a:r>
              <a:rPr lang="en-US" altLang="en-US">
                <a:solidFill>
                  <a:schemeClr val="bg1"/>
                </a:solidFill>
              </a:rPr>
              <a:t>SAMPLES</a:t>
            </a:r>
          </a:p>
        </p:txBody>
      </p:sp>
      <p:sp>
        <p:nvSpPr>
          <p:cNvPr id="12300" name="Rectangle 12"/>
          <p:cNvSpPr>
            <a:spLocks noChangeArrowheads="1"/>
          </p:cNvSpPr>
          <p:nvPr/>
        </p:nvSpPr>
        <p:spPr bwMode="auto">
          <a:xfrm>
            <a:off x="6934200" y="5715000"/>
            <a:ext cx="1676400" cy="381000"/>
          </a:xfrm>
          <a:prstGeom prst="rect">
            <a:avLst/>
          </a:prstGeom>
          <a:solidFill>
            <a:srgbClr val="0000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>
                <a:solidFill>
                  <a:schemeClr val="bg1"/>
                </a:solidFill>
              </a:rPr>
              <a:t>DISTRIBUTION</a:t>
            </a:r>
          </a:p>
        </p:txBody>
      </p: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3048000" y="5715000"/>
            <a:ext cx="3429000" cy="381000"/>
          </a:xfrm>
          <a:prstGeom prst="rect">
            <a:avLst/>
          </a:prstGeom>
          <a:solidFill>
            <a:srgbClr val="0000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>
                <a:solidFill>
                  <a:schemeClr val="bg1"/>
                </a:solidFill>
              </a:rPr>
              <a:t>ACTIVE COLLECTION</a:t>
            </a:r>
          </a:p>
        </p:txBody>
      </p:sp>
      <p:sp>
        <p:nvSpPr>
          <p:cNvPr id="12302" name="Rectangle 14"/>
          <p:cNvSpPr>
            <a:spLocks noChangeArrowheads="1"/>
          </p:cNvSpPr>
          <p:nvPr/>
        </p:nvSpPr>
        <p:spPr bwMode="auto">
          <a:xfrm>
            <a:off x="304800" y="5562600"/>
            <a:ext cx="2133600" cy="457200"/>
          </a:xfrm>
          <a:prstGeom prst="rect">
            <a:avLst/>
          </a:prstGeom>
          <a:solidFill>
            <a:srgbClr val="0000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>
                <a:solidFill>
                  <a:schemeClr val="bg1"/>
                </a:solidFill>
              </a:rPr>
              <a:t>BASE COLLECTION</a:t>
            </a:r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381000" y="6324600"/>
            <a:ext cx="2057400" cy="533400"/>
          </a:xfrm>
          <a:prstGeom prst="rect">
            <a:avLst/>
          </a:prstGeom>
          <a:solidFill>
            <a:srgbClr val="0000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>
                <a:solidFill>
                  <a:schemeClr val="bg1"/>
                </a:solidFill>
              </a:rPr>
              <a:t>REGENERATION &amp; </a:t>
            </a:r>
          </a:p>
          <a:p>
            <a:pPr algn="ctr"/>
            <a:r>
              <a:rPr lang="en-US" altLang="en-US">
                <a:solidFill>
                  <a:schemeClr val="bg1"/>
                </a:solidFill>
              </a:rPr>
              <a:t>MULTIPLICATION</a:t>
            </a:r>
          </a:p>
        </p:txBody>
      </p:sp>
      <p:sp>
        <p:nvSpPr>
          <p:cNvPr id="12304" name="Rectangle 16"/>
          <p:cNvSpPr>
            <a:spLocks noChangeArrowheads="1"/>
          </p:cNvSpPr>
          <p:nvPr/>
        </p:nvSpPr>
        <p:spPr bwMode="auto">
          <a:xfrm>
            <a:off x="4267200" y="6400800"/>
            <a:ext cx="3581400" cy="457200"/>
          </a:xfrm>
          <a:prstGeom prst="rect">
            <a:avLst/>
          </a:prstGeom>
          <a:solidFill>
            <a:srgbClr val="0000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>
                <a:solidFill>
                  <a:schemeClr val="bg1"/>
                </a:solidFill>
              </a:rPr>
              <a:t>MONITORING </a:t>
            </a:r>
          </a:p>
          <a:p>
            <a:pPr algn="ctr"/>
            <a:r>
              <a:rPr lang="en-US" altLang="en-US">
                <a:solidFill>
                  <a:schemeClr val="bg1"/>
                </a:solidFill>
              </a:rPr>
              <a:t>SEED VIABILITY &amp; QUANTITY</a:t>
            </a:r>
          </a:p>
        </p:txBody>
      </p:sp>
      <p:sp>
        <p:nvSpPr>
          <p:cNvPr id="12305" name="Line 17"/>
          <p:cNvSpPr>
            <a:spLocks noChangeShapeType="1"/>
          </p:cNvSpPr>
          <p:nvPr/>
        </p:nvSpPr>
        <p:spPr bwMode="auto">
          <a:xfrm>
            <a:off x="8686800" y="609600"/>
            <a:ext cx="0" cy="4572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06" name="Line 18"/>
          <p:cNvSpPr>
            <a:spLocks noChangeShapeType="1"/>
          </p:cNvSpPr>
          <p:nvPr/>
        </p:nvSpPr>
        <p:spPr bwMode="auto">
          <a:xfrm flipH="1">
            <a:off x="8229600" y="1066800"/>
            <a:ext cx="4572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07" name="Rectangle 19"/>
          <p:cNvSpPr>
            <a:spLocks noChangeArrowheads="1"/>
          </p:cNvSpPr>
          <p:nvPr/>
        </p:nvSpPr>
        <p:spPr bwMode="auto">
          <a:xfrm>
            <a:off x="2362200" y="0"/>
            <a:ext cx="2438400" cy="609600"/>
          </a:xfrm>
          <a:prstGeom prst="rect">
            <a:avLst/>
          </a:prstGeom>
          <a:solidFill>
            <a:srgbClr val="00B05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>
                <a:solidFill>
                  <a:schemeClr val="bg1"/>
                </a:solidFill>
              </a:rPr>
              <a:t>EXPLORATION AND</a:t>
            </a:r>
          </a:p>
          <a:p>
            <a:pPr algn="ctr"/>
            <a:r>
              <a:rPr lang="en-US" altLang="en-US">
                <a:solidFill>
                  <a:schemeClr val="bg1"/>
                </a:solidFill>
              </a:rPr>
              <a:t>COLLECTION</a:t>
            </a:r>
          </a:p>
        </p:txBody>
      </p:sp>
      <p:sp>
        <p:nvSpPr>
          <p:cNvPr id="12308" name="Line 20"/>
          <p:cNvSpPr>
            <a:spLocks noChangeShapeType="1"/>
          </p:cNvSpPr>
          <p:nvPr/>
        </p:nvSpPr>
        <p:spPr bwMode="auto">
          <a:xfrm>
            <a:off x="4038600" y="609600"/>
            <a:ext cx="0" cy="2286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09" name="Line 21"/>
          <p:cNvSpPr>
            <a:spLocks noChangeShapeType="1"/>
          </p:cNvSpPr>
          <p:nvPr/>
        </p:nvSpPr>
        <p:spPr bwMode="auto">
          <a:xfrm>
            <a:off x="1905000" y="609600"/>
            <a:ext cx="0" cy="2286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10" name="Line 22"/>
          <p:cNvSpPr>
            <a:spLocks noChangeShapeType="1"/>
          </p:cNvSpPr>
          <p:nvPr/>
        </p:nvSpPr>
        <p:spPr bwMode="auto">
          <a:xfrm>
            <a:off x="5029200" y="1371600"/>
            <a:ext cx="0" cy="2286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11" name="Line 23"/>
          <p:cNvSpPr>
            <a:spLocks noChangeShapeType="1"/>
          </p:cNvSpPr>
          <p:nvPr/>
        </p:nvSpPr>
        <p:spPr bwMode="auto">
          <a:xfrm>
            <a:off x="5105400" y="2057400"/>
            <a:ext cx="0" cy="3048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12" name="Line 24"/>
          <p:cNvSpPr>
            <a:spLocks noChangeShapeType="1"/>
          </p:cNvSpPr>
          <p:nvPr/>
        </p:nvSpPr>
        <p:spPr bwMode="auto">
          <a:xfrm>
            <a:off x="6705600" y="2590800"/>
            <a:ext cx="0" cy="2286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13" name="Line 25"/>
          <p:cNvSpPr>
            <a:spLocks noChangeShapeType="1"/>
          </p:cNvSpPr>
          <p:nvPr/>
        </p:nvSpPr>
        <p:spPr bwMode="auto">
          <a:xfrm flipH="1">
            <a:off x="3124200" y="3124200"/>
            <a:ext cx="21336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14" name="Text Box 26"/>
          <p:cNvSpPr txBox="1">
            <a:spLocks noChangeArrowheads="1"/>
          </p:cNvSpPr>
          <p:nvPr/>
        </p:nvSpPr>
        <p:spPr bwMode="auto">
          <a:xfrm>
            <a:off x="3184525" y="2971800"/>
            <a:ext cx="1768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en-US"/>
          </a:p>
        </p:txBody>
      </p:sp>
      <p:sp>
        <p:nvSpPr>
          <p:cNvPr id="12315" name="Text Box 27"/>
          <p:cNvSpPr txBox="1">
            <a:spLocks noChangeArrowheads="1"/>
          </p:cNvSpPr>
          <p:nvPr/>
        </p:nvSpPr>
        <p:spPr bwMode="auto">
          <a:xfrm>
            <a:off x="3276600" y="2819400"/>
            <a:ext cx="2057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1400"/>
              <a:t>GERMINATION &lt;85%</a:t>
            </a:r>
          </a:p>
        </p:txBody>
      </p:sp>
      <p:sp>
        <p:nvSpPr>
          <p:cNvPr id="12316" name="Text Box 28"/>
          <p:cNvSpPr txBox="1">
            <a:spLocks noChangeArrowheads="1"/>
          </p:cNvSpPr>
          <p:nvPr/>
        </p:nvSpPr>
        <p:spPr bwMode="auto">
          <a:xfrm>
            <a:off x="3733800" y="34290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altLang="en-US"/>
          </a:p>
        </p:txBody>
      </p:sp>
      <p:sp>
        <p:nvSpPr>
          <p:cNvPr id="12317" name="Text Box 29"/>
          <p:cNvSpPr txBox="1">
            <a:spLocks noChangeArrowheads="1"/>
          </p:cNvSpPr>
          <p:nvPr/>
        </p:nvSpPr>
        <p:spPr bwMode="auto">
          <a:xfrm>
            <a:off x="3581400" y="3124200"/>
            <a:ext cx="1174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1400">
                <a:solidFill>
                  <a:srgbClr val="FFFF00"/>
                </a:solidFill>
              </a:rPr>
              <a:t>LESS SEED</a:t>
            </a:r>
          </a:p>
        </p:txBody>
      </p:sp>
      <p:sp>
        <p:nvSpPr>
          <p:cNvPr id="12318" name="Rectangle 30"/>
          <p:cNvSpPr>
            <a:spLocks noChangeArrowheads="1"/>
          </p:cNvSpPr>
          <p:nvPr/>
        </p:nvSpPr>
        <p:spPr bwMode="auto">
          <a:xfrm>
            <a:off x="1905000" y="4267200"/>
            <a:ext cx="5029200" cy="381000"/>
          </a:xfrm>
          <a:prstGeom prst="rect">
            <a:avLst/>
          </a:prstGeom>
          <a:solidFill>
            <a:srgbClr val="0000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>
                <a:solidFill>
                  <a:schemeClr val="bg1"/>
                </a:solidFill>
              </a:rPr>
              <a:t>SEED DRYING (MOSTURE CONTENT 4-8%)</a:t>
            </a:r>
          </a:p>
        </p:txBody>
      </p:sp>
      <p:sp>
        <p:nvSpPr>
          <p:cNvPr id="12319" name="Line 31"/>
          <p:cNvSpPr>
            <a:spLocks noChangeShapeType="1"/>
          </p:cNvSpPr>
          <p:nvPr/>
        </p:nvSpPr>
        <p:spPr bwMode="auto">
          <a:xfrm>
            <a:off x="2971800" y="3352800"/>
            <a:ext cx="190500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20" name="Line 32"/>
          <p:cNvSpPr>
            <a:spLocks noChangeShapeType="1"/>
          </p:cNvSpPr>
          <p:nvPr/>
        </p:nvSpPr>
        <p:spPr bwMode="auto">
          <a:xfrm flipH="1">
            <a:off x="3429000" y="3962400"/>
            <a:ext cx="13716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21" name="Line 33"/>
          <p:cNvSpPr>
            <a:spLocks noChangeShapeType="1"/>
          </p:cNvSpPr>
          <p:nvPr/>
        </p:nvSpPr>
        <p:spPr bwMode="auto">
          <a:xfrm flipH="1">
            <a:off x="2438400" y="5410200"/>
            <a:ext cx="533400" cy="3810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22" name="Line 34"/>
          <p:cNvSpPr>
            <a:spLocks noChangeShapeType="1"/>
          </p:cNvSpPr>
          <p:nvPr/>
        </p:nvSpPr>
        <p:spPr bwMode="auto">
          <a:xfrm>
            <a:off x="6248400" y="4038600"/>
            <a:ext cx="0" cy="2286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23" name="Text Box 35"/>
          <p:cNvSpPr txBox="1">
            <a:spLocks noChangeArrowheads="1"/>
          </p:cNvSpPr>
          <p:nvPr/>
        </p:nvSpPr>
        <p:spPr bwMode="auto">
          <a:xfrm>
            <a:off x="4876800" y="3276600"/>
            <a:ext cx="3505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400"/>
              <a:t>GERMINATION &gt;85% &amp; </a:t>
            </a:r>
            <a:r>
              <a:rPr lang="en-US" altLang="en-US" sz="1200"/>
              <a:t>ENOUGH SEED</a:t>
            </a:r>
          </a:p>
          <a:p>
            <a:pPr>
              <a:spcBef>
                <a:spcPct val="50000"/>
              </a:spcBef>
            </a:pPr>
            <a:endParaRPr lang="en-US" altLang="en-US" sz="1200"/>
          </a:p>
        </p:txBody>
      </p:sp>
      <p:sp>
        <p:nvSpPr>
          <p:cNvPr id="12324" name="Line 36"/>
          <p:cNvSpPr>
            <a:spLocks noChangeShapeType="1"/>
          </p:cNvSpPr>
          <p:nvPr/>
        </p:nvSpPr>
        <p:spPr bwMode="auto">
          <a:xfrm>
            <a:off x="6858000" y="3048000"/>
            <a:ext cx="0" cy="3048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25" name="Line 37"/>
          <p:cNvSpPr>
            <a:spLocks noChangeShapeType="1"/>
          </p:cNvSpPr>
          <p:nvPr/>
        </p:nvSpPr>
        <p:spPr bwMode="auto">
          <a:xfrm>
            <a:off x="8153400" y="3124200"/>
            <a:ext cx="0" cy="6096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26" name="Line 38"/>
          <p:cNvSpPr>
            <a:spLocks noChangeShapeType="1"/>
          </p:cNvSpPr>
          <p:nvPr/>
        </p:nvSpPr>
        <p:spPr bwMode="auto">
          <a:xfrm>
            <a:off x="4495800" y="4648200"/>
            <a:ext cx="0" cy="2286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27" name="Line 39"/>
          <p:cNvSpPr>
            <a:spLocks noChangeShapeType="1"/>
          </p:cNvSpPr>
          <p:nvPr/>
        </p:nvSpPr>
        <p:spPr bwMode="auto">
          <a:xfrm>
            <a:off x="4495800" y="5410200"/>
            <a:ext cx="0" cy="3048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28" name="Line 40"/>
          <p:cNvSpPr>
            <a:spLocks noChangeShapeType="1"/>
          </p:cNvSpPr>
          <p:nvPr/>
        </p:nvSpPr>
        <p:spPr bwMode="auto">
          <a:xfrm>
            <a:off x="6477000" y="5181600"/>
            <a:ext cx="381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29" name="Line 41"/>
          <p:cNvSpPr>
            <a:spLocks noChangeShapeType="1"/>
          </p:cNvSpPr>
          <p:nvPr/>
        </p:nvSpPr>
        <p:spPr bwMode="auto">
          <a:xfrm flipH="1">
            <a:off x="2438400" y="6629400"/>
            <a:ext cx="14478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30" name="Line 42"/>
          <p:cNvSpPr>
            <a:spLocks noChangeShapeType="1"/>
          </p:cNvSpPr>
          <p:nvPr/>
        </p:nvSpPr>
        <p:spPr bwMode="auto">
          <a:xfrm flipH="1">
            <a:off x="228600" y="6553200"/>
            <a:ext cx="1524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31" name="Line 43"/>
          <p:cNvSpPr>
            <a:spLocks noChangeShapeType="1"/>
          </p:cNvSpPr>
          <p:nvPr/>
        </p:nvSpPr>
        <p:spPr bwMode="auto">
          <a:xfrm>
            <a:off x="6477000" y="5943600"/>
            <a:ext cx="4572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32" name="Line 44"/>
          <p:cNvSpPr>
            <a:spLocks noChangeShapeType="1"/>
          </p:cNvSpPr>
          <p:nvPr/>
        </p:nvSpPr>
        <p:spPr bwMode="auto">
          <a:xfrm>
            <a:off x="5410200" y="6096000"/>
            <a:ext cx="0" cy="3048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33" name="Text Box 45"/>
          <p:cNvSpPr txBox="1">
            <a:spLocks noChangeArrowheads="1"/>
          </p:cNvSpPr>
          <p:nvPr/>
        </p:nvSpPr>
        <p:spPr bwMode="auto">
          <a:xfrm>
            <a:off x="2438400" y="6362700"/>
            <a:ext cx="1828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1200"/>
              <a:t>  </a:t>
            </a:r>
            <a:r>
              <a:rPr lang="en-US" altLang="en-US" sz="1200">
                <a:solidFill>
                  <a:srgbClr val="FFFF00"/>
                </a:solidFill>
              </a:rPr>
              <a:t>GERMINATION &lt;85%</a:t>
            </a:r>
          </a:p>
        </p:txBody>
      </p:sp>
      <p:sp>
        <p:nvSpPr>
          <p:cNvPr id="12334" name="Text Box 46"/>
          <p:cNvSpPr txBox="1">
            <a:spLocks noChangeArrowheads="1"/>
          </p:cNvSpPr>
          <p:nvPr/>
        </p:nvSpPr>
        <p:spPr bwMode="auto">
          <a:xfrm>
            <a:off x="2667000" y="6583363"/>
            <a:ext cx="11318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200">
                <a:solidFill>
                  <a:srgbClr val="FFFF00"/>
                </a:solidFill>
              </a:rPr>
              <a:t>LESS SEEDS</a:t>
            </a:r>
          </a:p>
        </p:txBody>
      </p:sp>
      <p:sp>
        <p:nvSpPr>
          <p:cNvPr id="12335" name="Line 47"/>
          <p:cNvSpPr>
            <a:spLocks noChangeShapeType="1"/>
          </p:cNvSpPr>
          <p:nvPr/>
        </p:nvSpPr>
        <p:spPr bwMode="auto">
          <a:xfrm flipV="1">
            <a:off x="304800" y="2286000"/>
            <a:ext cx="0" cy="42672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36" name="Line 48"/>
          <p:cNvSpPr>
            <a:spLocks noChangeShapeType="1"/>
          </p:cNvSpPr>
          <p:nvPr/>
        </p:nvSpPr>
        <p:spPr bwMode="auto">
          <a:xfrm>
            <a:off x="304800" y="2286000"/>
            <a:ext cx="20574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37" name="Line 49"/>
          <p:cNvSpPr>
            <a:spLocks noChangeShapeType="1"/>
          </p:cNvSpPr>
          <p:nvPr/>
        </p:nvSpPr>
        <p:spPr bwMode="auto">
          <a:xfrm flipH="1">
            <a:off x="609600" y="914400"/>
            <a:ext cx="12954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38" name="Line 50"/>
          <p:cNvSpPr>
            <a:spLocks noChangeShapeType="1"/>
          </p:cNvSpPr>
          <p:nvPr/>
        </p:nvSpPr>
        <p:spPr bwMode="auto">
          <a:xfrm>
            <a:off x="609600" y="914400"/>
            <a:ext cx="0" cy="25908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39" name="Rectangle 51"/>
          <p:cNvSpPr>
            <a:spLocks noChangeArrowheads="1"/>
          </p:cNvSpPr>
          <p:nvPr/>
        </p:nvSpPr>
        <p:spPr bwMode="auto">
          <a:xfrm>
            <a:off x="381000" y="0"/>
            <a:ext cx="1676400" cy="533400"/>
          </a:xfrm>
          <a:prstGeom prst="rect">
            <a:avLst/>
          </a:prstGeom>
          <a:solidFill>
            <a:srgbClr val="00B05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>
                <a:solidFill>
                  <a:schemeClr val="bg1"/>
                </a:solidFill>
                <a:latin typeface="Tahoma" pitchFamily="34" charset="0"/>
              </a:rPr>
              <a:t>INTRODUCTION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516E2F7A-C28F-4F47-953C-6D58237E7D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297"/>
    </mc:Choice>
    <mc:Fallback xmlns="">
      <p:transition spd="slow" advTm="202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 descr="849-1234251683JKY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800" y="1676400"/>
            <a:ext cx="9067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7"/>
          <p:cNvSpPr>
            <a:spLocks noChangeArrowheads="1"/>
          </p:cNvSpPr>
          <p:nvPr/>
        </p:nvSpPr>
        <p:spPr bwMode="auto">
          <a:xfrm>
            <a:off x="7315200" y="1295400"/>
            <a:ext cx="1524000" cy="685800"/>
          </a:xfrm>
          <a:prstGeom prst="rect">
            <a:avLst/>
          </a:prstGeom>
          <a:solidFill>
            <a:srgbClr val="C0C0C0"/>
          </a:solidFill>
          <a:ln w="25400">
            <a:solidFill>
              <a:srgbClr val="993366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en-US" altLang="en-US" sz="1600" b="1"/>
              <a:t>East Asia </a:t>
            </a:r>
          </a:p>
          <a:p>
            <a:pPr>
              <a:lnSpc>
                <a:spcPct val="90000"/>
              </a:lnSpc>
            </a:pPr>
            <a:r>
              <a:rPr lang="en-US" altLang="en-US" sz="1200" b="1">
                <a:solidFill>
                  <a:schemeClr val="accent2"/>
                </a:solidFill>
              </a:rPr>
              <a:t>Japan, Korea, </a:t>
            </a:r>
          </a:p>
          <a:p>
            <a:pPr>
              <a:lnSpc>
                <a:spcPct val="90000"/>
              </a:lnSpc>
            </a:pPr>
            <a:r>
              <a:rPr lang="en-US" altLang="en-US" sz="1200" b="1">
                <a:solidFill>
                  <a:schemeClr val="accent2"/>
                </a:solidFill>
              </a:rPr>
              <a:t>China, Philippines</a:t>
            </a:r>
          </a:p>
        </p:txBody>
      </p:sp>
      <p:sp>
        <p:nvSpPr>
          <p:cNvPr id="13316" name="Rectangle 8"/>
          <p:cNvSpPr>
            <a:spLocks noChangeArrowheads="1"/>
          </p:cNvSpPr>
          <p:nvPr/>
        </p:nvSpPr>
        <p:spPr bwMode="auto">
          <a:xfrm>
            <a:off x="7480300" y="5791200"/>
            <a:ext cx="1371600" cy="457200"/>
          </a:xfrm>
          <a:prstGeom prst="rect">
            <a:avLst/>
          </a:prstGeom>
          <a:solidFill>
            <a:srgbClr val="C0C0C0"/>
          </a:solidFill>
          <a:ln w="25400">
            <a:solidFill>
              <a:srgbClr val="993366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altLang="en-US" sz="1600" b="1"/>
              <a:t>South Asia </a:t>
            </a:r>
          </a:p>
          <a:p>
            <a:pPr>
              <a:lnSpc>
                <a:spcPct val="80000"/>
              </a:lnSpc>
            </a:pPr>
            <a:r>
              <a:rPr lang="en-US" altLang="en-US" sz="1200" b="1">
                <a:solidFill>
                  <a:schemeClr val="accent2"/>
                </a:solidFill>
              </a:rPr>
              <a:t>India, Nepal</a:t>
            </a:r>
            <a:endParaRPr lang="en-US" altLang="en-US" sz="1200" b="1"/>
          </a:p>
        </p:txBody>
      </p:sp>
      <p:sp>
        <p:nvSpPr>
          <p:cNvPr id="13317" name="Rectangle 9"/>
          <p:cNvSpPr>
            <a:spLocks noChangeArrowheads="1"/>
          </p:cNvSpPr>
          <p:nvPr/>
        </p:nvSpPr>
        <p:spPr bwMode="auto">
          <a:xfrm>
            <a:off x="4800600" y="5791200"/>
            <a:ext cx="2590800" cy="914400"/>
          </a:xfrm>
          <a:prstGeom prst="rect">
            <a:avLst/>
          </a:prstGeom>
          <a:solidFill>
            <a:srgbClr val="C0C0C0"/>
          </a:solidFill>
          <a:ln w="25400">
            <a:solidFill>
              <a:srgbClr val="993366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en-US" sz="1600" b="1"/>
              <a:t>Central and West Asia</a:t>
            </a:r>
          </a:p>
          <a:p>
            <a:r>
              <a:rPr lang="en-US" altLang="en-US" sz="1200" b="1">
                <a:solidFill>
                  <a:schemeClr val="accent2"/>
                </a:solidFill>
              </a:rPr>
              <a:t>Afghanistan, Kazakhstan,</a:t>
            </a:r>
          </a:p>
          <a:p>
            <a:r>
              <a:rPr lang="en-US" altLang="en-US" sz="1200" b="1">
                <a:solidFill>
                  <a:schemeClr val="accent2"/>
                </a:solidFill>
              </a:rPr>
              <a:t>Uzbekistan, Tajikistan, Jordan,</a:t>
            </a:r>
          </a:p>
          <a:p>
            <a:pPr>
              <a:lnSpc>
                <a:spcPct val="70000"/>
              </a:lnSpc>
            </a:pPr>
            <a:r>
              <a:rPr lang="en-US" altLang="en-US" sz="1200" b="1">
                <a:solidFill>
                  <a:schemeClr val="accent2"/>
                </a:solidFill>
              </a:rPr>
              <a:t>Turkey, Syria, Lebanon, Iran, Iraq</a:t>
            </a:r>
            <a:r>
              <a:rPr lang="en-US" altLang="en-US" sz="1200" b="1"/>
              <a:t>  </a:t>
            </a:r>
          </a:p>
        </p:txBody>
      </p:sp>
      <p:sp>
        <p:nvSpPr>
          <p:cNvPr id="13318" name="Rectangle 10"/>
          <p:cNvSpPr>
            <a:spLocks noChangeArrowheads="1"/>
          </p:cNvSpPr>
          <p:nvPr/>
        </p:nvSpPr>
        <p:spPr bwMode="auto">
          <a:xfrm>
            <a:off x="3124200" y="5791200"/>
            <a:ext cx="1371600" cy="685800"/>
          </a:xfrm>
          <a:prstGeom prst="rect">
            <a:avLst/>
          </a:prstGeom>
          <a:solidFill>
            <a:srgbClr val="C0C0C0"/>
          </a:solidFill>
          <a:ln w="25400">
            <a:solidFill>
              <a:srgbClr val="993366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altLang="en-US" sz="1600" b="1"/>
              <a:t>North Africa </a:t>
            </a:r>
          </a:p>
          <a:p>
            <a:pPr>
              <a:lnSpc>
                <a:spcPct val="80000"/>
              </a:lnSpc>
            </a:pPr>
            <a:r>
              <a:rPr lang="en-US" altLang="en-US" sz="1200" b="1">
                <a:solidFill>
                  <a:schemeClr val="accent2"/>
                </a:solidFill>
              </a:rPr>
              <a:t>Egypt, Libya, </a:t>
            </a:r>
          </a:p>
          <a:p>
            <a:pPr>
              <a:lnSpc>
                <a:spcPct val="80000"/>
              </a:lnSpc>
            </a:pPr>
            <a:r>
              <a:rPr lang="en-US" altLang="en-US" sz="1200" b="1">
                <a:solidFill>
                  <a:schemeClr val="accent2"/>
                </a:solidFill>
              </a:rPr>
              <a:t>Algeria, Morocco</a:t>
            </a:r>
          </a:p>
        </p:txBody>
      </p:sp>
      <p:sp>
        <p:nvSpPr>
          <p:cNvPr id="13319" name="Rectangle 11"/>
          <p:cNvSpPr>
            <a:spLocks noChangeArrowheads="1"/>
          </p:cNvSpPr>
          <p:nvPr/>
        </p:nvSpPr>
        <p:spPr bwMode="auto">
          <a:xfrm>
            <a:off x="5715000" y="1295400"/>
            <a:ext cx="1219200" cy="457200"/>
          </a:xfrm>
          <a:prstGeom prst="rect">
            <a:avLst/>
          </a:prstGeom>
          <a:solidFill>
            <a:srgbClr val="C0C0C0"/>
          </a:solidFill>
          <a:ln w="25400">
            <a:solidFill>
              <a:srgbClr val="993366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en-US" sz="1600" b="1"/>
              <a:t>East Africa </a:t>
            </a:r>
          </a:p>
          <a:p>
            <a:r>
              <a:rPr lang="en-US" altLang="en-US" sz="1200" b="1">
                <a:solidFill>
                  <a:schemeClr val="accent2"/>
                </a:solidFill>
              </a:rPr>
              <a:t>Ethiopia</a:t>
            </a:r>
          </a:p>
        </p:txBody>
      </p:sp>
      <p:sp>
        <p:nvSpPr>
          <p:cNvPr id="13320" name="Rectangle 12"/>
          <p:cNvSpPr>
            <a:spLocks noChangeArrowheads="1"/>
          </p:cNvSpPr>
          <p:nvPr/>
        </p:nvSpPr>
        <p:spPr bwMode="auto">
          <a:xfrm>
            <a:off x="2971800" y="1295400"/>
            <a:ext cx="2438400" cy="1066800"/>
          </a:xfrm>
          <a:prstGeom prst="rect">
            <a:avLst/>
          </a:prstGeom>
          <a:solidFill>
            <a:srgbClr val="C0C0C0"/>
          </a:solidFill>
          <a:ln w="25400">
            <a:solidFill>
              <a:srgbClr val="993366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en-US" sz="1600" b="1"/>
              <a:t>Europe </a:t>
            </a:r>
          </a:p>
          <a:p>
            <a:r>
              <a:rPr lang="en-US" altLang="en-US" sz="1200" b="1">
                <a:solidFill>
                  <a:schemeClr val="accent2"/>
                </a:solidFill>
              </a:rPr>
              <a:t>Cyprus, Czech Republic, </a:t>
            </a:r>
          </a:p>
          <a:p>
            <a:r>
              <a:rPr lang="en-US" altLang="en-US" sz="1200" b="1">
                <a:solidFill>
                  <a:schemeClr val="accent2"/>
                </a:solidFill>
              </a:rPr>
              <a:t>Spain, France,Greece, Hungary, </a:t>
            </a:r>
          </a:p>
          <a:p>
            <a:r>
              <a:rPr lang="en-US" altLang="en-US" sz="1200" b="1">
                <a:solidFill>
                  <a:schemeClr val="accent2"/>
                </a:solidFill>
              </a:rPr>
              <a:t>Netherlands, Portugal, Italy, </a:t>
            </a:r>
          </a:p>
          <a:p>
            <a:r>
              <a:rPr lang="en-US" altLang="en-US" sz="1200" b="1">
                <a:solidFill>
                  <a:schemeClr val="accent2"/>
                </a:solidFill>
              </a:rPr>
              <a:t>UK, Russia</a:t>
            </a:r>
          </a:p>
        </p:txBody>
      </p:sp>
      <p:sp>
        <p:nvSpPr>
          <p:cNvPr id="13321" name="Rectangle 13"/>
          <p:cNvSpPr>
            <a:spLocks noChangeArrowheads="1"/>
          </p:cNvSpPr>
          <p:nvPr/>
        </p:nvSpPr>
        <p:spPr bwMode="auto">
          <a:xfrm>
            <a:off x="609600" y="1295400"/>
            <a:ext cx="1828800" cy="457200"/>
          </a:xfrm>
          <a:prstGeom prst="rect">
            <a:avLst/>
          </a:prstGeom>
          <a:solidFill>
            <a:srgbClr val="C0C0C0"/>
          </a:solidFill>
          <a:ln w="25400">
            <a:solidFill>
              <a:srgbClr val="993366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en-US" altLang="en-US" sz="1600" b="1"/>
              <a:t>North America </a:t>
            </a:r>
          </a:p>
          <a:p>
            <a:pPr>
              <a:lnSpc>
                <a:spcPct val="90000"/>
              </a:lnSpc>
            </a:pPr>
            <a:r>
              <a:rPr lang="en-US" altLang="en-US" sz="1200" b="1">
                <a:solidFill>
                  <a:schemeClr val="accent2"/>
                </a:solidFill>
              </a:rPr>
              <a:t>Canada, USA, Mexico</a:t>
            </a:r>
          </a:p>
        </p:txBody>
      </p:sp>
      <p:sp>
        <p:nvSpPr>
          <p:cNvPr id="13322" name="Rectangle 14"/>
          <p:cNvSpPr>
            <a:spLocks noChangeArrowheads="1"/>
          </p:cNvSpPr>
          <p:nvPr/>
        </p:nvSpPr>
        <p:spPr bwMode="auto">
          <a:xfrm>
            <a:off x="7848600" y="5181600"/>
            <a:ext cx="990600" cy="304800"/>
          </a:xfrm>
          <a:prstGeom prst="rect">
            <a:avLst/>
          </a:prstGeom>
          <a:solidFill>
            <a:srgbClr val="C0C0C0"/>
          </a:solidFill>
          <a:ln w="25400">
            <a:solidFill>
              <a:srgbClr val="993366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en-US" sz="1600" b="1"/>
              <a:t>Australia</a:t>
            </a:r>
          </a:p>
        </p:txBody>
      </p:sp>
      <p:sp>
        <p:nvSpPr>
          <p:cNvPr id="13323" name="Rectangle 15"/>
          <p:cNvSpPr>
            <a:spLocks noChangeArrowheads="1"/>
          </p:cNvSpPr>
          <p:nvPr/>
        </p:nvSpPr>
        <p:spPr bwMode="auto">
          <a:xfrm>
            <a:off x="533400" y="5791200"/>
            <a:ext cx="2133600" cy="381000"/>
          </a:xfrm>
          <a:prstGeom prst="rect">
            <a:avLst/>
          </a:prstGeom>
          <a:solidFill>
            <a:srgbClr val="C0C0C0"/>
          </a:solidFill>
          <a:ln w="25400">
            <a:solidFill>
              <a:srgbClr val="993366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altLang="en-US" sz="1600" b="1"/>
              <a:t>South America </a:t>
            </a:r>
          </a:p>
          <a:p>
            <a:pPr>
              <a:lnSpc>
                <a:spcPct val="80000"/>
              </a:lnSpc>
            </a:pPr>
            <a:r>
              <a:rPr lang="en-US" altLang="en-US" sz="1200" b="1">
                <a:solidFill>
                  <a:schemeClr val="accent2"/>
                </a:solidFill>
              </a:rPr>
              <a:t>Ecuador</a:t>
            </a:r>
          </a:p>
        </p:txBody>
      </p:sp>
      <p:sp>
        <p:nvSpPr>
          <p:cNvPr id="13324" name="Line 16"/>
          <p:cNvSpPr>
            <a:spLocks noChangeShapeType="1"/>
          </p:cNvSpPr>
          <p:nvPr/>
        </p:nvSpPr>
        <p:spPr bwMode="auto">
          <a:xfrm>
            <a:off x="1828800" y="1752600"/>
            <a:ext cx="0" cy="914400"/>
          </a:xfrm>
          <a:prstGeom prst="line">
            <a:avLst/>
          </a:prstGeom>
          <a:noFill/>
          <a:ln w="31750">
            <a:solidFill>
              <a:srgbClr val="9933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5" name="Line 17"/>
          <p:cNvSpPr>
            <a:spLocks noChangeShapeType="1"/>
          </p:cNvSpPr>
          <p:nvPr/>
        </p:nvSpPr>
        <p:spPr bwMode="auto">
          <a:xfrm>
            <a:off x="2514600" y="4419600"/>
            <a:ext cx="0" cy="1371600"/>
          </a:xfrm>
          <a:prstGeom prst="line">
            <a:avLst/>
          </a:prstGeom>
          <a:noFill/>
          <a:ln w="31750">
            <a:solidFill>
              <a:srgbClr val="9933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6" name="Line 18"/>
          <p:cNvSpPr>
            <a:spLocks noChangeShapeType="1"/>
          </p:cNvSpPr>
          <p:nvPr/>
        </p:nvSpPr>
        <p:spPr bwMode="auto">
          <a:xfrm>
            <a:off x="4495800" y="3505200"/>
            <a:ext cx="0" cy="2286000"/>
          </a:xfrm>
          <a:prstGeom prst="line">
            <a:avLst/>
          </a:prstGeom>
          <a:noFill/>
          <a:ln w="31750">
            <a:solidFill>
              <a:srgbClr val="9933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7" name="Line 19"/>
          <p:cNvSpPr>
            <a:spLocks noChangeShapeType="1"/>
          </p:cNvSpPr>
          <p:nvPr/>
        </p:nvSpPr>
        <p:spPr bwMode="auto">
          <a:xfrm flipH="1">
            <a:off x="5029200" y="3733800"/>
            <a:ext cx="838200" cy="0"/>
          </a:xfrm>
          <a:prstGeom prst="line">
            <a:avLst/>
          </a:prstGeom>
          <a:noFill/>
          <a:ln w="31750">
            <a:solidFill>
              <a:srgbClr val="9933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8" name="Line 20"/>
          <p:cNvSpPr>
            <a:spLocks noChangeShapeType="1"/>
          </p:cNvSpPr>
          <p:nvPr/>
        </p:nvSpPr>
        <p:spPr bwMode="auto">
          <a:xfrm>
            <a:off x="5486400" y="3429000"/>
            <a:ext cx="0" cy="2362200"/>
          </a:xfrm>
          <a:prstGeom prst="line">
            <a:avLst/>
          </a:prstGeom>
          <a:noFill/>
          <a:ln w="31750">
            <a:solidFill>
              <a:srgbClr val="9933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9" name="Line 21"/>
          <p:cNvSpPr>
            <a:spLocks noChangeShapeType="1"/>
          </p:cNvSpPr>
          <p:nvPr/>
        </p:nvSpPr>
        <p:spPr bwMode="auto">
          <a:xfrm>
            <a:off x="4343400" y="2362200"/>
            <a:ext cx="0" cy="609600"/>
          </a:xfrm>
          <a:prstGeom prst="line">
            <a:avLst/>
          </a:prstGeom>
          <a:noFill/>
          <a:ln w="31750">
            <a:solidFill>
              <a:srgbClr val="9933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30" name="Line 22"/>
          <p:cNvSpPr>
            <a:spLocks noChangeShapeType="1"/>
          </p:cNvSpPr>
          <p:nvPr/>
        </p:nvSpPr>
        <p:spPr bwMode="auto">
          <a:xfrm>
            <a:off x="5867400" y="1752600"/>
            <a:ext cx="0" cy="1995488"/>
          </a:xfrm>
          <a:prstGeom prst="line">
            <a:avLst/>
          </a:prstGeom>
          <a:noFill/>
          <a:ln w="31750">
            <a:solidFill>
              <a:srgbClr val="9933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31" name="Text Box 23"/>
          <p:cNvSpPr txBox="1">
            <a:spLocks noChangeArrowheads="1"/>
          </p:cNvSpPr>
          <p:nvPr/>
        </p:nvSpPr>
        <p:spPr bwMode="auto">
          <a:xfrm>
            <a:off x="457200" y="304800"/>
            <a:ext cx="830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800" b="1">
                <a:solidFill>
                  <a:schemeClr val="bg1"/>
                </a:solidFill>
                <a:latin typeface="Calibri" pitchFamily="34" charset="0"/>
              </a:rPr>
              <a:t>International Acquisition of Germplasm</a:t>
            </a:r>
          </a:p>
        </p:txBody>
      </p:sp>
      <p:sp>
        <p:nvSpPr>
          <p:cNvPr id="13332" name="Line 24"/>
          <p:cNvSpPr>
            <a:spLocks noChangeShapeType="1"/>
          </p:cNvSpPr>
          <p:nvPr/>
        </p:nvSpPr>
        <p:spPr bwMode="auto">
          <a:xfrm>
            <a:off x="7696200" y="1966913"/>
            <a:ext cx="0" cy="1157287"/>
          </a:xfrm>
          <a:prstGeom prst="line">
            <a:avLst/>
          </a:prstGeom>
          <a:noFill/>
          <a:ln w="31750">
            <a:solidFill>
              <a:srgbClr val="9933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33" name="Line 25"/>
          <p:cNvSpPr>
            <a:spLocks noChangeShapeType="1"/>
          </p:cNvSpPr>
          <p:nvPr/>
        </p:nvSpPr>
        <p:spPr bwMode="auto">
          <a:xfrm>
            <a:off x="7620000" y="3733800"/>
            <a:ext cx="0" cy="2057400"/>
          </a:xfrm>
          <a:prstGeom prst="line">
            <a:avLst/>
          </a:prstGeom>
          <a:noFill/>
          <a:ln w="31750">
            <a:solidFill>
              <a:srgbClr val="9933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34" name="Line 26"/>
          <p:cNvSpPr>
            <a:spLocks noChangeShapeType="1"/>
          </p:cNvSpPr>
          <p:nvPr/>
        </p:nvSpPr>
        <p:spPr bwMode="auto">
          <a:xfrm flipH="1">
            <a:off x="6334125" y="3733800"/>
            <a:ext cx="1295400" cy="0"/>
          </a:xfrm>
          <a:prstGeom prst="line">
            <a:avLst/>
          </a:prstGeom>
          <a:noFill/>
          <a:ln w="31750">
            <a:solidFill>
              <a:srgbClr val="9933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06894A16-9A40-4FBA-8B69-9F649AA58A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930"/>
    </mc:Choice>
    <mc:Fallback xmlns="">
      <p:transition spd="slow" advTm="219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ish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3288" y="2819400"/>
            <a:ext cx="2671762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3006725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0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84488" y="0"/>
            <a:ext cx="2813050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1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54338" y="1981200"/>
            <a:ext cx="220027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0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133975" y="0"/>
            <a:ext cx="4010025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7" descr="1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48375" y="2438400"/>
            <a:ext cx="3095625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8" descr="09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133975" y="4489450"/>
            <a:ext cx="4010025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9" descr="07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954338" y="4789488"/>
            <a:ext cx="2320925" cy="206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0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3124200"/>
            <a:ext cx="1397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195388" y="3124200"/>
            <a:ext cx="2138362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984250" y="2895600"/>
            <a:ext cx="604996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en-US" sz="7200" b="1" i="1">
                <a:solidFill>
                  <a:srgbClr val="00FF00"/>
                </a:solidFill>
              </a:rPr>
              <a:t>In vitro</a:t>
            </a:r>
            <a:r>
              <a:rPr lang="en-US" altLang="en-US" sz="7200" b="1">
                <a:solidFill>
                  <a:srgbClr val="00FF00"/>
                </a:solidFill>
              </a:rPr>
              <a:t> Conservation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E0984694-34A8-4B62-BCDA-8AB66817DB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742"/>
    </mc:Choice>
    <mc:Fallback xmlns="">
      <p:transition spd="slow" advTm="147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533400"/>
            <a:ext cx="8001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Data Management &amp; Information Sharing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19200" y="2286000"/>
            <a:ext cx="65844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 Genebank Database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 Website to access the information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 GR request / ordering system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1D221E3E-6ECA-4CDE-8B88-BC394CBC49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467"/>
    </mc:Choice>
    <mc:Fallback xmlns="">
      <p:transition spd="slow" advTm="264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81000"/>
            <a:ext cx="8763000" cy="990600"/>
          </a:xfrm>
        </p:spPr>
        <p:txBody>
          <a:bodyPr/>
          <a:lstStyle/>
          <a:p>
            <a:pPr eaLnBrk="1" hangingPunct="1"/>
            <a:r>
              <a:rPr lang="en-US" altLang="en-US" sz="3200" b="1">
                <a:solidFill>
                  <a:srgbClr val="FFFF00"/>
                </a:solidFill>
              </a:rPr>
              <a:t>POLICY</a:t>
            </a:r>
            <a:br>
              <a:rPr lang="en-US" altLang="en-US" sz="3200" b="1">
                <a:solidFill>
                  <a:srgbClr val="FFFF00"/>
                </a:solidFill>
              </a:rPr>
            </a:br>
            <a:r>
              <a:rPr lang="en-US" altLang="en-US" sz="3200" b="1">
                <a:solidFill>
                  <a:srgbClr val="92D050"/>
                </a:solidFill>
              </a:rPr>
              <a:t>Policies for PGR Distribution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1524000"/>
            <a:ext cx="8382000" cy="5029200"/>
          </a:xfrm>
        </p:spPr>
        <p:txBody>
          <a:bodyPr/>
          <a:lstStyle/>
          <a:p>
            <a:pPr marL="533400" indent="-533400" algn="l" eaLnBrk="1" hangingPunct="1">
              <a:lnSpc>
                <a:spcPct val="80000"/>
              </a:lnSpc>
              <a:buClr>
                <a:srgbClr val="FF0066"/>
              </a:buClr>
              <a:buFont typeface="Wingdings" pitchFamily="2" charset="2"/>
              <a:buNone/>
            </a:pPr>
            <a:endParaRPr lang="en-US" altLang="en-US" sz="2800">
              <a:solidFill>
                <a:schemeClr val="bg1"/>
              </a:solidFill>
            </a:endParaRPr>
          </a:p>
          <a:p>
            <a:pPr marL="533400" indent="-533400" algn="l" eaLnBrk="1" hangingPunct="1">
              <a:lnSpc>
                <a:spcPct val="80000"/>
              </a:lnSpc>
              <a:buClr>
                <a:srgbClr val="FF0066"/>
              </a:buClr>
              <a:buFont typeface="Wingdings" pitchFamily="2" charset="2"/>
              <a:buChar char="Ø"/>
            </a:pPr>
            <a:r>
              <a:rPr lang="en-US" altLang="en-US" sz="2800">
                <a:solidFill>
                  <a:schemeClr val="bg1"/>
                </a:solidFill>
              </a:rPr>
              <a:t>Local user should submit request 1-2   months before utilization of germplasm</a:t>
            </a:r>
          </a:p>
          <a:p>
            <a:pPr marL="533400" indent="-533400" algn="l" eaLnBrk="1" hangingPunct="1">
              <a:lnSpc>
                <a:spcPct val="80000"/>
              </a:lnSpc>
              <a:buClr>
                <a:srgbClr val="FF0066"/>
              </a:buClr>
              <a:buFont typeface="Wingdings" pitchFamily="2" charset="2"/>
              <a:buChar char="Ø"/>
            </a:pPr>
            <a:r>
              <a:rPr lang="en-US" altLang="en-US" sz="2800">
                <a:solidFill>
                  <a:schemeClr val="bg1"/>
                </a:solidFill>
              </a:rPr>
              <a:t>Foreign user to submit request 3-4 month prior to utilization of germplasm</a:t>
            </a:r>
          </a:p>
          <a:p>
            <a:pPr marL="533400" indent="-533400" algn="l" eaLnBrk="1" hangingPunct="1">
              <a:lnSpc>
                <a:spcPct val="80000"/>
              </a:lnSpc>
              <a:buClr>
                <a:srgbClr val="FF0066"/>
              </a:buClr>
              <a:buFont typeface="Wingdings" pitchFamily="2" charset="2"/>
              <a:buChar char="Ø"/>
            </a:pPr>
            <a:r>
              <a:rPr lang="en-US" altLang="en-US" sz="2800">
                <a:solidFill>
                  <a:schemeClr val="bg1"/>
                </a:solidFill>
              </a:rPr>
              <a:t>Only 05-50 (25) seeds/accession is provided</a:t>
            </a:r>
          </a:p>
          <a:p>
            <a:pPr marL="533400" indent="-533400" algn="l" eaLnBrk="1" hangingPunct="1">
              <a:lnSpc>
                <a:spcPct val="80000"/>
              </a:lnSpc>
              <a:buClr>
                <a:srgbClr val="FF0066"/>
              </a:buClr>
              <a:buFont typeface="Wingdings" pitchFamily="2" charset="2"/>
              <a:buChar char="Ø"/>
            </a:pPr>
            <a:r>
              <a:rPr lang="en-US" altLang="en-US" sz="2800">
                <a:solidFill>
                  <a:schemeClr val="bg1"/>
                </a:solidFill>
              </a:rPr>
              <a:t>Users may be asked to submit the feedback/utilization report to the PGRP</a:t>
            </a:r>
          </a:p>
          <a:p>
            <a:pPr marL="533400" indent="-533400" algn="l" eaLnBrk="1" hangingPunct="1">
              <a:lnSpc>
                <a:spcPct val="80000"/>
              </a:lnSpc>
              <a:buClr>
                <a:srgbClr val="FF0066"/>
              </a:buClr>
              <a:buFont typeface="Wingdings" pitchFamily="2" charset="2"/>
              <a:buChar char="Ø"/>
            </a:pPr>
            <a:r>
              <a:rPr lang="en-US" altLang="en-US" sz="2800">
                <a:solidFill>
                  <a:schemeClr val="bg1"/>
                </a:solidFill>
              </a:rPr>
              <a:t>Users should acknowledge the source of material in publication</a:t>
            </a:r>
          </a:p>
          <a:p>
            <a:pPr marL="533400" indent="-533400" algn="l" eaLnBrk="1" hangingPunct="1">
              <a:lnSpc>
                <a:spcPct val="80000"/>
              </a:lnSpc>
              <a:buClr>
                <a:srgbClr val="FF0066"/>
              </a:buClr>
              <a:buFont typeface="Wingdings" pitchFamily="2" charset="2"/>
              <a:buChar char="Ø"/>
            </a:pPr>
            <a:r>
              <a:rPr lang="en-US" altLang="en-US" sz="2800">
                <a:solidFill>
                  <a:srgbClr val="FFFF00"/>
                </a:solidFill>
              </a:rPr>
              <a:t>Seed Request Forms &amp; SMTA </a:t>
            </a:r>
            <a:r>
              <a:rPr lang="en-US" altLang="en-US" sz="2800">
                <a:solidFill>
                  <a:schemeClr val="bg1"/>
                </a:solidFill>
              </a:rPr>
              <a:t>are available at website </a:t>
            </a:r>
            <a:r>
              <a:rPr lang="en-US" altLang="en-US" sz="2800">
                <a:solidFill>
                  <a:srgbClr val="00B050"/>
                </a:solidFill>
              </a:rPr>
              <a:t>parc.gov.pk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3521F7EA-D709-40A3-BFB4-6C2E2831C2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50"/>
    </mc:Choice>
    <mc:Fallback xmlns="">
      <p:transition spd="slow" advTm="137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DSC079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228600"/>
            <a:ext cx="32004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6" descr="DSC0792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" y="273050"/>
            <a:ext cx="3429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72" descr="DSC01889"/>
          <p:cNvPicPr>
            <a:picLocks noChangeAspect="1" noChangeArrowheads="1"/>
          </p:cNvPicPr>
          <p:nvPr/>
        </p:nvPicPr>
        <p:blipFill>
          <a:blip r:embed="rId6"/>
          <a:srcRect l="-235" t="4037" b="26736"/>
          <a:stretch>
            <a:fillRect/>
          </a:stretch>
        </p:blipFill>
        <p:spPr bwMode="auto">
          <a:xfrm>
            <a:off x="1892300" y="1600200"/>
            <a:ext cx="5924550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9" descr="DSC0795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657600"/>
            <a:ext cx="40386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12" descr="DSC0795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86400" y="3581400"/>
            <a:ext cx="3581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2" descr="C:\Documents and Settings\Administrator\Desktop\pic-catalog\wheat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4575175"/>
            <a:ext cx="17526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2" descr="C:\Documents and Settings\Administrator\Desktop\pic-catalog\pg97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828800" y="4575175"/>
            <a:ext cx="18288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3" descr="C:\Documents and Settings\Administrator\Desktop\pic-catalog\pg03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543800" y="4727575"/>
            <a:ext cx="1600200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733800" y="4600575"/>
            <a:ext cx="167640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3" descr="C:\Documents and Settings\Administrator\Desktop\pic-catalog\pea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638800" y="4913313"/>
            <a:ext cx="175260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9BBD8950-E19D-4A4D-8FCA-77BFAB46F2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37"/>
    </mc:Choice>
    <mc:Fallback xmlns="">
      <p:transition spd="slow" advTm="148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sz="4000" b="1" dirty="0">
                <a:solidFill>
                  <a:srgbClr val="FFFF00"/>
                </a:solidFill>
              </a:rPr>
              <a:t>Recommendations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8674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Governments to understand the role &amp; importance of National Genebanks</a:t>
            </a:r>
          </a:p>
          <a:p>
            <a:r>
              <a:rPr lang="en-US" dirty="0">
                <a:solidFill>
                  <a:schemeClr val="bg1"/>
                </a:solidFill>
              </a:rPr>
              <a:t>Establishment of Genetic Resources Conservation Program &amp;</a:t>
            </a:r>
          </a:p>
          <a:p>
            <a:pPr>
              <a:buFontTx/>
              <a:buNone/>
            </a:pPr>
            <a:r>
              <a:rPr lang="en-US" dirty="0">
                <a:solidFill>
                  <a:schemeClr val="bg1"/>
                </a:solidFill>
              </a:rPr>
              <a:t>    National Genebanks (NGs).</a:t>
            </a:r>
          </a:p>
          <a:p>
            <a:r>
              <a:rPr lang="en-US" dirty="0">
                <a:solidFill>
                  <a:schemeClr val="bg1"/>
                </a:solidFill>
              </a:rPr>
              <a:t>Upgrade selected existing NGs in OIC MC to act as Training &amp; HRD Centers.</a:t>
            </a:r>
          </a:p>
          <a:p>
            <a:r>
              <a:rPr lang="en-US" dirty="0">
                <a:solidFill>
                  <a:schemeClr val="bg1"/>
                </a:solidFill>
              </a:rPr>
              <a:t>Evaluate the GR &amp; NG Requirements of OIC MC.</a:t>
            </a:r>
          </a:p>
          <a:p>
            <a:r>
              <a:rPr lang="en-US" dirty="0">
                <a:solidFill>
                  <a:schemeClr val="bg1"/>
                </a:solidFill>
              </a:rPr>
              <a:t>Submit projects for establishment of NGs.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9D8B7FD7-E1AF-4F44-B781-303D5FE625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210"/>
    </mc:Choice>
    <mc:Fallback xmlns="">
      <p:transition spd="slow" advTm="332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219200"/>
          </a:xfrm>
        </p:spPr>
        <p:txBody>
          <a:bodyPr/>
          <a:lstStyle/>
          <a:p>
            <a:r>
              <a:rPr lang="en-US" sz="3600" dirty="0">
                <a:solidFill>
                  <a:srgbClr val="FF0000"/>
                </a:solidFill>
              </a:rPr>
              <a:t>Under the Current Pandemic or any other such Global Situation </a:t>
            </a:r>
            <a:br>
              <a:rPr lang="en-US" sz="3600" dirty="0">
                <a:solidFill>
                  <a:srgbClr val="FF0000"/>
                </a:solidFill>
              </a:rPr>
            </a:b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Establish </a:t>
            </a:r>
            <a:r>
              <a:rPr lang="en-US" dirty="0">
                <a:solidFill>
                  <a:srgbClr val="FFFF00"/>
                </a:solidFill>
              </a:rPr>
              <a:t>Safety Duplication Banks </a:t>
            </a:r>
            <a:r>
              <a:rPr lang="en-US" dirty="0">
                <a:solidFill>
                  <a:schemeClr val="bg1"/>
                </a:solidFill>
              </a:rPr>
              <a:t>of OIC.</a:t>
            </a:r>
          </a:p>
          <a:p>
            <a:r>
              <a:rPr lang="en-US" dirty="0">
                <a:solidFill>
                  <a:schemeClr val="bg1"/>
                </a:solidFill>
              </a:rPr>
              <a:t>Establish the </a:t>
            </a:r>
            <a:r>
              <a:rPr lang="en-US" dirty="0">
                <a:solidFill>
                  <a:srgbClr val="FFFF00"/>
                </a:solidFill>
              </a:rPr>
              <a:t>Community Seed Banks </a:t>
            </a:r>
            <a:r>
              <a:rPr lang="en-US" dirty="0">
                <a:solidFill>
                  <a:schemeClr val="bg1"/>
                </a:solidFill>
              </a:rPr>
              <a:t>(CSB).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CE90E71A-D88E-4984-81C7-4577F8E1EE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644"/>
    </mc:Choice>
    <mc:Fallback xmlns="">
      <p:transition spd="slow" advTm="186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A080004D-C6F2-41BE-A78F-651865B9F75E}" type="slidenum">
              <a:rPr lang="en-US" altLang="en-US" sz="1200">
                <a:solidFill>
                  <a:srgbClr val="898989"/>
                </a:solidFill>
              </a:rPr>
              <a:pPr algn="r"/>
              <a:t>19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pic>
        <p:nvPicPr>
          <p:cNvPr id="18435" name="Picture 2" descr="s29"/>
          <p:cNvPicPr>
            <a:picLocks noChangeAspect="1" noChangeArrowheads="1"/>
          </p:cNvPicPr>
          <p:nvPr/>
        </p:nvPicPr>
        <p:blipFill>
          <a:blip r:embed="rId4"/>
          <a:srcRect l="2499" t="3334" r="2437" b="3334"/>
          <a:stretch>
            <a:fillRect/>
          </a:stretch>
        </p:blipFill>
        <p:spPr bwMode="auto">
          <a:xfrm>
            <a:off x="0" y="0"/>
            <a:ext cx="9144000" cy="679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3"/>
          <p:cNvSpPr>
            <a:spLocks noChangeArrowheads="1"/>
          </p:cNvSpPr>
          <p:nvPr/>
        </p:nvSpPr>
        <p:spPr bwMode="auto">
          <a:xfrm flipV="1">
            <a:off x="1600200" y="5030788"/>
            <a:ext cx="2743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>
            <a:spAutoFit/>
          </a:bodyPr>
          <a:lstStyle/>
          <a:p>
            <a:endParaRPr kumimoji="1" lang="en-US" altLang="en-US" b="1" i="1">
              <a:solidFill>
                <a:schemeClr val="accent1"/>
              </a:solidFill>
            </a:endParaRPr>
          </a:p>
        </p:txBody>
      </p:sp>
      <p:sp>
        <p:nvSpPr>
          <p:cNvPr id="18437" name="Text Box 4"/>
          <p:cNvSpPr txBox="1">
            <a:spLocks noChangeArrowheads="1"/>
          </p:cNvSpPr>
          <p:nvPr/>
        </p:nvSpPr>
        <p:spPr bwMode="auto">
          <a:xfrm>
            <a:off x="2590800" y="5105400"/>
            <a:ext cx="16176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en-US"/>
          </a:p>
        </p:txBody>
      </p:sp>
      <p:sp>
        <p:nvSpPr>
          <p:cNvPr id="18438" name="Text Box 5"/>
          <p:cNvSpPr txBox="1">
            <a:spLocks noChangeArrowheads="1"/>
          </p:cNvSpPr>
          <p:nvPr/>
        </p:nvSpPr>
        <p:spPr bwMode="auto">
          <a:xfrm>
            <a:off x="2573338" y="5218113"/>
            <a:ext cx="22272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en-US"/>
          </a:p>
        </p:txBody>
      </p:sp>
      <p:sp>
        <p:nvSpPr>
          <p:cNvPr id="18439" name="Text Box 6"/>
          <p:cNvSpPr txBox="1">
            <a:spLocks noChangeArrowheads="1"/>
          </p:cNvSpPr>
          <p:nvPr/>
        </p:nvSpPr>
        <p:spPr bwMode="auto">
          <a:xfrm>
            <a:off x="2344738" y="5370513"/>
            <a:ext cx="2913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en-US"/>
          </a:p>
        </p:txBody>
      </p:sp>
      <p:sp>
        <p:nvSpPr>
          <p:cNvPr id="18440" name="Text Box 7"/>
          <p:cNvSpPr txBox="1">
            <a:spLocks noChangeArrowheads="1"/>
          </p:cNvSpPr>
          <p:nvPr/>
        </p:nvSpPr>
        <p:spPr bwMode="auto">
          <a:xfrm>
            <a:off x="1981200" y="5029200"/>
            <a:ext cx="3505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800">
                <a:solidFill>
                  <a:srgbClr val="FDFDA1"/>
                </a:solidFill>
              </a:rPr>
              <a:t>Thanks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EDE6EEC4-ADEC-49C9-80E8-0F6C3E894A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50"/>
    </mc:Choice>
    <mc:Fallback xmlns="">
      <p:transition spd="slow" advTm="50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genome_dat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8500" y="376238"/>
            <a:ext cx="4559300" cy="617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6"/>
          <p:cNvSpPr txBox="1">
            <a:spLocks noChangeArrowheads="1"/>
          </p:cNvSpPr>
          <p:nvPr/>
        </p:nvSpPr>
        <p:spPr bwMode="auto">
          <a:xfrm>
            <a:off x="365125" y="420688"/>
            <a:ext cx="4054475" cy="292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2400">
                <a:solidFill>
                  <a:schemeClr val="bg1"/>
                </a:solidFill>
              </a:rPr>
              <a:t>Phenotype: the genetically and environmentally determined appearance of an organism</a:t>
            </a:r>
            <a:r>
              <a:rPr lang="en-US" altLang="en-US"/>
              <a:t> </a:t>
            </a:r>
            <a:r>
              <a:rPr lang="en-US" altLang="en-US" sz="2400">
                <a:solidFill>
                  <a:schemeClr val="bg1"/>
                </a:solidFill>
              </a:rPr>
              <a:t>(traits/qualities); </a:t>
            </a:r>
          </a:p>
          <a:p>
            <a:r>
              <a:rPr lang="en-US" altLang="en-US" sz="2400">
                <a:solidFill>
                  <a:schemeClr val="bg1"/>
                </a:solidFill>
              </a:rPr>
              <a:t>each is controlled by a gene or set of genes.</a:t>
            </a:r>
          </a:p>
          <a:p>
            <a:endParaRPr lang="en-US" altLang="en-US">
              <a:solidFill>
                <a:schemeClr val="bg1"/>
              </a:solidFill>
            </a:endParaRPr>
          </a:p>
        </p:txBody>
      </p:sp>
      <p:pic>
        <p:nvPicPr>
          <p:cNvPr id="3076" name="Picture 7" descr="vegetabl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2400" y="3581400"/>
            <a:ext cx="4495800" cy="176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B39BAD34-2B7A-4237-8C0D-F892D00293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020"/>
    </mc:Choice>
    <mc:Fallback xmlns="">
      <p:transition spd="slow" advTm="230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4648200" y="990600"/>
            <a:ext cx="4316413" cy="419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0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en-US" altLang="zh-CN" sz="2400" dirty="0">
                <a:solidFill>
                  <a:srgbClr val="92D050"/>
                </a:solidFill>
                <a:latin typeface="Times New Roman" pitchFamily="18" charset="0"/>
                <a:ea typeface="宋体" pitchFamily="2" charset="-122"/>
              </a:rPr>
              <a:t>The “green revolution gene” is an allele of gene which control plant height. </a:t>
            </a:r>
          </a:p>
          <a:p>
            <a:pPr marL="457200" indent="-457200">
              <a:lnSpc>
                <a:spcPct val="10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en-US" altLang="zh-CN" sz="2400" dirty="0">
                <a:solidFill>
                  <a:srgbClr val="92D050"/>
                </a:solidFill>
                <a:latin typeface="Times New Roman" pitchFamily="18" charset="0"/>
                <a:ea typeface="宋体" pitchFamily="2" charset="-122"/>
              </a:rPr>
              <a:t>0nly a base pair difference between wild type and mutant type. </a:t>
            </a:r>
          </a:p>
          <a:p>
            <a:pPr marL="457200" indent="-457200">
              <a:lnSpc>
                <a:spcPct val="10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en-US" altLang="zh-CN" sz="2400" dirty="0">
                <a:solidFill>
                  <a:srgbClr val="92D050"/>
                </a:solidFill>
                <a:latin typeface="Times New Roman" pitchFamily="18" charset="0"/>
                <a:ea typeface="宋体" pitchFamily="2" charset="-122"/>
              </a:rPr>
              <a:t>Finding and utilization of this one base mutation resulted in a “</a:t>
            </a:r>
            <a:r>
              <a:rPr lang="en-US" altLang="zh-CN" sz="2400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Green</a:t>
            </a:r>
            <a:r>
              <a:rPr lang="en-US" altLang="zh-CN" sz="2400" dirty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Revolution</a:t>
            </a:r>
            <a:r>
              <a:rPr lang="en-US" altLang="zh-CN" sz="2400" dirty="0">
                <a:solidFill>
                  <a:srgbClr val="92D050"/>
                </a:solidFill>
                <a:latin typeface="Times New Roman" pitchFamily="18" charset="0"/>
                <a:ea typeface="宋体" pitchFamily="2" charset="-122"/>
              </a:rPr>
              <a:t>”</a:t>
            </a:r>
          </a:p>
          <a:p>
            <a:pPr marL="457200" indent="-457200">
              <a:lnSpc>
                <a:spcPct val="10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en-US" sz="2400" dirty="0">
                <a:solidFill>
                  <a:schemeClr val="bg1"/>
                </a:solidFill>
              </a:rPr>
              <a:t>Norman Borlaug 1970</a:t>
            </a:r>
            <a:endParaRPr lang="en-US" altLang="zh-CN" sz="2400" dirty="0">
              <a:solidFill>
                <a:schemeClr val="bg1"/>
              </a:solidFill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4099" name="Picture 3" descr="照片0407 08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765175"/>
            <a:ext cx="395922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5026025" y="6092825"/>
            <a:ext cx="35782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FF3300"/>
              </a:buClr>
              <a:buSzPct val="70000"/>
              <a:buFont typeface="Wingdings" pitchFamily="2" charset="2"/>
              <a:buNone/>
            </a:pPr>
            <a:r>
              <a:rPr lang="en-US" altLang="zh-CN" sz="2400" i="1">
                <a:solidFill>
                  <a:srgbClr val="3366CC"/>
                </a:solidFill>
                <a:latin typeface="Times New Roman" pitchFamily="18" charset="0"/>
                <a:ea typeface="隶书"/>
                <a:cs typeface="Times New Roman" pitchFamily="18" charset="0"/>
              </a:rPr>
              <a:t>Nature</a:t>
            </a:r>
            <a:r>
              <a:rPr lang="en-US" altLang="zh-CN" sz="2400">
                <a:solidFill>
                  <a:srgbClr val="3366CC"/>
                </a:solidFill>
                <a:latin typeface="Times New Roman" pitchFamily="18" charset="0"/>
                <a:ea typeface="隶书"/>
                <a:cs typeface="Times New Roman" pitchFamily="18" charset="0"/>
              </a:rPr>
              <a:t>, 1999, 400: 256-261</a:t>
            </a:r>
          </a:p>
        </p:txBody>
      </p:sp>
      <p:pic>
        <p:nvPicPr>
          <p:cNvPr id="4101" name="Picture 6" descr="Rht-B1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5476875"/>
            <a:ext cx="8420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Line 7"/>
          <p:cNvSpPr>
            <a:spLocks noChangeShapeType="1"/>
          </p:cNvSpPr>
          <p:nvPr/>
        </p:nvSpPr>
        <p:spPr bwMode="auto">
          <a:xfrm flipV="1">
            <a:off x="2590800" y="5105400"/>
            <a:ext cx="533400" cy="381000"/>
          </a:xfrm>
          <a:prstGeom prst="line">
            <a:avLst/>
          </a:prstGeom>
          <a:noFill/>
          <a:ln w="38100">
            <a:solidFill>
              <a:srgbClr val="00FFFF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en-US"/>
          </a:p>
        </p:txBody>
      </p:sp>
      <p:sp>
        <p:nvSpPr>
          <p:cNvPr id="4103" name="Line 8"/>
          <p:cNvSpPr>
            <a:spLocks noChangeShapeType="1"/>
          </p:cNvSpPr>
          <p:nvPr/>
        </p:nvSpPr>
        <p:spPr bwMode="auto">
          <a:xfrm flipH="1" flipV="1">
            <a:off x="2286000" y="5105400"/>
            <a:ext cx="198438" cy="62865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en-US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718103F6-4FDD-4F5B-AE32-D28259B175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24812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067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1"/>
          <p:cNvPicPr>
            <a:picLocks noChangeAspect="1"/>
          </p:cNvPicPr>
          <p:nvPr/>
        </p:nvPicPr>
        <p:blipFill>
          <a:blip r:embed="rId5"/>
          <a:srcRect l="8929" t="22620" r="4465" b="5952"/>
          <a:stretch>
            <a:fillRect/>
          </a:stretch>
        </p:blipFill>
        <p:spPr bwMode="auto">
          <a:xfrm>
            <a:off x="0" y="2133600"/>
            <a:ext cx="90678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90950606-AAA6-4C2F-911F-9A86D6B190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132"/>
    </mc:Choice>
    <mc:Fallback xmlns="">
      <p:transition spd="slow" advTm="261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5" descr="ANd9GcQ29iZAOKS3VTl4n-S2xk2ombIZ0d582ZX1T3RE1N3HFNswK-lVjH3jAuwt"/>
          <p:cNvPicPr>
            <a:picLocks noChangeAspect="1" noChangeArrowheads="1"/>
          </p:cNvPicPr>
          <p:nvPr/>
        </p:nvPicPr>
        <p:blipFill>
          <a:blip r:embed="rId5"/>
          <a:srcRect b="7530"/>
          <a:stretch>
            <a:fillRect/>
          </a:stretch>
        </p:blipFill>
        <p:spPr bwMode="auto">
          <a:xfrm>
            <a:off x="5759450" y="4419600"/>
            <a:ext cx="33401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7" descr="ANd9GcS_7v2o0bz1gzM3msOOnniymXjncgAHhRrwUQpgqK2-SET_EFz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91000" y="0"/>
            <a:ext cx="4953000" cy="331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Box 1"/>
          <p:cNvSpPr txBox="1">
            <a:spLocks noChangeArrowheads="1"/>
          </p:cNvSpPr>
          <p:nvPr/>
        </p:nvSpPr>
        <p:spPr bwMode="auto">
          <a:xfrm>
            <a:off x="6280150" y="304800"/>
            <a:ext cx="28194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2800" b="1">
                <a:solidFill>
                  <a:schemeClr val="bg1"/>
                </a:solidFill>
              </a:rPr>
              <a:t>Millions of rupees worth, precious agricultural material lost</a:t>
            </a:r>
          </a:p>
        </p:txBody>
      </p:sp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0" y="0"/>
            <a:ext cx="47244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2800" b="1">
                <a:solidFill>
                  <a:schemeClr val="bg1"/>
                </a:solidFill>
              </a:rPr>
              <a:t>Agricultural sustainability and food security threatened</a:t>
            </a:r>
          </a:p>
        </p:txBody>
      </p:sp>
      <p:pic>
        <p:nvPicPr>
          <p:cNvPr id="615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905000"/>
            <a:ext cx="629602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3A2B737A-29B6-4B7F-BD08-53ED409137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905"/>
    </mc:Choice>
    <mc:Fallback xmlns="">
      <p:transition spd="slow" advTm="209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FF00"/>
                </a:solidFill>
              </a:rPr>
              <a:t>Why PGR Conservation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indent="4763" eaLnBrk="1" hangingPunct="1">
              <a:lnSpc>
                <a:spcPct val="80000"/>
              </a:lnSpc>
              <a:buFontTx/>
              <a:buNone/>
            </a:pPr>
            <a:r>
              <a:rPr kumimoji="1" lang="en-US" altLang="ja-JP" sz="2400">
                <a:solidFill>
                  <a:schemeClr val="bg1"/>
                </a:solidFill>
                <a:ea typeface="MS PGothic" pitchFamily="34" charset="-128"/>
              </a:rPr>
              <a:t>To provide new sources of resistance to </a:t>
            </a:r>
          </a:p>
          <a:p>
            <a:pPr indent="4763" eaLnBrk="1" hangingPunct="1">
              <a:lnSpc>
                <a:spcPct val="80000"/>
              </a:lnSpc>
              <a:buFontTx/>
              <a:buNone/>
            </a:pPr>
            <a:r>
              <a:rPr kumimoji="1" lang="en-US" altLang="ja-JP" sz="2400">
                <a:solidFill>
                  <a:schemeClr val="bg1"/>
                </a:solidFill>
                <a:ea typeface="MS PGothic" pitchFamily="34" charset="-128"/>
              </a:rPr>
              <a:t> diseases and pests.</a:t>
            </a:r>
          </a:p>
          <a:p>
            <a:pPr indent="4763" eaLnBrk="1" hangingPunct="1">
              <a:lnSpc>
                <a:spcPct val="80000"/>
              </a:lnSpc>
              <a:buFontTx/>
              <a:buNone/>
            </a:pPr>
            <a:endParaRPr kumimoji="1" lang="en-US" altLang="ja-JP" sz="2400">
              <a:solidFill>
                <a:schemeClr val="bg1"/>
              </a:solidFill>
              <a:ea typeface="MS PGothic" pitchFamily="34" charset="-128"/>
            </a:endParaRPr>
          </a:p>
          <a:p>
            <a:pPr indent="4763" eaLnBrk="1" hangingPunct="1">
              <a:lnSpc>
                <a:spcPct val="80000"/>
              </a:lnSpc>
              <a:buFontTx/>
              <a:buNone/>
            </a:pPr>
            <a:r>
              <a:rPr kumimoji="1" lang="en-US" altLang="ja-JP" sz="2400">
                <a:solidFill>
                  <a:schemeClr val="bg1"/>
                </a:solidFill>
                <a:ea typeface="MS PGothic" pitchFamily="34" charset="-128"/>
              </a:rPr>
              <a:t> To further increase yield potential</a:t>
            </a:r>
          </a:p>
          <a:p>
            <a:pPr indent="4763" eaLnBrk="1" hangingPunct="1">
              <a:lnSpc>
                <a:spcPct val="80000"/>
              </a:lnSpc>
              <a:buFontTx/>
              <a:buNone/>
            </a:pPr>
            <a:endParaRPr kumimoji="1" lang="en-US" altLang="ja-JP" sz="2400">
              <a:solidFill>
                <a:schemeClr val="bg1"/>
              </a:solidFill>
              <a:ea typeface="MS PGothic" pitchFamily="34" charset="-128"/>
            </a:endParaRPr>
          </a:p>
          <a:p>
            <a:pPr indent="4763" eaLnBrk="1" hangingPunct="1">
              <a:lnSpc>
                <a:spcPct val="80000"/>
              </a:lnSpc>
              <a:buFontTx/>
              <a:buNone/>
            </a:pPr>
            <a:r>
              <a:rPr kumimoji="1" lang="en-US" altLang="ja-JP" sz="2400">
                <a:solidFill>
                  <a:schemeClr val="bg1"/>
                </a:solidFill>
                <a:ea typeface="MS PGothic" pitchFamily="34" charset="-128"/>
              </a:rPr>
              <a:t>To provide adaptation to marginal or changing environments</a:t>
            </a:r>
          </a:p>
          <a:p>
            <a:pPr indent="4763" eaLnBrk="1" hangingPunct="1">
              <a:lnSpc>
                <a:spcPct val="80000"/>
              </a:lnSpc>
              <a:buFontTx/>
              <a:buNone/>
            </a:pPr>
            <a:endParaRPr kumimoji="1" lang="en-US" altLang="ja-JP" sz="2400">
              <a:solidFill>
                <a:schemeClr val="bg1"/>
              </a:solidFill>
              <a:ea typeface="MS PGothic" pitchFamily="34" charset="-128"/>
            </a:endParaRPr>
          </a:p>
          <a:p>
            <a:pPr indent="4763" eaLnBrk="1" hangingPunct="1">
              <a:lnSpc>
                <a:spcPct val="80000"/>
              </a:lnSpc>
              <a:buFontTx/>
              <a:buNone/>
            </a:pPr>
            <a:r>
              <a:rPr kumimoji="1" lang="en-US" altLang="ja-JP" sz="2400">
                <a:solidFill>
                  <a:schemeClr val="bg1"/>
                </a:solidFill>
                <a:ea typeface="MS PGothic" pitchFamily="34" charset="-128"/>
              </a:rPr>
              <a:t>To ensure improved quality</a:t>
            </a:r>
          </a:p>
          <a:p>
            <a:pPr indent="4763" eaLnBrk="1" hangingPunct="1">
              <a:lnSpc>
                <a:spcPct val="80000"/>
              </a:lnSpc>
              <a:buFontTx/>
              <a:buNone/>
            </a:pPr>
            <a:endParaRPr lang="en-US" altLang="en-US" sz="2400">
              <a:solidFill>
                <a:schemeClr val="bg1"/>
              </a:solidFill>
            </a:endParaRPr>
          </a:p>
        </p:txBody>
      </p:sp>
      <p:pic>
        <p:nvPicPr>
          <p:cNvPr id="7172" name="Picture 7" descr="PGR2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 b="11513"/>
          <a:stretch>
            <a:fillRect/>
          </a:stretch>
        </p:blipFill>
        <p:spPr>
          <a:xfrm>
            <a:off x="4419600" y="2032000"/>
            <a:ext cx="4724400" cy="3149600"/>
          </a:xfrm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267200" y="5334000"/>
            <a:ext cx="4343400" cy="1223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indent="4763" eaLnBrk="1" hangingPunct="1">
              <a:lnSpc>
                <a:spcPct val="80000"/>
              </a:lnSpc>
              <a:buFontTx/>
              <a:buNone/>
              <a:defRPr/>
            </a:pPr>
            <a:endParaRPr kumimoji="1" lang="en-US" altLang="ja-JP" sz="2400" kern="0" dirty="0">
              <a:solidFill>
                <a:schemeClr val="bg1"/>
              </a:solidFill>
              <a:ea typeface="MS PGothic" panose="020B0600070205080204" pitchFamily="34" charset="-128"/>
            </a:endParaRPr>
          </a:p>
          <a:p>
            <a:pPr indent="4763" eaLnBrk="1" hangingPunct="1">
              <a:lnSpc>
                <a:spcPct val="80000"/>
              </a:lnSpc>
              <a:buFontTx/>
              <a:buNone/>
              <a:defRPr/>
            </a:pPr>
            <a:r>
              <a:rPr kumimoji="1" lang="en-US" altLang="ja-JP" sz="2400" b="1" kern="0" dirty="0">
                <a:solidFill>
                  <a:schemeClr val="bg1"/>
                </a:solidFill>
                <a:ea typeface="MS PGothic" panose="020B0600070205080204" pitchFamily="34" charset="-128"/>
              </a:rPr>
              <a:t>To safeguard from extinction</a:t>
            </a:r>
          </a:p>
          <a:p>
            <a:pPr indent="4763" eaLnBrk="1" hangingPunct="1">
              <a:lnSpc>
                <a:spcPct val="80000"/>
              </a:lnSpc>
              <a:buFontTx/>
              <a:buNone/>
              <a:defRPr/>
            </a:pPr>
            <a:endParaRPr lang="en-US" altLang="en-US" sz="2400" kern="0" dirty="0">
              <a:solidFill>
                <a:schemeClr val="bg1"/>
              </a:solidFill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7B371A6E-DF53-4FE3-B50E-7C55763D30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487"/>
    </mc:Choice>
    <mc:Fallback xmlns="">
      <p:transition spd="slow" advTm="204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/>
          <p:cNvPicPr>
            <a:picLocks noChangeAspect="1" noChangeArrowheads="1"/>
          </p:cNvPicPr>
          <p:nvPr/>
        </p:nvPicPr>
        <p:blipFill>
          <a:blip r:embed="rId4"/>
          <a:srcRect t="16679"/>
          <a:stretch>
            <a:fillRect/>
          </a:stretch>
        </p:blipFill>
        <p:spPr bwMode="auto">
          <a:xfrm>
            <a:off x="0" y="1490663"/>
            <a:ext cx="9144000" cy="513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WordArt 4"/>
          <p:cNvSpPr>
            <a:spLocks noChangeArrowheads="1" noChangeShapeType="1" noTextEdit="1"/>
          </p:cNvSpPr>
          <p:nvPr/>
        </p:nvSpPr>
        <p:spPr bwMode="auto">
          <a:xfrm>
            <a:off x="1562100" y="533400"/>
            <a:ext cx="6019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Conservation Strategies</a:t>
            </a:r>
          </a:p>
        </p:txBody>
      </p:sp>
      <p:sp>
        <p:nvSpPr>
          <p:cNvPr id="2" name="Oval 1"/>
          <p:cNvSpPr/>
          <p:nvPr/>
        </p:nvSpPr>
        <p:spPr>
          <a:xfrm>
            <a:off x="152400" y="3581400"/>
            <a:ext cx="2209800" cy="1066800"/>
          </a:xfrm>
          <a:prstGeom prst="ellipse">
            <a:avLst/>
          </a:prstGeom>
          <a:noFill/>
          <a:ln w="412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114800" y="3006725"/>
            <a:ext cx="4495800" cy="1793875"/>
          </a:xfrm>
          <a:prstGeom prst="ellipse">
            <a:avLst/>
          </a:prstGeom>
          <a:noFill/>
          <a:ln w="412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 rot="5224615">
            <a:off x="4506119" y="4756944"/>
            <a:ext cx="2493962" cy="1320800"/>
          </a:xfrm>
          <a:prstGeom prst="ellipse">
            <a:avLst/>
          </a:prstGeom>
          <a:noFill/>
          <a:ln w="412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8C28C7D5-E4AB-4B34-B298-0804BFF66D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696"/>
    </mc:Choice>
    <mc:Fallback xmlns="">
      <p:transition spd="slow" advTm="256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>
                <a:solidFill>
                  <a:srgbClr val="FFFF00"/>
                </a:solidFill>
              </a:rPr>
              <a:t>GENEBANK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altLang="en-US" sz="2800">
                <a:solidFill>
                  <a:schemeClr val="bg1"/>
                </a:solidFill>
              </a:rPr>
              <a:t>Genebank is an organizational unit which has objective of managing Plant Genetic Resources Collections for their conservation and to facilitate their use.</a:t>
            </a:r>
          </a:p>
        </p:txBody>
      </p:sp>
      <p:pic>
        <p:nvPicPr>
          <p:cNvPr id="9220" name="Picture 4" descr="e54e286247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4876800" y="1524000"/>
            <a:ext cx="2959100" cy="3937000"/>
          </a:xfr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C270B16A-8CF9-4F1C-8C27-595593F8C7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1063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679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79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ChangeArrowheads="1"/>
          </p:cNvSpPr>
          <p:nvPr/>
        </p:nvSpPr>
        <p:spPr bwMode="auto">
          <a:xfrm>
            <a:off x="0" y="1447800"/>
            <a:ext cx="9144000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00100" lvl="1" indent="-342900">
              <a:spcBef>
                <a:spcPct val="25000"/>
              </a:spcBef>
              <a:spcAft>
                <a:spcPct val="25000"/>
              </a:spcAft>
              <a:buClr>
                <a:schemeClr val="folHlink"/>
              </a:buClr>
              <a:buFont typeface="Wingdings" pitchFamily="2" charset="2"/>
              <a:buChar char="Ø"/>
            </a:pPr>
            <a:r>
              <a:rPr lang="en-US" altLang="en-US" sz="2500" b="1">
                <a:solidFill>
                  <a:schemeClr val="bg1"/>
                </a:solidFill>
              </a:rPr>
              <a:t>Explore and collect Agro-Biodiversity from Diverse Ecologies.</a:t>
            </a:r>
          </a:p>
          <a:p>
            <a:pPr marL="800100" lvl="1" indent="-342900">
              <a:spcBef>
                <a:spcPct val="25000"/>
              </a:spcBef>
              <a:spcAft>
                <a:spcPct val="25000"/>
              </a:spcAft>
              <a:buClr>
                <a:schemeClr val="folHlink"/>
              </a:buClr>
              <a:buFont typeface="Wingdings" pitchFamily="2" charset="2"/>
              <a:buChar char="Ø"/>
            </a:pPr>
            <a:r>
              <a:rPr lang="en-US" altLang="en-US" sz="2500" b="1">
                <a:solidFill>
                  <a:schemeClr val="bg1"/>
                </a:solidFill>
              </a:rPr>
              <a:t>Serve as the National Facility for Conservation and Distribution of PGR to Researchers.</a:t>
            </a:r>
          </a:p>
          <a:p>
            <a:pPr marL="800100" lvl="1" indent="-342900">
              <a:spcBef>
                <a:spcPct val="25000"/>
              </a:spcBef>
              <a:spcAft>
                <a:spcPct val="25000"/>
              </a:spcAft>
              <a:buClr>
                <a:schemeClr val="folHlink"/>
              </a:buClr>
              <a:buFont typeface="Wingdings" pitchFamily="2" charset="2"/>
              <a:buChar char="Ø"/>
            </a:pPr>
            <a:r>
              <a:rPr lang="en-US" altLang="en-US" sz="2500" b="1">
                <a:solidFill>
                  <a:srgbClr val="FFFF00"/>
                </a:solidFill>
              </a:rPr>
              <a:t>Characterize and Evaluate Germplasm for Improving Agricultural Productivity to Ensure Food Security.</a:t>
            </a:r>
          </a:p>
          <a:p>
            <a:pPr marL="800100" lvl="1" indent="-342900">
              <a:spcBef>
                <a:spcPct val="25000"/>
              </a:spcBef>
              <a:spcAft>
                <a:spcPct val="25000"/>
              </a:spcAft>
              <a:buClr>
                <a:schemeClr val="folHlink"/>
              </a:buClr>
              <a:buFont typeface="Wingdings" pitchFamily="2" charset="2"/>
              <a:buChar char="Ø"/>
            </a:pPr>
            <a:r>
              <a:rPr lang="en-US" altLang="en-US" sz="2500" b="1">
                <a:solidFill>
                  <a:schemeClr val="hlink"/>
                </a:solidFill>
              </a:rPr>
              <a:t>Document/disseminate information on Genetic Resources.</a:t>
            </a:r>
          </a:p>
          <a:p>
            <a:pPr marL="800100" lvl="1" indent="-342900">
              <a:spcBef>
                <a:spcPct val="25000"/>
              </a:spcBef>
              <a:spcAft>
                <a:spcPct val="25000"/>
              </a:spcAft>
              <a:buClr>
                <a:schemeClr val="folHlink"/>
              </a:buClr>
              <a:buFont typeface="Wingdings" pitchFamily="2" charset="2"/>
              <a:buChar char="Ø"/>
            </a:pPr>
            <a:r>
              <a:rPr lang="en-US" altLang="en-US" sz="2500" b="1">
                <a:solidFill>
                  <a:schemeClr val="hlink"/>
                </a:solidFill>
              </a:rPr>
              <a:t>Generate Knowledge and Create Awareness about Plant Biodiversity.</a:t>
            </a:r>
          </a:p>
        </p:txBody>
      </p:sp>
      <p:sp>
        <p:nvSpPr>
          <p:cNvPr id="10243" name="WordArt 6"/>
          <p:cNvSpPr>
            <a:spLocks noChangeArrowheads="1" noChangeShapeType="1" noTextEdit="1"/>
          </p:cNvSpPr>
          <p:nvPr/>
        </p:nvSpPr>
        <p:spPr bwMode="auto">
          <a:xfrm>
            <a:off x="2133600" y="533400"/>
            <a:ext cx="3886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2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OBJECTIVES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3A7F9F8C-A975-4D00-8FBE-23C6E1AD5D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217"/>
    </mc:Choice>
    <mc:Fallback xmlns="">
      <p:transition spd="slow" advTm="282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2808</TotalTime>
  <Words>642</Words>
  <Application>Microsoft Office PowerPoint</Application>
  <PresentationFormat>Экран (4:3)</PresentationFormat>
  <Paragraphs>134</Paragraphs>
  <Slides>19</Slides>
  <Notes>9</Notes>
  <HiddenSlides>0</HiddenSlides>
  <MMClips>19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宋体</vt:lpstr>
      <vt:lpstr>Arial</vt:lpstr>
      <vt:lpstr>Arial Black</vt:lpstr>
      <vt:lpstr>Calibri</vt:lpstr>
      <vt:lpstr>Georgia</vt:lpstr>
      <vt:lpstr>Tahoma</vt:lpstr>
      <vt:lpstr>Times New Roman</vt:lpstr>
      <vt:lpstr>Wingdings</vt:lpstr>
      <vt:lpstr>Default Design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Why PGR Conservation</vt:lpstr>
      <vt:lpstr>Презентация PowerPoint</vt:lpstr>
      <vt:lpstr>GENEBANK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POLICY Policies for PGR Distribution</vt:lpstr>
      <vt:lpstr>Презентация PowerPoint</vt:lpstr>
      <vt:lpstr>Recommendations</vt:lpstr>
      <vt:lpstr>Under the Current Pandemic or any other such Global Situation  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Seed Preservation Laboratory &amp; Genebank</dc:title>
  <dc:creator>User</dc:creator>
  <cp:lastModifiedBy>Rufiya Ospanova</cp:lastModifiedBy>
  <cp:revision>376</cp:revision>
  <dcterms:created xsi:type="dcterms:W3CDTF">2002-05-22T10:36:07Z</dcterms:created>
  <dcterms:modified xsi:type="dcterms:W3CDTF">2020-07-04T04:02:36Z</dcterms:modified>
</cp:coreProperties>
</file>