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5" autoAdjust="0"/>
    <p:restoredTop sz="94660"/>
  </p:normalViewPr>
  <p:slideViewPr>
    <p:cSldViewPr snapToGrid="0">
      <p:cViewPr varScale="1">
        <p:scale>
          <a:sx n="38" d="100"/>
          <a:sy n="38" d="100"/>
        </p:scale>
        <p:origin x="48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DD78-7636-4687-A2F8-A04A9870F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F2FC1E-9E0E-49DC-9FB5-D04A1C554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5A3ED-08F6-46B3-8556-9CEF7A7D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9458-5497-4865-8D52-3E5C8DFD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AE386-28D5-40B3-88E1-8BD0472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2EA6-D06A-4509-AA81-3C0D1EDE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3F18-6337-48A2-AFD9-4093F1A4D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4F6-6414-480E-B534-AE71AB8A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E82F-435F-4DA0-837C-E1C59DD9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7049-7D86-4B22-9DA7-26260925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4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84623-EF32-458E-9A23-33863214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98851C-D792-412F-B36F-8A514D054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5FC1E-DA2A-42D2-B5F7-05F28FFC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A52FE-49BD-4733-BD40-ED290A9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28BA1-8D1E-4E5D-80F3-88C32B66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8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2F1D-E896-4C08-ACB6-FC29DFCB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72F5-4D39-4930-8934-39319A00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4F3-3766-49F3-A391-52C7799B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824F6-AC7D-4986-B5E2-925BBF41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A822-A1D3-4C7A-ACCF-C1877272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8F56-57F4-4967-B32B-7D1546AE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B5137-8BE1-4C90-989F-127CE084B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B1A-55F3-41C3-B7B4-F860C9C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036B-D18C-412D-927B-29304040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118E-31E4-43F2-A482-46A25844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33345-55AD-4D3F-AC01-2E7EE9AC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31CE-1C90-42D6-BAE0-E6E55E4A3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65F06-7672-423E-879C-17F0993A4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A13B6-D08F-445F-8CDF-2CD810DD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71-FAAE-4FAF-9D1F-39221B70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24768-B561-4449-8AEC-907E3C1D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7758E-D4E0-40BB-AE6D-2B379B0D7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8B78-B372-4361-89FD-B4A40007C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935F-BB4F-4A2D-8392-ED6ED8FC7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DF9B-87A1-43B3-BA4C-A00BA89E2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9C912C-2036-4DA1-89FB-4E25CDBDD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6B994-DBE8-4304-BAAE-16536B11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3EED7-8B0D-462F-B847-22D13E4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F64E5-4F2D-417A-AF7A-9AAA52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508-79AD-48C3-BBE1-CDAA1A12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D3D04-20DE-4BFD-8F38-0857C71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E672E-E78F-4B05-AB6B-78AAA307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6B5D8-6DCF-481D-B5C5-02E6B8CC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DEB6E-4F80-411D-91FE-06AE1324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12AD1-64B9-47EF-A404-409033BC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B890-159E-4EB8-A93B-2C7B0B75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314D-5D13-4D63-A93F-42A760F6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64F0-EC6F-4B1D-AF9D-4C2055B0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D387-57A8-4B85-8B9E-FFB12F49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B7D2-F15A-41E7-AE4A-9312BB2F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42F9A-5C65-4964-95AC-D47191B7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D00A0-AC29-4B1B-8945-00E0CCBF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6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8E52-2545-4CAF-A682-955D5C0D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C809-7313-4055-A967-2786E8A7B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2CAD-8999-4A1D-8254-CA20B3F7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34505-B15C-4411-A80F-136E2D5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B886-C9DF-48A5-A104-FE252F83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9DD7E-06D9-421C-96EA-CC565E0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4A6EF9-6229-4FB6-A094-0F60BA2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430-4254-4834-9886-5A5F87AF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D17C-791D-4506-9C0F-37F88EA93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3E98-E4DF-4F81-A495-E34813B02FD8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BB0D-C294-4724-B4F3-6745FA158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FA36-0BD3-402A-94AF-10E879D77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" y="8"/>
            <a:ext cx="1192695" cy="11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219200" y="874542"/>
            <a:ext cx="10535478" cy="41117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431235" y="43545"/>
            <a:ext cx="10441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Programme d'investissement pour 3 ans du Secrétariat de l’OISA, </a:t>
            </a:r>
          </a:p>
          <a:p>
            <a:pPr algn="ctr"/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dont la mise en œuvre est prévue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 aux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</a:rPr>
              <a:t>années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 2020-2022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42877CB-2BF2-4132-9BA8-3A97B975F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233403"/>
              </p:ext>
            </p:extLst>
          </p:nvPr>
        </p:nvGraphicFramePr>
        <p:xfrm>
          <a:off x="428487" y="1240558"/>
          <a:ext cx="11444197" cy="39740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0976">
                  <a:extLst>
                    <a:ext uri="{9D8B030D-6E8A-4147-A177-3AD203B41FA5}">
                      <a16:colId xmlns:a16="http://schemas.microsoft.com/office/drawing/2014/main" val="3801089785"/>
                    </a:ext>
                  </a:extLst>
                </a:gridCol>
                <a:gridCol w="3807927">
                  <a:extLst>
                    <a:ext uri="{9D8B030D-6E8A-4147-A177-3AD203B41FA5}">
                      <a16:colId xmlns:a16="http://schemas.microsoft.com/office/drawing/2014/main" val="2213060620"/>
                    </a:ext>
                  </a:extLst>
                </a:gridCol>
                <a:gridCol w="2643071">
                  <a:extLst>
                    <a:ext uri="{9D8B030D-6E8A-4147-A177-3AD203B41FA5}">
                      <a16:colId xmlns:a16="http://schemas.microsoft.com/office/drawing/2014/main" val="3177564195"/>
                    </a:ext>
                  </a:extLst>
                </a:gridCol>
                <a:gridCol w="2441196">
                  <a:extLst>
                    <a:ext uri="{9D8B030D-6E8A-4147-A177-3AD203B41FA5}">
                      <a16:colId xmlns:a16="http://schemas.microsoft.com/office/drawing/2014/main" val="2444106747"/>
                    </a:ext>
                  </a:extLst>
                </a:gridCol>
                <a:gridCol w="2061027">
                  <a:extLst>
                    <a:ext uri="{9D8B030D-6E8A-4147-A177-3AD203B41FA5}">
                      <a16:colId xmlns:a16="http://schemas.microsoft.com/office/drawing/2014/main" val="1846415991"/>
                    </a:ext>
                  </a:extLst>
                </a:gridCol>
              </a:tblGrid>
              <a:tr h="564246">
                <a:tc>
                  <a:txBody>
                    <a:bodyPr/>
                    <a:lstStyle/>
                    <a:p>
                      <a:r>
                        <a:rPr lang="ru-RU" sz="18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PROGRAMME ET ACTIVITES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BUDGET ADOPTÉ 2020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PROJET DU BUDGET 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PROJET DU BUDGET 2022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18768667"/>
                  </a:ext>
                </a:extLst>
              </a:tr>
              <a:tr h="5319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Etudes de </a:t>
                      </a:r>
                      <a:r>
                        <a:rPr lang="en-GB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faisabilité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Documentation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500 000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4435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 dirty="0">
                          <a:effectLst/>
                        </a:rPr>
                        <a:t>1.1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Création du Fonds céréalier de l'OISA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7431277"/>
                  </a:ext>
                </a:extLst>
              </a:tr>
              <a:tr h="990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>
                          <a:effectLst/>
                        </a:rPr>
                        <a:t>1.2</a:t>
                      </a:r>
                      <a:endParaRPr lang="ru-R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 d'investissement agricole de l'OISA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i="1" u="none" strike="noStrike" dirty="0">
                          <a:effectLst/>
                        </a:rPr>
                        <a:t>-</a:t>
                      </a:r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9650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 dirty="0">
                          <a:effectLst/>
                        </a:rPr>
                        <a:t>1.3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Centre de transport et de logistique de l'OISA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i="1" u="none" strike="noStrike" dirty="0">
                          <a:effectLst/>
                        </a:rPr>
                        <a:t>-</a:t>
                      </a:r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6801622"/>
                  </a:ext>
                </a:extLst>
              </a:tr>
              <a:tr h="1252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>
                          <a:effectLst/>
                        </a:rPr>
                        <a:t>1.4</a:t>
                      </a:r>
                      <a:endParaRPr lang="ru-R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Centre de science et technologiede l'OISA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 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2695900"/>
                  </a:ext>
                </a:extLst>
              </a:tr>
              <a:tr h="50417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Bourse en ligne de l'OISA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500 000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0670488"/>
                  </a:ext>
                </a:extLst>
              </a:tr>
              <a:tr h="56258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>
                          <a:effectLst/>
                        </a:rPr>
                        <a:t>5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de données sur la sécurité alimentaire d’OISA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500 000 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2959147"/>
                  </a:ext>
                </a:extLst>
              </a:tr>
              <a:tr h="50417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u="none" strike="noStrike" dirty="0">
                          <a:effectLst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</a:t>
                      </a:r>
                      <a:r>
                        <a:rPr lang="en-US" sz="2000" b="1" u="none" strike="noStrike" dirty="0">
                          <a:effectLst/>
                        </a:rPr>
                        <a:t>    </a:t>
                      </a:r>
                      <a:r>
                        <a:rPr lang="ru-RU" sz="2000" b="1" u="none" strike="noStrike" dirty="0">
                          <a:effectLst/>
                        </a:rPr>
                        <a:t>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328654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5F3D48-140A-42DD-AD1E-65D8A23C4EDB}"/>
              </a:ext>
            </a:extLst>
          </p:cNvPr>
          <p:cNvSpPr txBox="1"/>
          <p:nvPr/>
        </p:nvSpPr>
        <p:spPr>
          <a:xfrm>
            <a:off x="10296939" y="954158"/>
            <a:ext cx="180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In U.S. dollars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73305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" y="8"/>
            <a:ext cx="1192695" cy="11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219200" y="598775"/>
            <a:ext cx="10535478" cy="41117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431235" y="43545"/>
            <a:ext cx="10441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4">
                    <a:lumMod val="75000"/>
                  </a:schemeClr>
                </a:solidFill>
              </a:rPr>
              <a:t>Calendrier de réalisation des activités en 2020</a:t>
            </a:r>
            <a:endParaRPr 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DA133C2-9696-4D96-8828-2200D6936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23142"/>
              </p:ext>
            </p:extLst>
          </p:nvPr>
        </p:nvGraphicFramePr>
        <p:xfrm>
          <a:off x="206354" y="1029297"/>
          <a:ext cx="11753418" cy="21435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4218">
                  <a:extLst>
                    <a:ext uri="{9D8B030D-6E8A-4147-A177-3AD203B41FA5}">
                      <a16:colId xmlns:a16="http://schemas.microsoft.com/office/drawing/2014/main" val="1330306283"/>
                    </a:ext>
                  </a:extLst>
                </a:gridCol>
                <a:gridCol w="7373257">
                  <a:extLst>
                    <a:ext uri="{9D8B030D-6E8A-4147-A177-3AD203B41FA5}">
                      <a16:colId xmlns:a16="http://schemas.microsoft.com/office/drawing/2014/main" val="1697471297"/>
                    </a:ext>
                  </a:extLst>
                </a:gridCol>
                <a:gridCol w="638629">
                  <a:extLst>
                    <a:ext uri="{9D8B030D-6E8A-4147-A177-3AD203B41FA5}">
                      <a16:colId xmlns:a16="http://schemas.microsoft.com/office/drawing/2014/main" val="2331172393"/>
                    </a:ext>
                  </a:extLst>
                </a:gridCol>
                <a:gridCol w="783771">
                  <a:extLst>
                    <a:ext uri="{9D8B030D-6E8A-4147-A177-3AD203B41FA5}">
                      <a16:colId xmlns:a16="http://schemas.microsoft.com/office/drawing/2014/main" val="943509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183404795"/>
                    </a:ext>
                  </a:extLst>
                </a:gridCol>
                <a:gridCol w="667657">
                  <a:extLst>
                    <a:ext uri="{9D8B030D-6E8A-4147-A177-3AD203B41FA5}">
                      <a16:colId xmlns:a16="http://schemas.microsoft.com/office/drawing/2014/main" val="384016057"/>
                    </a:ext>
                  </a:extLst>
                </a:gridCol>
                <a:gridCol w="624114">
                  <a:extLst>
                    <a:ext uri="{9D8B030D-6E8A-4147-A177-3AD203B41FA5}">
                      <a16:colId xmlns:a16="http://schemas.microsoft.com/office/drawing/2014/main" val="345609910"/>
                    </a:ext>
                  </a:extLst>
                </a:gridCol>
                <a:gridCol w="711201">
                  <a:extLst>
                    <a:ext uri="{9D8B030D-6E8A-4147-A177-3AD203B41FA5}">
                      <a16:colId xmlns:a16="http://schemas.microsoft.com/office/drawing/2014/main" val="1612512510"/>
                    </a:ext>
                  </a:extLst>
                </a:gridCol>
              </a:tblGrid>
              <a:tr h="454241">
                <a:tc>
                  <a:txBody>
                    <a:bodyPr/>
                    <a:lstStyle/>
                    <a:p>
                      <a:r>
                        <a:rPr lang="ru-RU" sz="14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Etapes</a:t>
                      </a:r>
                      <a:r>
                        <a:rPr lang="en-US" sz="1400" dirty="0"/>
                        <a:t> de </a:t>
                      </a:r>
                      <a:r>
                        <a:rPr lang="en-US" sz="1400" dirty="0" err="1"/>
                        <a:t>réalisation</a:t>
                      </a:r>
                      <a:endParaRPr lang="ru-RU" sz="14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Jan.-</a:t>
                      </a:r>
                      <a:r>
                        <a:rPr lang="en-US" sz="1400" dirty="0" err="1"/>
                        <a:t>Fev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Mar.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Avr</a:t>
                      </a:r>
                      <a:r>
                        <a:rPr lang="en-US" sz="1400" dirty="0"/>
                        <a:t>.-Sep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Okt</a:t>
                      </a:r>
                      <a:r>
                        <a:rPr lang="en-US" sz="1400" dirty="0"/>
                        <a:t>.-Nov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Dec.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204082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ru-RU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Préparation des spécifications techniques et approbation par les parties intéressées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931002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Sélection concurrentielle d'un consultant pour élaborer une étude de faisabilité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28264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Période</a:t>
                      </a:r>
                      <a:r>
                        <a:rPr lang="en-US" sz="1400" dirty="0"/>
                        <a:t> de </a:t>
                      </a:r>
                      <a:r>
                        <a:rPr lang="en-US" sz="1400" dirty="0" err="1"/>
                        <a:t>réalisation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699167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Fournir le rapport final et son approbation aux parties prenantes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320684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Création et fonctionnement du Fonds céréalier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6557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314E429-E526-4C72-9E90-5150FF419ECC}"/>
              </a:ext>
            </a:extLst>
          </p:cNvPr>
          <p:cNvSpPr txBox="1"/>
          <p:nvPr/>
        </p:nvSpPr>
        <p:spPr>
          <a:xfrm>
            <a:off x="1171200" y="678874"/>
            <a:ext cx="359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Funds </a:t>
            </a:r>
            <a:r>
              <a:rPr lang="en-US" sz="2000" b="1" dirty="0" err="1"/>
              <a:t>Céréalier</a:t>
            </a:r>
            <a:endParaRPr lang="ru-RU" sz="2000" b="1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22694610-E6C1-4D3B-8ECC-605F52A15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1276"/>
              </p:ext>
            </p:extLst>
          </p:nvPr>
        </p:nvGraphicFramePr>
        <p:xfrm>
          <a:off x="228128" y="3675583"/>
          <a:ext cx="11731643" cy="30731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800">
                  <a:extLst>
                    <a:ext uri="{9D8B030D-6E8A-4147-A177-3AD203B41FA5}">
                      <a16:colId xmlns:a16="http://schemas.microsoft.com/office/drawing/2014/main" val="1330306283"/>
                    </a:ext>
                  </a:extLst>
                </a:gridCol>
                <a:gridCol w="7818197">
                  <a:extLst>
                    <a:ext uri="{9D8B030D-6E8A-4147-A177-3AD203B41FA5}">
                      <a16:colId xmlns:a16="http://schemas.microsoft.com/office/drawing/2014/main" val="1697471297"/>
                    </a:ext>
                  </a:extLst>
                </a:gridCol>
                <a:gridCol w="767136">
                  <a:extLst>
                    <a:ext uri="{9D8B030D-6E8A-4147-A177-3AD203B41FA5}">
                      <a16:colId xmlns:a16="http://schemas.microsoft.com/office/drawing/2014/main" val="2331172393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9435090"/>
                    </a:ext>
                  </a:extLst>
                </a:gridCol>
                <a:gridCol w="742121">
                  <a:extLst>
                    <a:ext uri="{9D8B030D-6E8A-4147-A177-3AD203B41FA5}">
                      <a16:colId xmlns:a16="http://schemas.microsoft.com/office/drawing/2014/main" val="4183404795"/>
                    </a:ext>
                  </a:extLst>
                </a:gridCol>
                <a:gridCol w="700533">
                  <a:extLst>
                    <a:ext uri="{9D8B030D-6E8A-4147-A177-3AD203B41FA5}">
                      <a16:colId xmlns:a16="http://schemas.microsoft.com/office/drawing/2014/main" val="384016057"/>
                    </a:ext>
                  </a:extLst>
                </a:gridCol>
                <a:gridCol w="630995">
                  <a:extLst>
                    <a:ext uri="{9D8B030D-6E8A-4147-A177-3AD203B41FA5}">
                      <a16:colId xmlns:a16="http://schemas.microsoft.com/office/drawing/2014/main" val="345609910"/>
                    </a:ext>
                  </a:extLst>
                </a:gridCol>
              </a:tblGrid>
              <a:tr h="557997">
                <a:tc>
                  <a:txBody>
                    <a:bodyPr/>
                    <a:lstStyle/>
                    <a:p>
                      <a:r>
                        <a:rPr lang="ru-RU" sz="14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Etapes</a:t>
                      </a:r>
                      <a:r>
                        <a:rPr lang="en-US" sz="1400" dirty="0"/>
                        <a:t> de </a:t>
                      </a:r>
                      <a:r>
                        <a:rPr lang="en-US" sz="1400" dirty="0" err="1"/>
                        <a:t>réalisation</a:t>
                      </a:r>
                      <a:endParaRPr lang="ru-RU" sz="14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Jan.-</a:t>
                      </a:r>
                      <a:r>
                        <a:rPr lang="en-US" sz="1400" dirty="0" err="1"/>
                        <a:t>Fev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Mar.-</a:t>
                      </a:r>
                    </a:p>
                    <a:p>
                      <a:r>
                        <a:rPr lang="en-US" sz="1400" dirty="0" err="1"/>
                        <a:t>Avr</a:t>
                      </a:r>
                      <a:r>
                        <a:rPr lang="en-US" sz="1400" dirty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Mai-Sep.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Oct</a:t>
                      </a:r>
                      <a:r>
                        <a:rPr lang="en-US" sz="1400" dirty="0"/>
                        <a:t>.-Dec.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204082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ru-RU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Amélioration de la base de données sur la sécurité alimentaire du pays, en tenant compte des commentaires et des suggestions des parties prenantes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931002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Promotion d'un portail avec une base de données parmi les entreprises des pays de l'OCI, membres de l'Association islamique des producteurs agricoles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28264"/>
                  </a:ext>
                </a:extLst>
              </a:tr>
              <a:tr h="323051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Collecte, remplissage de la base de données avec les données nécessaires et leur mise à jour</a:t>
                      </a:r>
                      <a:r>
                        <a:rPr lang="en-US" sz="1400" dirty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699167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Création d'une section sur les initiatives commerciales dans la base de données du portail (projets d'investissement, offres commerciales, transport, mise en œuvre de nouvelles technologies, etc.)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20684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Lancement sur le portail de la base de données de produits alimentaires des produits alimentaires parmi les pays de l'OCI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65577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C7FDE03-38F4-4438-9A0E-9D31607EE3D1}"/>
              </a:ext>
            </a:extLst>
          </p:cNvPr>
          <p:cNvSpPr txBox="1"/>
          <p:nvPr/>
        </p:nvSpPr>
        <p:spPr>
          <a:xfrm>
            <a:off x="1219200" y="3252387"/>
            <a:ext cx="359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Base de </a:t>
            </a:r>
            <a:r>
              <a:rPr lang="en-US" sz="2000" b="1" dirty="0" err="1"/>
              <a:t>données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491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363</Words>
  <Application>Microsoft Office PowerPoint</Application>
  <PresentationFormat>Широкоэкранный</PresentationFormat>
  <Paragraphs>87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</dc:creator>
  <cp:lastModifiedBy>WW</cp:lastModifiedBy>
  <cp:revision>38</cp:revision>
  <cp:lastPrinted>2019-07-29T10:38:31Z</cp:lastPrinted>
  <dcterms:created xsi:type="dcterms:W3CDTF">2019-07-29T03:21:14Z</dcterms:created>
  <dcterms:modified xsi:type="dcterms:W3CDTF">2019-08-21T19:05:06Z</dcterms:modified>
</cp:coreProperties>
</file>