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5E58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Средний стиль 2 —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45" autoAdjust="0"/>
    <p:restoredTop sz="94660"/>
  </p:normalViewPr>
  <p:slideViewPr>
    <p:cSldViewPr snapToGrid="0">
      <p:cViewPr varScale="1">
        <p:scale>
          <a:sx n="38" d="100"/>
          <a:sy n="38" d="100"/>
        </p:scale>
        <p:origin x="48" y="7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6DDD78-7636-4687-A2F8-A04A9870F9B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3F2FC1E-9E0E-49DC-9FB5-D04A1C55435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75A3ED-08F6-46B3-8556-9CEF7A7D9E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409458-5497-4865-8D52-3E5C8DFDAB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EAE386-28D5-40B3-88E1-8BD047286E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754507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212EA6-D06A-4509-AA81-3C0D1EDEEC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1A3F18-6337-48A2-AFD9-4093F1A4D9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4214F6-6414-480E-B534-AE71AB8A0B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8CE82F-435F-4DA0-837C-E1C59DD9AF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BE7049-7D86-4B22-9DA7-2626092502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08412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8A84623-EF32-458E-9A23-33863214562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798851C-D792-412F-B36F-8A514D0540D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95FC1E-DA2A-42D2-B5F7-05F28FFCB1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9A52FE-49BD-4733-BD40-ED290A908A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528BA1-8D1E-4E5D-80F3-88C32B660F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12182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C72F1D-E896-4C08-ACB6-FC29DFCBF0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7F372F5-4D39-4930-8934-39319A0052E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28E4F3-3766-49F3-A391-52C7799BA2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7824F6-AC7D-4986-B5E2-925BBF41DB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A4A822-A1D3-4C7A-ACCF-C18772729D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94778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688F56-57F4-4967-B32B-7D1546AEEB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2B5137-8BE1-4C90-989F-127CE084BB8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521EB1A-55F3-41C3-B7B4-F860C9CAB3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90036B-D18C-412D-927B-293040406C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E6118E-31E4-43F2-A482-46A258445B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022308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2333345-55AD-4D3F-AC01-2E7EE9AC19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5E431CE-1C90-42D6-BAE0-E6E55E4A305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A065F06-7672-423E-879C-17F0993A4D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86A13B6-D08F-445F-8CDF-2CD810DD88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81F6971-FAAE-4FAF-9D1F-39221B705F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5324768-B561-4449-8AEC-907E3C1D77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635827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E7758E-D4E0-40BB-AE6D-2B379B0D7D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6518B78-B372-4361-89FD-B4A40007C4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E2C935F-BB4F-4A2D-8392-ED6ED8FC7A6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ECBDF9B-87A1-43B3-BA4C-A00BA89E2B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79C912C-2036-4DA1-89FB-4E25CDBDD1B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926B994-DBE8-4304-BAAE-16536B11A1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493EED7-8B0D-462F-B847-22D13E46EC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79F64E5-4F2D-417A-AF7A-9AAA52AF84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12599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902508-79AD-48C3-BBE1-CDAA1A1227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C1D3D04-20DE-4BFD-8F38-0857C7136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21E672E-E78F-4B05-AB6B-78AAA307EB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9D6B5D8-6DCF-481D-B5C5-02E6B8CC0B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0677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ECDEB6E-4F80-411D-91FE-06AE1324C0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C212AD1-64B9-47EF-A404-409033BC19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0E7B890-159E-4EB8-A93B-2C7B0B754D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123818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57314D-5D13-4D63-A93F-42A760F64B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9964F0-EC6F-4B1D-AF9D-4C2055B05B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EC9D387-57A8-4B85-8B9E-FFB12F49FE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65B7D2-F15A-41E7-AE4A-9312BB2FA9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9942F9A-5C65-4964-95AC-D47191B782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06D00A0-AC29-4B1B-8945-00E0CCBF3D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430639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E68E52-2545-4CAF-A682-955D5C0D8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073C809-7313-4055-A967-2786E8A7B0E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A9E2CAD-8999-4A1D-8254-CA20B3F7A1F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834505-B15C-4411-A80F-136E2D52E9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AF1B886-C9DF-48A5-A104-FE252F8343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A79DD7E-06D9-421C-96EA-CC565E0394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577048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04A6EF9-6229-4FB6-A094-0F60BA2BA2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CFF430-4254-4834-9886-5A5F87AFD8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BED17C-791D-4506-9C0F-37F88EA9349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873E98-E4DF-4F81-A495-E34813B02FD8}" type="datetimeFigureOut">
              <a:rPr lang="ru-RU" smtClean="0"/>
              <a:t>22.08.2019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D9BB0D-C294-4724-B4F3-6745FA158B8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CEFA36-0BD3-402A-94AF-10E879D77F4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A709AF-8B57-4EBA-9378-758B5BB3A59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19004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>
            <a:extLst>
              <a:ext uri="{FF2B5EF4-FFF2-40B4-BE49-F238E27FC236}">
                <a16:creationId xmlns:a16="http://schemas.microsoft.com/office/drawing/2014/main" id="{EC5DF350-F38A-495F-B353-FE66D3DD75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05" y="8"/>
            <a:ext cx="1192695" cy="11119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B830DE9C-0B29-4BC1-ABA4-84609AAF8947}"/>
              </a:ext>
            </a:extLst>
          </p:cNvPr>
          <p:cNvCxnSpPr>
            <a:cxnSpLocks/>
          </p:cNvCxnSpPr>
          <p:nvPr/>
        </p:nvCxnSpPr>
        <p:spPr>
          <a:xfrm>
            <a:off x="1219200" y="874542"/>
            <a:ext cx="10535478" cy="41117"/>
          </a:xfrm>
          <a:prstGeom prst="line">
            <a:avLst/>
          </a:prstGeom>
          <a:ln w="38100"/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D21607D8-24D2-461B-9213-21DDFE15F298}"/>
              </a:ext>
            </a:extLst>
          </p:cNvPr>
          <p:cNvSpPr txBox="1"/>
          <p:nvPr/>
        </p:nvSpPr>
        <p:spPr>
          <a:xfrm>
            <a:off x="1431235" y="43545"/>
            <a:ext cx="1044145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2400" b="1" dirty="0">
                <a:solidFill>
                  <a:schemeClr val="accent4">
                    <a:lumMod val="75000"/>
                  </a:schemeClr>
                </a:solidFill>
              </a:rPr>
              <a:t>Programme d'investissement pour 3 ans du Secrétariat de l’OISA, </a:t>
            </a:r>
          </a:p>
          <a:p>
            <a:pPr algn="ctr"/>
            <a:r>
              <a:rPr lang="fr-FR" sz="2400" b="1" dirty="0">
                <a:solidFill>
                  <a:schemeClr val="accent4">
                    <a:lumMod val="75000"/>
                  </a:schemeClr>
                </a:solidFill>
              </a:rPr>
              <a:t>dont la mise en œuvre est prévue</a:t>
            </a:r>
            <a:r>
              <a:rPr lang="en-US" sz="2400" b="1" dirty="0">
                <a:solidFill>
                  <a:schemeClr val="accent4">
                    <a:lumMod val="75000"/>
                  </a:schemeClr>
                </a:solidFill>
              </a:rPr>
              <a:t> aux </a:t>
            </a:r>
            <a:r>
              <a:rPr lang="en-US" sz="2400" b="1" dirty="0" err="1">
                <a:solidFill>
                  <a:schemeClr val="accent4">
                    <a:lumMod val="75000"/>
                  </a:schemeClr>
                </a:solidFill>
              </a:rPr>
              <a:t>années</a:t>
            </a:r>
            <a:r>
              <a:rPr lang="en-US" sz="2400" b="1" dirty="0">
                <a:solidFill>
                  <a:schemeClr val="accent4">
                    <a:lumMod val="75000"/>
                  </a:schemeClr>
                </a:solidFill>
              </a:rPr>
              <a:t> 2020-2022</a:t>
            </a:r>
            <a:endParaRPr lang="ru-RU" sz="2400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graphicFrame>
        <p:nvGraphicFramePr>
          <p:cNvPr id="4" name="Таблица 3">
            <a:extLst>
              <a:ext uri="{FF2B5EF4-FFF2-40B4-BE49-F238E27FC236}">
                <a16:creationId xmlns:a16="http://schemas.microsoft.com/office/drawing/2014/main" id="{542877CB-2BF2-4132-9BA8-3A97B975FC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2233403"/>
              </p:ext>
            </p:extLst>
          </p:nvPr>
        </p:nvGraphicFramePr>
        <p:xfrm>
          <a:off x="428487" y="1240558"/>
          <a:ext cx="11444197" cy="3974049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490976">
                  <a:extLst>
                    <a:ext uri="{9D8B030D-6E8A-4147-A177-3AD203B41FA5}">
                      <a16:colId xmlns:a16="http://schemas.microsoft.com/office/drawing/2014/main" val="3801089785"/>
                    </a:ext>
                  </a:extLst>
                </a:gridCol>
                <a:gridCol w="3807927">
                  <a:extLst>
                    <a:ext uri="{9D8B030D-6E8A-4147-A177-3AD203B41FA5}">
                      <a16:colId xmlns:a16="http://schemas.microsoft.com/office/drawing/2014/main" val="2213060620"/>
                    </a:ext>
                  </a:extLst>
                </a:gridCol>
                <a:gridCol w="2643071">
                  <a:extLst>
                    <a:ext uri="{9D8B030D-6E8A-4147-A177-3AD203B41FA5}">
                      <a16:colId xmlns:a16="http://schemas.microsoft.com/office/drawing/2014/main" val="3177564195"/>
                    </a:ext>
                  </a:extLst>
                </a:gridCol>
                <a:gridCol w="2441196">
                  <a:extLst>
                    <a:ext uri="{9D8B030D-6E8A-4147-A177-3AD203B41FA5}">
                      <a16:colId xmlns:a16="http://schemas.microsoft.com/office/drawing/2014/main" val="2444106747"/>
                    </a:ext>
                  </a:extLst>
                </a:gridCol>
                <a:gridCol w="2061027">
                  <a:extLst>
                    <a:ext uri="{9D8B030D-6E8A-4147-A177-3AD203B41FA5}">
                      <a16:colId xmlns:a16="http://schemas.microsoft.com/office/drawing/2014/main" val="1846415991"/>
                    </a:ext>
                  </a:extLst>
                </a:gridCol>
              </a:tblGrid>
              <a:tr h="564246">
                <a:tc>
                  <a:txBody>
                    <a:bodyPr/>
                    <a:lstStyle/>
                    <a:p>
                      <a:r>
                        <a:rPr lang="ru-RU" sz="1800" dirty="0"/>
                        <a:t>№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/>
                        <a:t>PROGRAMME ET ACTIVITES</a:t>
                      </a:r>
                      <a:endParaRPr lang="ru-R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800" b="1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BUDGET ADOPTÉ 2020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800" b="1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PROJET DU BUDGET 2021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en-GB" sz="1800" b="1" i="0" u="none" strike="noStrike" dirty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PROJET DU BUDGET 2022</a:t>
                      </a:r>
                    </a:p>
                  </a:txBody>
                  <a:tcPr marL="9525" marR="9525" marT="9525" marB="0"/>
                </a:tc>
                <a:extLst>
                  <a:ext uri="{0D108BD9-81ED-4DB2-BD59-A6C34878D82A}">
                    <a16:rowId xmlns:a16="http://schemas.microsoft.com/office/drawing/2014/main" val="918768667"/>
                  </a:ext>
                </a:extLst>
              </a:tr>
              <a:tr h="531996">
                <a:tc>
                  <a:txBody>
                    <a:bodyPr/>
                    <a:lstStyle/>
                    <a:p>
                      <a:pPr algn="ctr" fontAlgn="t"/>
                      <a:r>
                        <a:rPr lang="ru-RU" sz="2000" b="1" u="none" strike="noStrike" dirty="0">
                          <a:effectLst/>
                        </a:rPr>
                        <a:t>1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GB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Etudes de </a:t>
                      </a:r>
                      <a:r>
                        <a:rPr lang="en-GB" sz="16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faisabilité</a:t>
                      </a:r>
                      <a:r>
                        <a:rPr lang="en-GB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/ Documentation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                    500 000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            1 000 000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1 000 000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83443536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800" i="1" u="none" strike="noStrike" dirty="0">
                          <a:effectLst/>
                        </a:rPr>
                        <a:t>1.1</a:t>
                      </a:r>
                      <a:endParaRPr lang="ru-RU" sz="1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16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Création du Fonds céréalier de l'OISA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500 000 </a:t>
                      </a:r>
                      <a:endParaRPr lang="ru-RU" sz="1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                                          -   </a:t>
                      </a:r>
                      <a:endParaRPr lang="ru-RU" sz="18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                                          </a:t>
                      </a:r>
                      <a:endParaRPr lang="ru-RU" sz="18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117431277"/>
                  </a:ext>
                </a:extLst>
              </a:tr>
              <a:tr h="99047">
                <a:tc>
                  <a:txBody>
                    <a:bodyPr/>
                    <a:lstStyle/>
                    <a:p>
                      <a:pPr algn="ctr" fontAlgn="t"/>
                      <a:r>
                        <a:rPr lang="ru-RU" sz="1800" i="1" u="none" strike="noStrike">
                          <a:effectLst/>
                        </a:rPr>
                        <a:t>1.2</a:t>
                      </a:r>
                      <a:endParaRPr lang="ru-RU" sz="18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fr-FR" sz="16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Fond d'investissement agricole de l'OISA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                                         -   </a:t>
                      </a:r>
                      <a:endParaRPr lang="ru-RU" sz="1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                           500 000 </a:t>
                      </a:r>
                      <a:endParaRPr lang="ru-RU" sz="1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800" i="1" u="none" strike="noStrike" dirty="0">
                          <a:effectLst/>
                        </a:rPr>
                        <a:t>-</a:t>
                      </a:r>
                      <a:r>
                        <a:rPr lang="ru-RU" sz="1800" i="1" u="none" strike="noStrike" dirty="0">
                          <a:effectLst/>
                        </a:rPr>
                        <a:t>                                          </a:t>
                      </a:r>
                      <a:endParaRPr lang="ru-RU" sz="18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7296501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t"/>
                      <a:r>
                        <a:rPr lang="ru-RU" sz="1800" i="1" u="none" strike="noStrike" dirty="0">
                          <a:effectLst/>
                        </a:rPr>
                        <a:t>1.3</a:t>
                      </a:r>
                      <a:endParaRPr lang="ru-RU" sz="1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fr-FR" sz="16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Centre de transport et de logistique de l'OISA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-   </a:t>
                      </a:r>
                      <a:endParaRPr lang="ru-RU" sz="1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500 000 </a:t>
                      </a:r>
                      <a:endParaRPr lang="ru-RU" sz="1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800" i="1" u="none" strike="noStrike" dirty="0">
                          <a:effectLst/>
                        </a:rPr>
                        <a:t>-</a:t>
                      </a:r>
                      <a:r>
                        <a:rPr lang="ru-RU" sz="1800" i="1" u="none" strike="noStrike" dirty="0">
                          <a:effectLst/>
                        </a:rPr>
                        <a:t>                                          </a:t>
                      </a:r>
                      <a:endParaRPr lang="ru-RU" sz="18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66801622"/>
                  </a:ext>
                </a:extLst>
              </a:tr>
              <a:tr h="125276">
                <a:tc>
                  <a:txBody>
                    <a:bodyPr/>
                    <a:lstStyle/>
                    <a:p>
                      <a:pPr algn="ctr" fontAlgn="t"/>
                      <a:r>
                        <a:rPr lang="ru-RU" sz="1800" i="1" u="none" strike="noStrike">
                          <a:effectLst/>
                        </a:rPr>
                        <a:t>1.4</a:t>
                      </a:r>
                      <a:endParaRPr lang="ru-RU" sz="1800" b="0" i="1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1600" b="0" i="1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Centre de science et technologiede l'OISA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                                         -   </a:t>
                      </a:r>
                      <a:endParaRPr lang="ru-RU" sz="1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 </a:t>
                      </a:r>
                      <a:endParaRPr lang="ru-RU" sz="18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1800" i="1" u="none" strike="noStrike" dirty="0">
                          <a:effectLst/>
                        </a:rPr>
                        <a:t>                  500 000 </a:t>
                      </a:r>
                      <a:endParaRPr lang="ru-RU" sz="1800" b="0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162695900"/>
                  </a:ext>
                </a:extLst>
              </a:tr>
              <a:tr h="504177">
                <a:tc>
                  <a:txBody>
                    <a:bodyPr/>
                    <a:lstStyle/>
                    <a:p>
                      <a:pPr algn="ctr" fontAlgn="t"/>
                      <a:r>
                        <a:rPr lang="ru-RU" sz="2000" b="1" u="none" strike="noStrike" dirty="0">
                          <a:effectLst/>
                        </a:rPr>
                        <a:t>4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Bourse en ligne de l'OISA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                              -   </a:t>
                      </a:r>
                      <a:endParaRPr lang="ru-RU" sz="20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                               -  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        500 000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40670488"/>
                  </a:ext>
                </a:extLst>
              </a:tr>
              <a:tr h="562582">
                <a:tc>
                  <a:txBody>
                    <a:bodyPr/>
                    <a:lstStyle/>
                    <a:p>
                      <a:pPr algn="ctr" fontAlgn="t"/>
                      <a:r>
                        <a:rPr lang="ru-RU" sz="2000" b="1" u="none" strike="noStrike">
                          <a:effectLst/>
                        </a:rPr>
                        <a:t>5</a:t>
                      </a:r>
                      <a:endParaRPr lang="ru-RU" sz="20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fr-FR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Base de données sur la sécurité alimentaire d’OISA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                   500 000 </a:t>
                      </a:r>
                      <a:endParaRPr lang="ru-RU" sz="2000" b="1" i="1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                               -  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                               -  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062959147"/>
                  </a:ext>
                </a:extLst>
              </a:tr>
              <a:tr h="504177">
                <a:tc>
                  <a:txBody>
                    <a:bodyPr/>
                    <a:lstStyle/>
                    <a:p>
                      <a:pPr algn="ctr" fontAlgn="t"/>
                      <a:r>
                        <a:rPr lang="ru-RU" sz="2000" b="1" u="none" strike="noStrike" dirty="0">
                          <a:effectLst/>
                        </a:rPr>
                        <a:t>6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2000" b="1" u="none" strike="noStrike" dirty="0">
                          <a:effectLst/>
                        </a:rPr>
                        <a:t>TOTAL</a:t>
                      </a:r>
                      <a:endParaRPr lang="en-US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1 000 000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               1 000 000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ru-RU" sz="2000" b="1" u="none" strike="noStrike" dirty="0">
                          <a:effectLst/>
                        </a:rPr>
                        <a:t>         </a:t>
                      </a:r>
                      <a:r>
                        <a:rPr lang="en-US" sz="2000" b="1" u="none" strike="noStrike" dirty="0">
                          <a:effectLst/>
                        </a:rPr>
                        <a:t>    </a:t>
                      </a:r>
                      <a:r>
                        <a:rPr lang="ru-RU" sz="2000" b="1" u="none" strike="noStrike" dirty="0">
                          <a:effectLst/>
                        </a:rPr>
                        <a:t>1 000 000 </a:t>
                      </a:r>
                      <a:endParaRPr lang="ru-RU" sz="20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193286543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695F3D48-140A-42DD-AD1E-65D8A23C4EDB}"/>
              </a:ext>
            </a:extLst>
          </p:cNvPr>
          <p:cNvSpPr txBox="1"/>
          <p:nvPr/>
        </p:nvSpPr>
        <p:spPr>
          <a:xfrm>
            <a:off x="10296939" y="954158"/>
            <a:ext cx="180229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/>
              <a:t>In U.S. dollars</a:t>
            </a:r>
            <a:endParaRPr lang="ru-RU" sz="1400" i="1" dirty="0"/>
          </a:p>
        </p:txBody>
      </p:sp>
    </p:spTree>
    <p:extLst>
      <p:ext uri="{BB962C8B-B14F-4D97-AF65-F5344CB8AC3E}">
        <p14:creationId xmlns:p14="http://schemas.microsoft.com/office/powerpoint/2010/main" val="37330598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>
            <a:extLst>
              <a:ext uri="{FF2B5EF4-FFF2-40B4-BE49-F238E27FC236}">
                <a16:creationId xmlns:a16="http://schemas.microsoft.com/office/drawing/2014/main" id="{EC5DF350-F38A-495F-B353-FE66D3DD75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05" y="8"/>
            <a:ext cx="1192695" cy="11119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B830DE9C-0B29-4BC1-ABA4-84609AAF8947}"/>
              </a:ext>
            </a:extLst>
          </p:cNvPr>
          <p:cNvCxnSpPr>
            <a:cxnSpLocks/>
          </p:cNvCxnSpPr>
          <p:nvPr/>
        </p:nvCxnSpPr>
        <p:spPr>
          <a:xfrm>
            <a:off x="1219200" y="598775"/>
            <a:ext cx="10535478" cy="41117"/>
          </a:xfrm>
          <a:prstGeom prst="line">
            <a:avLst/>
          </a:prstGeom>
          <a:ln w="38100"/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D21607D8-24D2-461B-9213-21DDFE15F298}"/>
              </a:ext>
            </a:extLst>
          </p:cNvPr>
          <p:cNvSpPr txBox="1"/>
          <p:nvPr/>
        </p:nvSpPr>
        <p:spPr>
          <a:xfrm>
            <a:off x="1431235" y="43545"/>
            <a:ext cx="104414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2800" b="1" dirty="0">
                <a:solidFill>
                  <a:schemeClr val="accent4">
                    <a:lumMod val="75000"/>
                  </a:schemeClr>
                </a:solidFill>
              </a:rPr>
              <a:t>Calendrier de réalisation des activités en 2020</a:t>
            </a:r>
            <a:endParaRPr lang="en-US" sz="2800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graphicFrame>
        <p:nvGraphicFramePr>
          <p:cNvPr id="2" name="Таблица 1">
            <a:extLst>
              <a:ext uri="{FF2B5EF4-FFF2-40B4-BE49-F238E27FC236}">
                <a16:creationId xmlns:a16="http://schemas.microsoft.com/office/drawing/2014/main" id="{6DA133C2-9696-4D96-8828-2200D693627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2623142"/>
              </p:ext>
            </p:extLst>
          </p:nvPr>
        </p:nvGraphicFramePr>
        <p:xfrm>
          <a:off x="206354" y="1029297"/>
          <a:ext cx="11753418" cy="2143578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74218">
                  <a:extLst>
                    <a:ext uri="{9D8B030D-6E8A-4147-A177-3AD203B41FA5}">
                      <a16:colId xmlns:a16="http://schemas.microsoft.com/office/drawing/2014/main" val="1330306283"/>
                    </a:ext>
                  </a:extLst>
                </a:gridCol>
                <a:gridCol w="7373257">
                  <a:extLst>
                    <a:ext uri="{9D8B030D-6E8A-4147-A177-3AD203B41FA5}">
                      <a16:colId xmlns:a16="http://schemas.microsoft.com/office/drawing/2014/main" val="1697471297"/>
                    </a:ext>
                  </a:extLst>
                </a:gridCol>
                <a:gridCol w="638629">
                  <a:extLst>
                    <a:ext uri="{9D8B030D-6E8A-4147-A177-3AD203B41FA5}">
                      <a16:colId xmlns:a16="http://schemas.microsoft.com/office/drawing/2014/main" val="2331172393"/>
                    </a:ext>
                  </a:extLst>
                </a:gridCol>
                <a:gridCol w="783771">
                  <a:extLst>
                    <a:ext uri="{9D8B030D-6E8A-4147-A177-3AD203B41FA5}">
                      <a16:colId xmlns:a16="http://schemas.microsoft.com/office/drawing/2014/main" val="9435090"/>
                    </a:ext>
                  </a:extLst>
                </a:gridCol>
                <a:gridCol w="580571">
                  <a:extLst>
                    <a:ext uri="{9D8B030D-6E8A-4147-A177-3AD203B41FA5}">
                      <a16:colId xmlns:a16="http://schemas.microsoft.com/office/drawing/2014/main" val="4183404795"/>
                    </a:ext>
                  </a:extLst>
                </a:gridCol>
                <a:gridCol w="667657">
                  <a:extLst>
                    <a:ext uri="{9D8B030D-6E8A-4147-A177-3AD203B41FA5}">
                      <a16:colId xmlns:a16="http://schemas.microsoft.com/office/drawing/2014/main" val="384016057"/>
                    </a:ext>
                  </a:extLst>
                </a:gridCol>
                <a:gridCol w="624114">
                  <a:extLst>
                    <a:ext uri="{9D8B030D-6E8A-4147-A177-3AD203B41FA5}">
                      <a16:colId xmlns:a16="http://schemas.microsoft.com/office/drawing/2014/main" val="345609910"/>
                    </a:ext>
                  </a:extLst>
                </a:gridCol>
                <a:gridCol w="711201">
                  <a:extLst>
                    <a:ext uri="{9D8B030D-6E8A-4147-A177-3AD203B41FA5}">
                      <a16:colId xmlns:a16="http://schemas.microsoft.com/office/drawing/2014/main" val="1612512510"/>
                    </a:ext>
                  </a:extLst>
                </a:gridCol>
              </a:tblGrid>
              <a:tr h="454241">
                <a:tc>
                  <a:txBody>
                    <a:bodyPr/>
                    <a:lstStyle/>
                    <a:p>
                      <a:r>
                        <a:rPr lang="ru-RU" sz="1400" dirty="0"/>
                        <a:t>№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err="1"/>
                        <a:t>Etapes</a:t>
                      </a:r>
                      <a:r>
                        <a:rPr lang="en-US" sz="1400" dirty="0"/>
                        <a:t> de </a:t>
                      </a:r>
                      <a:r>
                        <a:rPr lang="en-US" sz="1400" dirty="0" err="1"/>
                        <a:t>réalisation</a:t>
                      </a:r>
                      <a:endParaRPr lang="ru-RU" sz="1400" u="non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Jan.-</a:t>
                      </a:r>
                      <a:r>
                        <a:rPr lang="en-US" sz="1400" dirty="0" err="1"/>
                        <a:t>Fev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Mar.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err="1"/>
                        <a:t>Avr</a:t>
                      </a:r>
                      <a:r>
                        <a:rPr lang="en-US" sz="1400" dirty="0"/>
                        <a:t>.-Sep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err="1"/>
                        <a:t>Okt</a:t>
                      </a:r>
                      <a:r>
                        <a:rPr lang="en-US" sz="1400" dirty="0"/>
                        <a:t>.-Nov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Dec.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2021</a:t>
                      </a:r>
                      <a:endParaRPr lang="ru-R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6204082"/>
                  </a:ext>
                </a:extLst>
              </a:tr>
              <a:tr h="289065">
                <a:tc>
                  <a:txBody>
                    <a:bodyPr/>
                    <a:lstStyle/>
                    <a:p>
                      <a:r>
                        <a:rPr lang="ru-RU" sz="1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Préparation des spécifications techniques et approbation par les parties intéressées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6931002"/>
                  </a:ext>
                </a:extLst>
              </a:tr>
              <a:tr h="289065">
                <a:tc>
                  <a:txBody>
                    <a:bodyPr/>
                    <a:lstStyle/>
                    <a:p>
                      <a:r>
                        <a:rPr lang="en-US" sz="1400" dirty="0"/>
                        <a:t>2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Sélection concurrentielle d'un consultant pour élaborer une étude de faisabilité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928264"/>
                  </a:ext>
                </a:extLst>
              </a:tr>
              <a:tr h="289065">
                <a:tc>
                  <a:txBody>
                    <a:bodyPr/>
                    <a:lstStyle/>
                    <a:p>
                      <a:r>
                        <a:rPr lang="en-US" sz="1400" dirty="0"/>
                        <a:t>3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err="1"/>
                        <a:t>Période</a:t>
                      </a:r>
                      <a:r>
                        <a:rPr lang="en-US" sz="1400" dirty="0"/>
                        <a:t> de </a:t>
                      </a:r>
                      <a:r>
                        <a:rPr lang="en-US" sz="1400" dirty="0" err="1"/>
                        <a:t>réalisation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3699167"/>
                  </a:ext>
                </a:extLst>
              </a:tr>
              <a:tr h="289065">
                <a:tc>
                  <a:txBody>
                    <a:bodyPr/>
                    <a:lstStyle/>
                    <a:p>
                      <a:r>
                        <a:rPr lang="en-US" sz="1400" dirty="0"/>
                        <a:t>4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Fournir le rapport final et son approbation aux parties prenantes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1320684"/>
                  </a:ext>
                </a:extLst>
              </a:tr>
              <a:tr h="406218">
                <a:tc>
                  <a:txBody>
                    <a:bodyPr/>
                    <a:lstStyle/>
                    <a:p>
                      <a:r>
                        <a:rPr lang="en-US" sz="1400" dirty="0"/>
                        <a:t>5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Création et fonctionnement du Fonds céréalier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1655776"/>
                  </a:ext>
                </a:extLst>
              </a:tr>
            </a:tbl>
          </a:graphicData>
        </a:graphic>
      </p:graphicFrame>
      <p:sp>
        <p:nvSpPr>
          <p:cNvPr id="3" name="TextBox 2">
            <a:extLst>
              <a:ext uri="{FF2B5EF4-FFF2-40B4-BE49-F238E27FC236}">
                <a16:creationId xmlns:a16="http://schemas.microsoft.com/office/drawing/2014/main" id="{6314E429-E526-4C72-9E90-5150FF419ECC}"/>
              </a:ext>
            </a:extLst>
          </p:cNvPr>
          <p:cNvSpPr txBox="1"/>
          <p:nvPr/>
        </p:nvSpPr>
        <p:spPr>
          <a:xfrm>
            <a:off x="1171200" y="678874"/>
            <a:ext cx="35963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/>
              <a:t>Funds </a:t>
            </a:r>
            <a:r>
              <a:rPr lang="en-US" sz="2000" b="1" dirty="0" err="1"/>
              <a:t>Céréalier</a:t>
            </a:r>
            <a:endParaRPr lang="ru-RU" sz="2000" b="1" dirty="0"/>
          </a:p>
        </p:txBody>
      </p:sp>
      <p:graphicFrame>
        <p:nvGraphicFramePr>
          <p:cNvPr id="10" name="Таблица 9">
            <a:extLst>
              <a:ext uri="{FF2B5EF4-FFF2-40B4-BE49-F238E27FC236}">
                <a16:creationId xmlns:a16="http://schemas.microsoft.com/office/drawing/2014/main" id="{22694610-E6C1-4D3B-8ECC-605F52A15B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061276"/>
              </p:ext>
            </p:extLst>
          </p:nvPr>
        </p:nvGraphicFramePr>
        <p:xfrm>
          <a:off x="228128" y="3675583"/>
          <a:ext cx="11731643" cy="3073199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96800">
                  <a:extLst>
                    <a:ext uri="{9D8B030D-6E8A-4147-A177-3AD203B41FA5}">
                      <a16:colId xmlns:a16="http://schemas.microsoft.com/office/drawing/2014/main" val="1330306283"/>
                    </a:ext>
                  </a:extLst>
                </a:gridCol>
                <a:gridCol w="7818197">
                  <a:extLst>
                    <a:ext uri="{9D8B030D-6E8A-4147-A177-3AD203B41FA5}">
                      <a16:colId xmlns:a16="http://schemas.microsoft.com/office/drawing/2014/main" val="1697471297"/>
                    </a:ext>
                  </a:extLst>
                </a:gridCol>
                <a:gridCol w="767136">
                  <a:extLst>
                    <a:ext uri="{9D8B030D-6E8A-4147-A177-3AD203B41FA5}">
                      <a16:colId xmlns:a16="http://schemas.microsoft.com/office/drawing/2014/main" val="2331172393"/>
                    </a:ext>
                  </a:extLst>
                </a:gridCol>
                <a:gridCol w="675861">
                  <a:extLst>
                    <a:ext uri="{9D8B030D-6E8A-4147-A177-3AD203B41FA5}">
                      <a16:colId xmlns:a16="http://schemas.microsoft.com/office/drawing/2014/main" val="9435090"/>
                    </a:ext>
                  </a:extLst>
                </a:gridCol>
                <a:gridCol w="742121">
                  <a:extLst>
                    <a:ext uri="{9D8B030D-6E8A-4147-A177-3AD203B41FA5}">
                      <a16:colId xmlns:a16="http://schemas.microsoft.com/office/drawing/2014/main" val="4183404795"/>
                    </a:ext>
                  </a:extLst>
                </a:gridCol>
                <a:gridCol w="700533">
                  <a:extLst>
                    <a:ext uri="{9D8B030D-6E8A-4147-A177-3AD203B41FA5}">
                      <a16:colId xmlns:a16="http://schemas.microsoft.com/office/drawing/2014/main" val="384016057"/>
                    </a:ext>
                  </a:extLst>
                </a:gridCol>
                <a:gridCol w="630995">
                  <a:extLst>
                    <a:ext uri="{9D8B030D-6E8A-4147-A177-3AD203B41FA5}">
                      <a16:colId xmlns:a16="http://schemas.microsoft.com/office/drawing/2014/main" val="345609910"/>
                    </a:ext>
                  </a:extLst>
                </a:gridCol>
              </a:tblGrid>
              <a:tr h="557997">
                <a:tc>
                  <a:txBody>
                    <a:bodyPr/>
                    <a:lstStyle/>
                    <a:p>
                      <a:r>
                        <a:rPr lang="ru-RU" sz="1400" dirty="0"/>
                        <a:t>№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err="1"/>
                        <a:t>Etapes</a:t>
                      </a:r>
                      <a:r>
                        <a:rPr lang="en-US" sz="1400" dirty="0"/>
                        <a:t> de </a:t>
                      </a:r>
                      <a:r>
                        <a:rPr lang="en-US" sz="1400" dirty="0" err="1"/>
                        <a:t>réalisation</a:t>
                      </a:r>
                      <a:endParaRPr lang="ru-RU" sz="1400" u="non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Jan.-</a:t>
                      </a:r>
                      <a:r>
                        <a:rPr lang="en-US" sz="1400" dirty="0" err="1"/>
                        <a:t>Fev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Mar.-</a:t>
                      </a:r>
                    </a:p>
                    <a:p>
                      <a:r>
                        <a:rPr lang="en-US" sz="1400" dirty="0" err="1"/>
                        <a:t>Avr</a:t>
                      </a:r>
                      <a:r>
                        <a:rPr lang="en-US" sz="1400" dirty="0"/>
                        <a:t>.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Mai-Sep.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/>
                        <a:t>Oct</a:t>
                      </a:r>
                      <a:r>
                        <a:rPr lang="en-US" sz="1400" dirty="0"/>
                        <a:t>.-Dec.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/>
                        <a:t>2021</a:t>
                      </a:r>
                      <a:endParaRPr lang="ru-R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6204082"/>
                  </a:ext>
                </a:extLst>
              </a:tr>
              <a:tr h="557997">
                <a:tc>
                  <a:txBody>
                    <a:bodyPr/>
                    <a:lstStyle/>
                    <a:p>
                      <a:r>
                        <a:rPr lang="ru-RU" sz="14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Amélioration de la base de données sur la sécurité alimentaire du pays, en tenant compte des commentaires et des suggestions des parties prenantes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6931002"/>
                  </a:ext>
                </a:extLst>
              </a:tr>
              <a:tr h="557997">
                <a:tc>
                  <a:txBody>
                    <a:bodyPr/>
                    <a:lstStyle/>
                    <a:p>
                      <a:r>
                        <a:rPr lang="en-US" sz="1400" dirty="0"/>
                        <a:t>2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Promotion d'un portail avec une base de données parmi les entreprises des pays de l'OCI, membres de l'Association islamique des producteurs agricoles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928264"/>
                  </a:ext>
                </a:extLst>
              </a:tr>
              <a:tr h="323051">
                <a:tc>
                  <a:txBody>
                    <a:bodyPr/>
                    <a:lstStyle/>
                    <a:p>
                      <a:r>
                        <a:rPr lang="en-US" sz="1400" dirty="0"/>
                        <a:t>3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Collecte, remplissage de la base de données avec les données nécessaires et leur mise à jour</a:t>
                      </a:r>
                      <a:r>
                        <a:rPr lang="en-US" sz="1400" dirty="0"/>
                        <a:t>.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3699167"/>
                  </a:ext>
                </a:extLst>
              </a:tr>
              <a:tr h="557997">
                <a:tc>
                  <a:txBody>
                    <a:bodyPr/>
                    <a:lstStyle/>
                    <a:p>
                      <a:r>
                        <a:rPr lang="en-US" sz="1400" dirty="0"/>
                        <a:t>4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Création d'une section sur les initiatives commerciales dans la base de données du portail (projets d'investissement, offres commerciales, transport, mise en œuvre de nouvelles technologies, etc.)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1320684"/>
                  </a:ext>
                </a:extLst>
              </a:tr>
              <a:tr h="391402">
                <a:tc>
                  <a:txBody>
                    <a:bodyPr/>
                    <a:lstStyle/>
                    <a:p>
                      <a:r>
                        <a:rPr lang="en-US" sz="1400" dirty="0"/>
                        <a:t>5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400" dirty="0"/>
                        <a:t>Lancement sur le portail de la base de données de produits alimentaires des produits alimentaires parmi les pays de l'OCI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1655776"/>
                  </a:ext>
                </a:extLst>
              </a:tr>
            </a:tbl>
          </a:graphicData>
        </a:graphic>
      </p:graphicFrame>
      <p:sp>
        <p:nvSpPr>
          <p:cNvPr id="11" name="TextBox 10">
            <a:extLst>
              <a:ext uri="{FF2B5EF4-FFF2-40B4-BE49-F238E27FC236}">
                <a16:creationId xmlns:a16="http://schemas.microsoft.com/office/drawing/2014/main" id="{FC7FDE03-38F4-4438-9A0E-9D31607EE3D1}"/>
              </a:ext>
            </a:extLst>
          </p:cNvPr>
          <p:cNvSpPr txBox="1"/>
          <p:nvPr/>
        </p:nvSpPr>
        <p:spPr>
          <a:xfrm>
            <a:off x="1219200" y="3252387"/>
            <a:ext cx="35963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/>
              <a:t>Base de </a:t>
            </a:r>
            <a:r>
              <a:rPr lang="en-US" sz="2000" b="1" dirty="0" err="1"/>
              <a:t>données</a:t>
            </a:r>
            <a:endParaRPr lang="ru-RU" sz="2000" b="1" dirty="0"/>
          </a:p>
        </p:txBody>
      </p:sp>
    </p:spTree>
    <p:extLst>
      <p:ext uri="{BB962C8B-B14F-4D97-AF65-F5344CB8AC3E}">
        <p14:creationId xmlns:p14="http://schemas.microsoft.com/office/powerpoint/2010/main" val="1049129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1261</TotalTime>
  <Words>363</Words>
  <Application>Microsoft Office PowerPoint</Application>
  <PresentationFormat>Широкоэкранный</PresentationFormat>
  <Paragraphs>87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WW</dc:creator>
  <cp:lastModifiedBy>WW</cp:lastModifiedBy>
  <cp:revision>38</cp:revision>
  <cp:lastPrinted>2019-07-29T10:38:31Z</cp:lastPrinted>
  <dcterms:created xsi:type="dcterms:W3CDTF">2019-07-29T03:21:14Z</dcterms:created>
  <dcterms:modified xsi:type="dcterms:W3CDTF">2019-08-21T19:05:06Z</dcterms:modified>
</cp:coreProperties>
</file>