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Lst>
  <p:sldSz cx="12192000" cy="6858000"/>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2" d="100"/>
          <a:sy n="42" d="100"/>
        </p:scale>
        <p:origin x="30" y="642"/>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DDD78-7636-4687-A2F8-A04A9870F9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a:extLst>
              <a:ext uri="{FF2B5EF4-FFF2-40B4-BE49-F238E27FC236}">
                <a16:creationId xmlns:a16="http://schemas.microsoft.com/office/drawing/2014/main" id="{53F2FC1E-9E0E-49DC-9FB5-D04A1C5543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a:extLst>
              <a:ext uri="{FF2B5EF4-FFF2-40B4-BE49-F238E27FC236}">
                <a16:creationId xmlns:a16="http://schemas.microsoft.com/office/drawing/2014/main" id="{C575A3ED-08F6-46B3-8556-9CEF7A7D9E59}"/>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5" name="Footer Placeholder 4">
            <a:extLst>
              <a:ext uri="{FF2B5EF4-FFF2-40B4-BE49-F238E27FC236}">
                <a16:creationId xmlns:a16="http://schemas.microsoft.com/office/drawing/2014/main" id="{8F409458-5497-4865-8D52-3E5C8DFDAB66}"/>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B5EAE386-28D5-40B3-88E1-8BD047286EF0}"/>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3175450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12EA6-D06A-4509-AA81-3C0D1EDEEC2A}"/>
              </a:ext>
            </a:extLst>
          </p:cNvPr>
          <p:cNvSpPr>
            <a:spLocks noGrp="1"/>
          </p:cNvSpPr>
          <p:nvPr>
            <p:ph type="title"/>
          </p:nvPr>
        </p:nvSpPr>
        <p:spPr/>
        <p:txBody>
          <a:bodyPr/>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9D1A3F18-6337-48A2-AFD9-4093F1A4D9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A84214F6-6414-480E-B534-AE71AB8A0B38}"/>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5" name="Footer Placeholder 4">
            <a:extLst>
              <a:ext uri="{FF2B5EF4-FFF2-40B4-BE49-F238E27FC236}">
                <a16:creationId xmlns:a16="http://schemas.microsoft.com/office/drawing/2014/main" id="{DB8CE82F-435F-4DA0-837C-E1C59DD9AFEA}"/>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B2BE7049-7D86-4B22-9DA7-2626092502C3}"/>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4120841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A84623-EF32-458E-9A23-33863214562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a:extLst>
              <a:ext uri="{FF2B5EF4-FFF2-40B4-BE49-F238E27FC236}">
                <a16:creationId xmlns:a16="http://schemas.microsoft.com/office/drawing/2014/main" id="{5798851C-D792-412F-B36F-8A514D0540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2695FC1E-DA2A-42D2-B5F7-05F28FFCB11B}"/>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5" name="Footer Placeholder 4">
            <a:extLst>
              <a:ext uri="{FF2B5EF4-FFF2-40B4-BE49-F238E27FC236}">
                <a16:creationId xmlns:a16="http://schemas.microsoft.com/office/drawing/2014/main" id="{B39A52FE-49BD-4733-BD40-ED290A908A79}"/>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94528BA1-8D1E-4E5D-80F3-88C32B660FD1}"/>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3312182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72F1D-E896-4C08-ACB6-FC29DFCBF050}"/>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D7F372F5-4D39-4930-8934-39319A0052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5428E4F3-3766-49F3-A391-52C7799BA221}"/>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5" name="Footer Placeholder 4">
            <a:extLst>
              <a:ext uri="{FF2B5EF4-FFF2-40B4-BE49-F238E27FC236}">
                <a16:creationId xmlns:a16="http://schemas.microsoft.com/office/drawing/2014/main" id="{BD7824F6-AC7D-4986-B5E2-925BBF41DB5A}"/>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3DA4A822-A1D3-4C7A-ACCF-C18772729DFA}"/>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529477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88F56-57F4-4967-B32B-7D1546AEEB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a:extLst>
              <a:ext uri="{FF2B5EF4-FFF2-40B4-BE49-F238E27FC236}">
                <a16:creationId xmlns:a16="http://schemas.microsoft.com/office/drawing/2014/main" id="{BC2B5137-8BE1-4C90-989F-127CE084BB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21EB1A-55F3-41C3-B7B4-F860C9CAB388}"/>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5" name="Footer Placeholder 4">
            <a:extLst>
              <a:ext uri="{FF2B5EF4-FFF2-40B4-BE49-F238E27FC236}">
                <a16:creationId xmlns:a16="http://schemas.microsoft.com/office/drawing/2014/main" id="{3C90036B-D18C-412D-927B-293040406C6F}"/>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id="{75E6118E-31E4-43F2-A482-46A258445BD1}"/>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4002230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33345-55AD-4D3F-AC01-2E7EE9AC19DE}"/>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id="{85E431CE-1C90-42D6-BAE0-E6E55E4A305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a:extLst>
              <a:ext uri="{FF2B5EF4-FFF2-40B4-BE49-F238E27FC236}">
                <a16:creationId xmlns:a16="http://schemas.microsoft.com/office/drawing/2014/main" id="{2A065F06-7672-423E-879C-17F0993A4D4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a:extLst>
              <a:ext uri="{FF2B5EF4-FFF2-40B4-BE49-F238E27FC236}">
                <a16:creationId xmlns:a16="http://schemas.microsoft.com/office/drawing/2014/main" id="{586A13B6-D08F-445F-8CDF-2CD810DD88FE}"/>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6" name="Footer Placeholder 5">
            <a:extLst>
              <a:ext uri="{FF2B5EF4-FFF2-40B4-BE49-F238E27FC236}">
                <a16:creationId xmlns:a16="http://schemas.microsoft.com/office/drawing/2014/main" id="{B81F6971-FAAE-4FAF-9D1F-39221B705FC1}"/>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75324768-B561-4449-8AEC-907E3C1D77DA}"/>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2063582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7758E-D4E0-40BB-AE6D-2B379B0D7D93}"/>
              </a:ext>
            </a:extLst>
          </p:cNvPr>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a:extLst>
              <a:ext uri="{FF2B5EF4-FFF2-40B4-BE49-F238E27FC236}">
                <a16:creationId xmlns:a16="http://schemas.microsoft.com/office/drawing/2014/main" id="{66518B78-B372-4361-89FD-B4A40007C4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2C935F-BB4F-4A2D-8392-ED6ED8FC7A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a:extLst>
              <a:ext uri="{FF2B5EF4-FFF2-40B4-BE49-F238E27FC236}">
                <a16:creationId xmlns:a16="http://schemas.microsoft.com/office/drawing/2014/main" id="{2ECBDF9B-87A1-43B3-BA4C-A00BA89E2B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9C912C-2036-4DA1-89FB-4E25CDBDD1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a:extLst>
              <a:ext uri="{FF2B5EF4-FFF2-40B4-BE49-F238E27FC236}">
                <a16:creationId xmlns:a16="http://schemas.microsoft.com/office/drawing/2014/main" id="{F926B994-DBE8-4304-BAAE-16536B11A125}"/>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8" name="Footer Placeholder 7">
            <a:extLst>
              <a:ext uri="{FF2B5EF4-FFF2-40B4-BE49-F238E27FC236}">
                <a16:creationId xmlns:a16="http://schemas.microsoft.com/office/drawing/2014/main" id="{D493EED7-8B0D-462F-B847-22D13E46EC5B}"/>
              </a:ext>
            </a:extLst>
          </p:cNvPr>
          <p:cNvSpPr>
            <a:spLocks noGrp="1"/>
          </p:cNvSpPr>
          <p:nvPr>
            <p:ph type="ftr" sz="quarter" idx="11"/>
          </p:nvPr>
        </p:nvSpPr>
        <p:spPr/>
        <p:txBody>
          <a:bodyPr/>
          <a:lstStyle/>
          <a:p>
            <a:endParaRPr lang="ru-RU"/>
          </a:p>
        </p:txBody>
      </p:sp>
      <p:sp>
        <p:nvSpPr>
          <p:cNvPr id="9" name="Slide Number Placeholder 8">
            <a:extLst>
              <a:ext uri="{FF2B5EF4-FFF2-40B4-BE49-F238E27FC236}">
                <a16:creationId xmlns:a16="http://schemas.microsoft.com/office/drawing/2014/main" id="{D79F64E5-4F2D-417A-AF7A-9AAA52AF84E9}"/>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2991259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02508-79AD-48C3-BBE1-CDAA1A122784}"/>
              </a:ext>
            </a:extLst>
          </p:cNvPr>
          <p:cNvSpPr>
            <a:spLocks noGrp="1"/>
          </p:cNvSpPr>
          <p:nvPr>
            <p:ph type="title"/>
          </p:nvPr>
        </p:nvSpPr>
        <p:spPr/>
        <p:txBody>
          <a:bodyPr/>
          <a:lstStyle/>
          <a:p>
            <a:r>
              <a:rPr lang="en-US"/>
              <a:t>Click to edit Master title style</a:t>
            </a:r>
            <a:endParaRPr lang="ru-RU"/>
          </a:p>
        </p:txBody>
      </p:sp>
      <p:sp>
        <p:nvSpPr>
          <p:cNvPr id="3" name="Date Placeholder 2">
            <a:extLst>
              <a:ext uri="{FF2B5EF4-FFF2-40B4-BE49-F238E27FC236}">
                <a16:creationId xmlns:a16="http://schemas.microsoft.com/office/drawing/2014/main" id="{5C1D3D04-20DE-4BFD-8F38-0857C71368E6}"/>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4" name="Footer Placeholder 3">
            <a:extLst>
              <a:ext uri="{FF2B5EF4-FFF2-40B4-BE49-F238E27FC236}">
                <a16:creationId xmlns:a16="http://schemas.microsoft.com/office/drawing/2014/main" id="{521E672E-E78F-4B05-AB6B-78AAA307EB08}"/>
              </a:ext>
            </a:extLst>
          </p:cNvPr>
          <p:cNvSpPr>
            <a:spLocks noGrp="1"/>
          </p:cNvSpPr>
          <p:nvPr>
            <p:ph type="ftr" sz="quarter" idx="11"/>
          </p:nvPr>
        </p:nvSpPr>
        <p:spPr/>
        <p:txBody>
          <a:bodyPr/>
          <a:lstStyle/>
          <a:p>
            <a:endParaRPr lang="ru-RU"/>
          </a:p>
        </p:txBody>
      </p:sp>
      <p:sp>
        <p:nvSpPr>
          <p:cNvPr id="5" name="Slide Number Placeholder 4">
            <a:extLst>
              <a:ext uri="{FF2B5EF4-FFF2-40B4-BE49-F238E27FC236}">
                <a16:creationId xmlns:a16="http://schemas.microsoft.com/office/drawing/2014/main" id="{89D6B5D8-6DCF-481D-B5C5-02E6B8CC0B1E}"/>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2520677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CDEB6E-4F80-411D-91FE-06AE1324C01B}"/>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3" name="Footer Placeholder 2">
            <a:extLst>
              <a:ext uri="{FF2B5EF4-FFF2-40B4-BE49-F238E27FC236}">
                <a16:creationId xmlns:a16="http://schemas.microsoft.com/office/drawing/2014/main" id="{2C212AD1-64B9-47EF-A404-409033BC190A}"/>
              </a:ext>
            </a:extLst>
          </p:cNvPr>
          <p:cNvSpPr>
            <a:spLocks noGrp="1"/>
          </p:cNvSpPr>
          <p:nvPr>
            <p:ph type="ftr" sz="quarter" idx="11"/>
          </p:nvPr>
        </p:nvSpPr>
        <p:spPr/>
        <p:txBody>
          <a:bodyPr/>
          <a:lstStyle/>
          <a:p>
            <a:endParaRPr lang="ru-RU"/>
          </a:p>
        </p:txBody>
      </p:sp>
      <p:sp>
        <p:nvSpPr>
          <p:cNvPr id="4" name="Slide Number Placeholder 3">
            <a:extLst>
              <a:ext uri="{FF2B5EF4-FFF2-40B4-BE49-F238E27FC236}">
                <a16:creationId xmlns:a16="http://schemas.microsoft.com/office/drawing/2014/main" id="{80E7B890-159E-4EB8-A93B-2C7B0B754D99}"/>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3212381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7314D-5D13-4D63-A93F-42A760F64B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a:extLst>
              <a:ext uri="{FF2B5EF4-FFF2-40B4-BE49-F238E27FC236}">
                <a16:creationId xmlns:a16="http://schemas.microsoft.com/office/drawing/2014/main" id="{589964F0-EC6F-4B1D-AF9D-4C2055B05B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a:extLst>
              <a:ext uri="{FF2B5EF4-FFF2-40B4-BE49-F238E27FC236}">
                <a16:creationId xmlns:a16="http://schemas.microsoft.com/office/drawing/2014/main" id="{BEC9D387-57A8-4B85-8B9E-FFB12F49FE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65B7D2-F15A-41E7-AE4A-9312BB2FA92F}"/>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6" name="Footer Placeholder 5">
            <a:extLst>
              <a:ext uri="{FF2B5EF4-FFF2-40B4-BE49-F238E27FC236}">
                <a16:creationId xmlns:a16="http://schemas.microsoft.com/office/drawing/2014/main" id="{C9942F9A-5C65-4964-95AC-D47191B7820C}"/>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C06D00A0-AC29-4B1B-8945-00E0CCBF3DD4}"/>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194306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68E52-2545-4CAF-A682-955D5C0D8F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a:extLst>
              <a:ext uri="{FF2B5EF4-FFF2-40B4-BE49-F238E27FC236}">
                <a16:creationId xmlns:a16="http://schemas.microsoft.com/office/drawing/2014/main" id="{2073C809-7313-4055-A967-2786E8A7B0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a:extLst>
              <a:ext uri="{FF2B5EF4-FFF2-40B4-BE49-F238E27FC236}">
                <a16:creationId xmlns:a16="http://schemas.microsoft.com/office/drawing/2014/main" id="{7A9E2CAD-8999-4A1D-8254-CA20B3F7A1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834505-B15C-4411-A80F-136E2D52E995}"/>
              </a:ext>
            </a:extLst>
          </p:cNvPr>
          <p:cNvSpPr>
            <a:spLocks noGrp="1"/>
          </p:cNvSpPr>
          <p:nvPr>
            <p:ph type="dt" sz="half" idx="10"/>
          </p:nvPr>
        </p:nvSpPr>
        <p:spPr/>
        <p:txBody>
          <a:bodyPr/>
          <a:lstStyle/>
          <a:p>
            <a:fld id="{E4873E98-E4DF-4F81-A495-E34813B02FD8}" type="datetimeFigureOut">
              <a:rPr lang="ru-RU" smtClean="0"/>
              <a:t>22.08.2019</a:t>
            </a:fld>
            <a:endParaRPr lang="ru-RU"/>
          </a:p>
        </p:txBody>
      </p:sp>
      <p:sp>
        <p:nvSpPr>
          <p:cNvPr id="6" name="Footer Placeholder 5">
            <a:extLst>
              <a:ext uri="{FF2B5EF4-FFF2-40B4-BE49-F238E27FC236}">
                <a16:creationId xmlns:a16="http://schemas.microsoft.com/office/drawing/2014/main" id="{0AF1B886-C9DF-48A5-A104-FE252F83439C}"/>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id="{BA79DD7E-06D9-421C-96EA-CC565E03948C}"/>
              </a:ext>
            </a:extLst>
          </p:cNvPr>
          <p:cNvSpPr>
            <a:spLocks noGrp="1"/>
          </p:cNvSpPr>
          <p:nvPr>
            <p:ph type="sldNum" sz="quarter" idx="12"/>
          </p:nvPr>
        </p:nvSpPr>
        <p:spPr/>
        <p:txBody>
          <a:bodyPr/>
          <a:lstStyle/>
          <a:p>
            <a:fld id="{12A709AF-8B57-4EBA-9378-758B5BB3A598}" type="slidenum">
              <a:rPr lang="ru-RU" smtClean="0"/>
              <a:t>‹#›</a:t>
            </a:fld>
            <a:endParaRPr lang="ru-RU"/>
          </a:p>
        </p:txBody>
      </p:sp>
    </p:spTree>
    <p:extLst>
      <p:ext uri="{BB962C8B-B14F-4D97-AF65-F5344CB8AC3E}">
        <p14:creationId xmlns:p14="http://schemas.microsoft.com/office/powerpoint/2010/main" val="2657704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4A6EF9-6229-4FB6-A094-0F60BA2BA2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a:extLst>
              <a:ext uri="{FF2B5EF4-FFF2-40B4-BE49-F238E27FC236}">
                <a16:creationId xmlns:a16="http://schemas.microsoft.com/office/drawing/2014/main" id="{39CFF430-4254-4834-9886-5A5F87AFD8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92BED17C-791D-4506-9C0F-37F88EA934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873E98-E4DF-4F81-A495-E34813B02FD8}" type="datetimeFigureOut">
              <a:rPr lang="ru-RU" smtClean="0"/>
              <a:t>22.08.2019</a:t>
            </a:fld>
            <a:endParaRPr lang="ru-RU"/>
          </a:p>
        </p:txBody>
      </p:sp>
      <p:sp>
        <p:nvSpPr>
          <p:cNvPr id="5" name="Footer Placeholder 4">
            <a:extLst>
              <a:ext uri="{FF2B5EF4-FFF2-40B4-BE49-F238E27FC236}">
                <a16:creationId xmlns:a16="http://schemas.microsoft.com/office/drawing/2014/main" id="{E9D9BB0D-C294-4724-B4F3-6745FA158B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a:extLst>
              <a:ext uri="{FF2B5EF4-FFF2-40B4-BE49-F238E27FC236}">
                <a16:creationId xmlns:a16="http://schemas.microsoft.com/office/drawing/2014/main" id="{61CEFA36-0BD3-402A-94AF-10E879D77F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709AF-8B57-4EBA-9378-758B5BB3A598}" type="slidenum">
              <a:rPr lang="ru-RU" smtClean="0"/>
              <a:t>‹#›</a:t>
            </a:fld>
            <a:endParaRPr lang="ru-RU"/>
          </a:p>
        </p:txBody>
      </p:sp>
    </p:spTree>
    <p:extLst>
      <p:ext uri="{BB962C8B-B14F-4D97-AF65-F5344CB8AC3E}">
        <p14:creationId xmlns:p14="http://schemas.microsoft.com/office/powerpoint/2010/main" val="1111900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C5DF350-F38A-495F-B353-FE66D3DD75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591511" cy="148375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B830DE9C-0B29-4BC1-ABA4-84609AAF8947}"/>
              </a:ext>
            </a:extLst>
          </p:cNvPr>
          <p:cNvCxnSpPr>
            <a:cxnSpLocks/>
          </p:cNvCxnSpPr>
          <p:nvPr/>
        </p:nvCxnSpPr>
        <p:spPr>
          <a:xfrm>
            <a:off x="1591511" y="584357"/>
            <a:ext cx="10163167" cy="0"/>
          </a:xfrm>
          <a:prstGeom prst="line">
            <a:avLst/>
          </a:prstGeom>
          <a:ln w="38100"/>
        </p:spPr>
        <p:style>
          <a:lnRef idx="3">
            <a:schemeClr val="accent6"/>
          </a:lnRef>
          <a:fillRef idx="0">
            <a:schemeClr val="accent6"/>
          </a:fillRef>
          <a:effectRef idx="2">
            <a:schemeClr val="accent6"/>
          </a:effectRef>
          <a:fontRef idx="minor">
            <a:schemeClr val="tx1"/>
          </a:fontRef>
        </p:style>
      </p:cxnSp>
      <p:sp>
        <p:nvSpPr>
          <p:cNvPr id="7" name="Rectangle 6">
            <a:extLst>
              <a:ext uri="{FF2B5EF4-FFF2-40B4-BE49-F238E27FC236}">
                <a16:creationId xmlns:a16="http://schemas.microsoft.com/office/drawing/2014/main" id="{5985380D-8B62-4589-B9F2-6271A8973AE1}"/>
              </a:ext>
            </a:extLst>
          </p:cNvPr>
          <p:cNvSpPr/>
          <p:nvPr/>
        </p:nvSpPr>
        <p:spPr>
          <a:xfrm>
            <a:off x="5149108" y="3308806"/>
            <a:ext cx="1963822"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lumMod val="95000"/>
                    <a:lumOff val="5000"/>
                  </a:schemeClr>
                </a:solidFill>
              </a:rPr>
              <a:t>FUNDS CEREALIER</a:t>
            </a:r>
            <a:endParaRPr lang="ru-RU" sz="2400" b="1" dirty="0">
              <a:solidFill>
                <a:schemeClr val="tx1">
                  <a:lumMod val="95000"/>
                  <a:lumOff val="5000"/>
                </a:schemeClr>
              </a:solidFill>
            </a:endParaRPr>
          </a:p>
          <a:p>
            <a:pPr algn="ctr"/>
            <a:r>
              <a:rPr lang="ru-RU" sz="1400" dirty="0">
                <a:solidFill>
                  <a:schemeClr val="tx1">
                    <a:lumMod val="95000"/>
                    <a:lumOff val="5000"/>
                  </a:schemeClr>
                </a:solidFill>
              </a:rPr>
              <a:t>(</a:t>
            </a:r>
            <a:r>
              <a:rPr lang="en-US" sz="1400" dirty="0">
                <a:solidFill>
                  <a:schemeClr val="tx1">
                    <a:lumMod val="95000"/>
                    <a:lumOff val="5000"/>
                  </a:schemeClr>
                </a:solidFill>
              </a:rPr>
              <a:t>storage, refreshment, delivery</a:t>
            </a:r>
            <a:r>
              <a:rPr lang="ru-RU" sz="1400" dirty="0">
                <a:solidFill>
                  <a:schemeClr val="tx1">
                    <a:lumMod val="95000"/>
                    <a:lumOff val="5000"/>
                  </a:schemeClr>
                </a:solidFill>
              </a:rPr>
              <a:t>)</a:t>
            </a:r>
          </a:p>
        </p:txBody>
      </p:sp>
      <p:sp>
        <p:nvSpPr>
          <p:cNvPr id="24" name="Rectangle 23">
            <a:extLst>
              <a:ext uri="{FF2B5EF4-FFF2-40B4-BE49-F238E27FC236}">
                <a16:creationId xmlns:a16="http://schemas.microsoft.com/office/drawing/2014/main" id="{A8E6B47E-E002-4157-869A-6752A95F7EB0}"/>
              </a:ext>
            </a:extLst>
          </p:cNvPr>
          <p:cNvSpPr/>
          <p:nvPr/>
        </p:nvSpPr>
        <p:spPr>
          <a:xfrm>
            <a:off x="691627" y="26992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25" name="Rectangle 24">
            <a:extLst>
              <a:ext uri="{FF2B5EF4-FFF2-40B4-BE49-F238E27FC236}">
                <a16:creationId xmlns:a16="http://schemas.microsoft.com/office/drawing/2014/main" id="{CC86A850-A3B6-4498-9046-47A17E0F47AB}"/>
              </a:ext>
            </a:extLst>
          </p:cNvPr>
          <p:cNvSpPr/>
          <p:nvPr/>
        </p:nvSpPr>
        <p:spPr>
          <a:xfrm>
            <a:off x="844027" y="28516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26" name="Rectangle 25">
            <a:extLst>
              <a:ext uri="{FF2B5EF4-FFF2-40B4-BE49-F238E27FC236}">
                <a16:creationId xmlns:a16="http://schemas.microsoft.com/office/drawing/2014/main" id="{C7BC0B56-1BC4-48EE-8BE6-360889CD4CD3}"/>
              </a:ext>
            </a:extLst>
          </p:cNvPr>
          <p:cNvSpPr/>
          <p:nvPr/>
        </p:nvSpPr>
        <p:spPr>
          <a:xfrm>
            <a:off x="996427" y="30040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27" name="Rectangle 26">
            <a:extLst>
              <a:ext uri="{FF2B5EF4-FFF2-40B4-BE49-F238E27FC236}">
                <a16:creationId xmlns:a16="http://schemas.microsoft.com/office/drawing/2014/main" id="{DE1B4188-F9D4-4AF9-B2E6-F65786EF13AD}"/>
              </a:ext>
            </a:extLst>
          </p:cNvPr>
          <p:cNvSpPr/>
          <p:nvPr/>
        </p:nvSpPr>
        <p:spPr>
          <a:xfrm>
            <a:off x="1148827" y="31564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28" name="Rectangle 27">
            <a:extLst>
              <a:ext uri="{FF2B5EF4-FFF2-40B4-BE49-F238E27FC236}">
                <a16:creationId xmlns:a16="http://schemas.microsoft.com/office/drawing/2014/main" id="{13B1C659-5417-4AD5-8128-2DFC75462A5E}"/>
              </a:ext>
            </a:extLst>
          </p:cNvPr>
          <p:cNvSpPr/>
          <p:nvPr/>
        </p:nvSpPr>
        <p:spPr>
          <a:xfrm>
            <a:off x="1301227" y="33088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err="1">
                <a:solidFill>
                  <a:schemeClr val="tx1">
                    <a:lumMod val="95000"/>
                    <a:lumOff val="5000"/>
                  </a:schemeClr>
                </a:solidFill>
              </a:rPr>
              <a:t>Marchés</a:t>
            </a:r>
            <a:r>
              <a:rPr lang="en-US" sz="2400" b="1" dirty="0">
                <a:solidFill>
                  <a:schemeClr val="tx1">
                    <a:lumMod val="95000"/>
                    <a:lumOff val="5000"/>
                  </a:schemeClr>
                </a:solidFill>
              </a:rPr>
              <a:t> des </a:t>
            </a:r>
            <a:r>
              <a:rPr lang="en-US" sz="2400" b="1" dirty="0" err="1">
                <a:solidFill>
                  <a:schemeClr val="tx1">
                    <a:lumMod val="95000"/>
                    <a:lumOff val="5000"/>
                  </a:schemeClr>
                </a:solidFill>
              </a:rPr>
              <a:t>états</a:t>
            </a:r>
            <a:r>
              <a:rPr lang="en-US" sz="2400" b="1" dirty="0">
                <a:solidFill>
                  <a:schemeClr val="tx1">
                    <a:lumMod val="95000"/>
                    <a:lumOff val="5000"/>
                  </a:schemeClr>
                </a:solidFill>
              </a:rPr>
              <a:t> de </a:t>
            </a:r>
            <a:r>
              <a:rPr lang="en-US" sz="2400" b="1" dirty="0" err="1">
                <a:solidFill>
                  <a:schemeClr val="tx1">
                    <a:lumMod val="95000"/>
                    <a:lumOff val="5000"/>
                  </a:schemeClr>
                </a:solidFill>
              </a:rPr>
              <a:t>l’OCI</a:t>
            </a:r>
            <a:endParaRPr lang="ru-RU" sz="2400" b="1" dirty="0">
              <a:solidFill>
                <a:schemeClr val="tx1">
                  <a:lumMod val="95000"/>
                  <a:lumOff val="5000"/>
                </a:schemeClr>
              </a:solidFill>
            </a:endParaRPr>
          </a:p>
        </p:txBody>
      </p:sp>
      <p:sp>
        <p:nvSpPr>
          <p:cNvPr id="11" name="Rectangle 27">
            <a:extLst>
              <a:ext uri="{FF2B5EF4-FFF2-40B4-BE49-F238E27FC236}">
                <a16:creationId xmlns:a16="http://schemas.microsoft.com/office/drawing/2014/main" id="{34901ADA-BB40-49A8-8F35-2CE299423D38}"/>
              </a:ext>
            </a:extLst>
          </p:cNvPr>
          <p:cNvSpPr/>
          <p:nvPr/>
        </p:nvSpPr>
        <p:spPr>
          <a:xfrm>
            <a:off x="9007365" y="26992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13" name="Rectangle 27">
            <a:extLst>
              <a:ext uri="{FF2B5EF4-FFF2-40B4-BE49-F238E27FC236}">
                <a16:creationId xmlns:a16="http://schemas.microsoft.com/office/drawing/2014/main" id="{86DC4DA2-7202-433D-9EF2-62063B12A6B4}"/>
              </a:ext>
            </a:extLst>
          </p:cNvPr>
          <p:cNvSpPr/>
          <p:nvPr/>
        </p:nvSpPr>
        <p:spPr>
          <a:xfrm>
            <a:off x="9159765" y="28516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14" name="Rectangle 27">
            <a:extLst>
              <a:ext uri="{FF2B5EF4-FFF2-40B4-BE49-F238E27FC236}">
                <a16:creationId xmlns:a16="http://schemas.microsoft.com/office/drawing/2014/main" id="{6AA36167-BC38-4241-A890-07AECC780F30}"/>
              </a:ext>
            </a:extLst>
          </p:cNvPr>
          <p:cNvSpPr/>
          <p:nvPr/>
        </p:nvSpPr>
        <p:spPr>
          <a:xfrm>
            <a:off x="9312165" y="30040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15" name="Rectangle 27">
            <a:extLst>
              <a:ext uri="{FF2B5EF4-FFF2-40B4-BE49-F238E27FC236}">
                <a16:creationId xmlns:a16="http://schemas.microsoft.com/office/drawing/2014/main" id="{10679E09-6764-4C65-8100-80281235CFAD}"/>
              </a:ext>
            </a:extLst>
          </p:cNvPr>
          <p:cNvSpPr/>
          <p:nvPr/>
        </p:nvSpPr>
        <p:spPr>
          <a:xfrm>
            <a:off x="9464565" y="31564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16" name="Rectangle 27">
            <a:extLst>
              <a:ext uri="{FF2B5EF4-FFF2-40B4-BE49-F238E27FC236}">
                <a16:creationId xmlns:a16="http://schemas.microsoft.com/office/drawing/2014/main" id="{4EB46C2A-0264-47CE-8668-705E14F8E6D4}"/>
              </a:ext>
            </a:extLst>
          </p:cNvPr>
          <p:cNvSpPr/>
          <p:nvPr/>
        </p:nvSpPr>
        <p:spPr>
          <a:xfrm>
            <a:off x="9616965" y="3308805"/>
            <a:ext cx="2103783" cy="2533646"/>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200" b="1" dirty="0">
                <a:solidFill>
                  <a:schemeClr val="tx1">
                    <a:lumMod val="95000"/>
                    <a:lumOff val="5000"/>
                  </a:schemeClr>
                </a:solidFill>
              </a:rPr>
              <a:t>Producteurs de céréales dans les pays de l'OCI</a:t>
            </a:r>
            <a:endParaRPr lang="ru-RU" sz="2200" b="1" dirty="0">
              <a:solidFill>
                <a:schemeClr val="tx1">
                  <a:lumMod val="95000"/>
                  <a:lumOff val="5000"/>
                </a:schemeClr>
              </a:solidFill>
            </a:endParaRPr>
          </a:p>
        </p:txBody>
      </p:sp>
      <p:cxnSp>
        <p:nvCxnSpPr>
          <p:cNvPr id="3" name="Прямая со стрелкой 2">
            <a:extLst>
              <a:ext uri="{FF2B5EF4-FFF2-40B4-BE49-F238E27FC236}">
                <a16:creationId xmlns:a16="http://schemas.microsoft.com/office/drawing/2014/main" id="{E5284DBB-0630-446A-9473-43FE9ACAA15E}"/>
              </a:ext>
            </a:extLst>
          </p:cNvPr>
          <p:cNvCxnSpPr/>
          <p:nvPr/>
        </p:nvCxnSpPr>
        <p:spPr>
          <a:xfrm>
            <a:off x="7112930" y="3797063"/>
            <a:ext cx="1727534" cy="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cxnSp>
        <p:nvCxnSpPr>
          <p:cNvPr id="18" name="Прямая со стрелкой 17">
            <a:extLst>
              <a:ext uri="{FF2B5EF4-FFF2-40B4-BE49-F238E27FC236}">
                <a16:creationId xmlns:a16="http://schemas.microsoft.com/office/drawing/2014/main" id="{4B2DED74-5501-4F0E-9D8E-072D8892A06E}"/>
              </a:ext>
            </a:extLst>
          </p:cNvPr>
          <p:cNvCxnSpPr>
            <a:cxnSpLocks/>
          </p:cNvCxnSpPr>
          <p:nvPr/>
        </p:nvCxnSpPr>
        <p:spPr>
          <a:xfrm flipH="1">
            <a:off x="7329717" y="5256834"/>
            <a:ext cx="1677648" cy="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cxnSp>
        <p:nvCxnSpPr>
          <p:cNvPr id="23" name="Прямая со стрелкой 22">
            <a:extLst>
              <a:ext uri="{FF2B5EF4-FFF2-40B4-BE49-F238E27FC236}">
                <a16:creationId xmlns:a16="http://schemas.microsoft.com/office/drawing/2014/main" id="{A2C544D0-7C81-406C-855B-4F4D1ECE3FFF}"/>
              </a:ext>
            </a:extLst>
          </p:cNvPr>
          <p:cNvCxnSpPr>
            <a:cxnSpLocks/>
          </p:cNvCxnSpPr>
          <p:nvPr/>
        </p:nvCxnSpPr>
        <p:spPr>
          <a:xfrm flipH="1">
            <a:off x="3552846" y="3812665"/>
            <a:ext cx="1596262" cy="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sp>
        <p:nvSpPr>
          <p:cNvPr id="29" name="Rectangle 6">
            <a:extLst>
              <a:ext uri="{FF2B5EF4-FFF2-40B4-BE49-F238E27FC236}">
                <a16:creationId xmlns:a16="http://schemas.microsoft.com/office/drawing/2014/main" id="{621EE7B4-DCCB-4178-BDF4-95E67CC4DFC5}"/>
              </a:ext>
            </a:extLst>
          </p:cNvPr>
          <p:cNvSpPr/>
          <p:nvPr/>
        </p:nvSpPr>
        <p:spPr>
          <a:xfrm>
            <a:off x="4236147" y="1545139"/>
            <a:ext cx="3740550" cy="996716"/>
          </a:xfrm>
          <a:prstGeom prst="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err="1">
                <a:solidFill>
                  <a:schemeClr val="tx1">
                    <a:lumMod val="95000"/>
                    <a:lumOff val="5000"/>
                  </a:schemeClr>
                </a:solidFill>
              </a:rPr>
              <a:t>Marchés</a:t>
            </a:r>
            <a:r>
              <a:rPr lang="en-US" sz="2400" b="1" dirty="0">
                <a:solidFill>
                  <a:schemeClr val="tx1">
                    <a:lumMod val="95000"/>
                    <a:lumOff val="5000"/>
                  </a:schemeClr>
                </a:solidFill>
              </a:rPr>
              <a:t> des </a:t>
            </a:r>
            <a:r>
              <a:rPr lang="en-US" sz="2400" b="1" dirty="0" err="1">
                <a:solidFill>
                  <a:schemeClr val="tx1">
                    <a:lumMod val="95000"/>
                    <a:lumOff val="5000"/>
                  </a:schemeClr>
                </a:solidFill>
              </a:rPr>
              <a:t>capitaux</a:t>
            </a:r>
            <a:r>
              <a:rPr lang="en-US" sz="2400" b="1" dirty="0">
                <a:solidFill>
                  <a:schemeClr val="tx1">
                    <a:lumMod val="95000"/>
                    <a:lumOff val="5000"/>
                  </a:schemeClr>
                </a:solidFill>
              </a:rPr>
              <a:t> </a:t>
            </a:r>
            <a:r>
              <a:rPr lang="en-US" sz="2400" b="1" dirty="0" err="1">
                <a:solidFill>
                  <a:schemeClr val="tx1">
                    <a:lumMod val="95000"/>
                    <a:lumOff val="5000"/>
                  </a:schemeClr>
                </a:solidFill>
              </a:rPr>
              <a:t>islamiques</a:t>
            </a:r>
            <a:endParaRPr lang="ru-RU" sz="2400" b="1" dirty="0">
              <a:solidFill>
                <a:schemeClr val="tx1">
                  <a:lumMod val="95000"/>
                  <a:lumOff val="5000"/>
                </a:schemeClr>
              </a:solidFill>
            </a:endParaRPr>
          </a:p>
        </p:txBody>
      </p:sp>
      <p:cxnSp>
        <p:nvCxnSpPr>
          <p:cNvPr id="30" name="Прямая со стрелкой 29">
            <a:extLst>
              <a:ext uri="{FF2B5EF4-FFF2-40B4-BE49-F238E27FC236}">
                <a16:creationId xmlns:a16="http://schemas.microsoft.com/office/drawing/2014/main" id="{061730E1-2B08-4266-9675-9E08F5DB5B4C}"/>
              </a:ext>
            </a:extLst>
          </p:cNvPr>
          <p:cNvCxnSpPr>
            <a:cxnSpLocks/>
          </p:cNvCxnSpPr>
          <p:nvPr/>
        </p:nvCxnSpPr>
        <p:spPr>
          <a:xfrm>
            <a:off x="6106422" y="2541854"/>
            <a:ext cx="0" cy="774207"/>
          </a:xfrm>
          <a:prstGeom prst="straightConnector1">
            <a:avLst/>
          </a:prstGeom>
          <a:ln w="28575">
            <a:solidFill>
              <a:srgbClr val="FF0000"/>
            </a:solidFill>
            <a:headEnd type="none" w="med" len="med"/>
            <a:tailEnd type="arrow" w="med" len="med"/>
          </a:ln>
        </p:spPr>
        <p:style>
          <a:lnRef idx="3">
            <a:schemeClr val="accent6"/>
          </a:lnRef>
          <a:fillRef idx="0">
            <a:schemeClr val="accent6"/>
          </a:fillRef>
          <a:effectRef idx="2">
            <a:schemeClr val="accent6"/>
          </a:effectRef>
          <a:fontRef idx="minor">
            <a:schemeClr val="tx1"/>
          </a:fontRef>
        </p:style>
      </p:cxnSp>
      <p:sp>
        <p:nvSpPr>
          <p:cNvPr id="21" name="TextBox 20">
            <a:extLst>
              <a:ext uri="{FF2B5EF4-FFF2-40B4-BE49-F238E27FC236}">
                <a16:creationId xmlns:a16="http://schemas.microsoft.com/office/drawing/2014/main" id="{6C65FA1D-5049-4568-8A79-B480B75BCB51}"/>
              </a:ext>
            </a:extLst>
          </p:cNvPr>
          <p:cNvSpPr txBox="1"/>
          <p:nvPr/>
        </p:nvSpPr>
        <p:spPr>
          <a:xfrm>
            <a:off x="4104234" y="2568365"/>
            <a:ext cx="2014954" cy="523220"/>
          </a:xfrm>
          <a:prstGeom prst="rect">
            <a:avLst/>
          </a:prstGeom>
          <a:noFill/>
        </p:spPr>
        <p:txBody>
          <a:bodyPr wrap="square" rtlCol="0">
            <a:spAutoFit/>
          </a:bodyPr>
          <a:lstStyle/>
          <a:p>
            <a:r>
              <a:rPr lang="ru-RU" sz="1400" dirty="0"/>
              <a:t>1. </a:t>
            </a:r>
            <a:r>
              <a:rPr lang="fr-FR" sz="1400" dirty="0"/>
              <a:t>Collecte de fonds pour ce projet</a:t>
            </a:r>
            <a:endParaRPr lang="ru-RU" sz="1400" dirty="0"/>
          </a:p>
        </p:txBody>
      </p:sp>
      <p:sp>
        <p:nvSpPr>
          <p:cNvPr id="32" name="TextBox 31">
            <a:extLst>
              <a:ext uri="{FF2B5EF4-FFF2-40B4-BE49-F238E27FC236}">
                <a16:creationId xmlns:a16="http://schemas.microsoft.com/office/drawing/2014/main" id="{7321BFB1-4FD2-43A3-9200-2EB8A9098AE0}"/>
              </a:ext>
            </a:extLst>
          </p:cNvPr>
          <p:cNvSpPr txBox="1"/>
          <p:nvPr/>
        </p:nvSpPr>
        <p:spPr>
          <a:xfrm>
            <a:off x="7200338" y="3298984"/>
            <a:ext cx="2014954" cy="307777"/>
          </a:xfrm>
          <a:prstGeom prst="rect">
            <a:avLst/>
          </a:prstGeom>
          <a:noFill/>
        </p:spPr>
        <p:txBody>
          <a:bodyPr wrap="square" rtlCol="0">
            <a:spAutoFit/>
          </a:bodyPr>
          <a:lstStyle/>
          <a:p>
            <a:r>
              <a:rPr lang="ru-RU" sz="1400" dirty="0"/>
              <a:t>2. </a:t>
            </a:r>
            <a:r>
              <a:rPr lang="en-US" sz="1400" dirty="0" err="1"/>
              <a:t>Contrats</a:t>
            </a:r>
            <a:r>
              <a:rPr lang="en-US" sz="1400" dirty="0"/>
              <a:t> à </a:t>
            </a:r>
            <a:r>
              <a:rPr lang="en-US" sz="1400" dirty="0" err="1"/>
              <a:t>terme</a:t>
            </a:r>
            <a:endParaRPr lang="ru-RU" sz="1400" dirty="0"/>
          </a:p>
        </p:txBody>
      </p:sp>
      <p:sp>
        <p:nvSpPr>
          <p:cNvPr id="33" name="TextBox 32">
            <a:extLst>
              <a:ext uri="{FF2B5EF4-FFF2-40B4-BE49-F238E27FC236}">
                <a16:creationId xmlns:a16="http://schemas.microsoft.com/office/drawing/2014/main" id="{343D1D59-8193-48C9-AF41-38C8B4224FC0}"/>
              </a:ext>
            </a:extLst>
          </p:cNvPr>
          <p:cNvSpPr txBox="1"/>
          <p:nvPr/>
        </p:nvSpPr>
        <p:spPr>
          <a:xfrm>
            <a:off x="7298140" y="4683234"/>
            <a:ext cx="2014954" cy="523220"/>
          </a:xfrm>
          <a:prstGeom prst="rect">
            <a:avLst/>
          </a:prstGeom>
          <a:noFill/>
        </p:spPr>
        <p:txBody>
          <a:bodyPr wrap="square" rtlCol="0">
            <a:spAutoFit/>
          </a:bodyPr>
          <a:lstStyle/>
          <a:p>
            <a:r>
              <a:rPr lang="ru-RU" sz="1400" dirty="0"/>
              <a:t>3. </a:t>
            </a:r>
            <a:r>
              <a:rPr lang="fr-FR" sz="1400" dirty="0"/>
              <a:t>Fourniture de grain à prix fixe</a:t>
            </a:r>
            <a:endParaRPr lang="ru-RU" sz="1400" dirty="0"/>
          </a:p>
        </p:txBody>
      </p:sp>
      <p:sp>
        <p:nvSpPr>
          <p:cNvPr id="35" name="TextBox 34">
            <a:extLst>
              <a:ext uri="{FF2B5EF4-FFF2-40B4-BE49-F238E27FC236}">
                <a16:creationId xmlns:a16="http://schemas.microsoft.com/office/drawing/2014/main" id="{A474F380-0AA3-4656-AD34-405318F0AD4C}"/>
              </a:ext>
            </a:extLst>
          </p:cNvPr>
          <p:cNvSpPr txBox="1"/>
          <p:nvPr/>
        </p:nvSpPr>
        <p:spPr>
          <a:xfrm>
            <a:off x="3540858" y="3242273"/>
            <a:ext cx="2014954" cy="523220"/>
          </a:xfrm>
          <a:prstGeom prst="rect">
            <a:avLst/>
          </a:prstGeom>
          <a:noFill/>
        </p:spPr>
        <p:txBody>
          <a:bodyPr wrap="square" rtlCol="0">
            <a:spAutoFit/>
          </a:bodyPr>
          <a:lstStyle/>
          <a:p>
            <a:r>
              <a:rPr lang="en-US" sz="1400" dirty="0"/>
              <a:t>5</a:t>
            </a:r>
            <a:r>
              <a:rPr lang="ru-RU" sz="1400" dirty="0"/>
              <a:t>. </a:t>
            </a:r>
            <a:r>
              <a:rPr lang="en-US" sz="1400" dirty="0" err="1"/>
              <a:t>Offre</a:t>
            </a:r>
            <a:r>
              <a:rPr lang="en-US" sz="1400" dirty="0"/>
              <a:t> </a:t>
            </a:r>
            <a:r>
              <a:rPr lang="en-US" sz="1400" dirty="0" err="1"/>
              <a:t>commerciale</a:t>
            </a:r>
            <a:r>
              <a:rPr lang="en-US" sz="1400" dirty="0"/>
              <a:t> des </a:t>
            </a:r>
            <a:r>
              <a:rPr lang="en-US" sz="1400" dirty="0" err="1"/>
              <a:t>céréales</a:t>
            </a:r>
            <a:endParaRPr lang="ru-RU" sz="1400" dirty="0"/>
          </a:p>
        </p:txBody>
      </p:sp>
      <p:sp>
        <p:nvSpPr>
          <p:cNvPr id="36" name="TextBox 35">
            <a:extLst>
              <a:ext uri="{FF2B5EF4-FFF2-40B4-BE49-F238E27FC236}">
                <a16:creationId xmlns:a16="http://schemas.microsoft.com/office/drawing/2014/main" id="{D21607D8-24D2-461B-9213-21DDFE15F298}"/>
              </a:ext>
            </a:extLst>
          </p:cNvPr>
          <p:cNvSpPr txBox="1"/>
          <p:nvPr/>
        </p:nvSpPr>
        <p:spPr>
          <a:xfrm>
            <a:off x="2356358" y="50409"/>
            <a:ext cx="9548598" cy="553998"/>
          </a:xfrm>
          <a:prstGeom prst="rect">
            <a:avLst/>
          </a:prstGeom>
          <a:noFill/>
        </p:spPr>
        <p:txBody>
          <a:bodyPr wrap="square" rtlCol="0">
            <a:spAutoFit/>
          </a:bodyPr>
          <a:lstStyle/>
          <a:p>
            <a:r>
              <a:rPr lang="fr-FR" sz="3000" b="1" dirty="0">
                <a:solidFill>
                  <a:schemeClr val="accent4">
                    <a:lumMod val="75000"/>
                  </a:schemeClr>
                </a:solidFill>
              </a:rPr>
              <a:t>L'ALGORITHME DE BASE DU FONDS CEREALIER</a:t>
            </a:r>
            <a:endParaRPr lang="ru-RU" sz="3000" b="1" dirty="0">
              <a:solidFill>
                <a:schemeClr val="accent4">
                  <a:lumMod val="75000"/>
                </a:schemeClr>
              </a:solidFill>
            </a:endParaRPr>
          </a:p>
        </p:txBody>
      </p:sp>
      <p:cxnSp>
        <p:nvCxnSpPr>
          <p:cNvPr id="31" name="Прямая со стрелкой 30">
            <a:extLst>
              <a:ext uri="{FF2B5EF4-FFF2-40B4-BE49-F238E27FC236}">
                <a16:creationId xmlns:a16="http://schemas.microsoft.com/office/drawing/2014/main" id="{578611CB-855A-4BBE-A06C-96F6ABC62695}"/>
              </a:ext>
            </a:extLst>
          </p:cNvPr>
          <p:cNvCxnSpPr>
            <a:cxnSpLocks/>
          </p:cNvCxnSpPr>
          <p:nvPr/>
        </p:nvCxnSpPr>
        <p:spPr>
          <a:xfrm flipH="1">
            <a:off x="3560104" y="5184263"/>
            <a:ext cx="1596262" cy="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sp>
        <p:nvSpPr>
          <p:cNvPr id="34" name="TextBox 33">
            <a:extLst>
              <a:ext uri="{FF2B5EF4-FFF2-40B4-BE49-F238E27FC236}">
                <a16:creationId xmlns:a16="http://schemas.microsoft.com/office/drawing/2014/main" id="{0F460DD5-6495-485F-8A37-4BCE8F2295EB}"/>
              </a:ext>
            </a:extLst>
          </p:cNvPr>
          <p:cNvSpPr txBox="1"/>
          <p:nvPr/>
        </p:nvSpPr>
        <p:spPr>
          <a:xfrm>
            <a:off x="3382732" y="4641563"/>
            <a:ext cx="2014954" cy="523220"/>
          </a:xfrm>
          <a:prstGeom prst="rect">
            <a:avLst/>
          </a:prstGeom>
          <a:noFill/>
        </p:spPr>
        <p:txBody>
          <a:bodyPr wrap="square" rtlCol="0">
            <a:spAutoFit/>
          </a:bodyPr>
          <a:lstStyle/>
          <a:p>
            <a:r>
              <a:rPr lang="ru-RU" sz="1400" dirty="0"/>
              <a:t>4. </a:t>
            </a:r>
            <a:r>
              <a:rPr lang="en-US" sz="1400" dirty="0" err="1"/>
              <a:t>Approvisionnement</a:t>
            </a:r>
            <a:r>
              <a:rPr lang="en-US" sz="1400" dirty="0"/>
              <a:t> </a:t>
            </a:r>
            <a:r>
              <a:rPr lang="en-US" sz="1400" dirty="0" err="1"/>
              <a:t>humanitaire</a:t>
            </a:r>
            <a:r>
              <a:rPr lang="en-US" sz="1400" dirty="0"/>
              <a:t> </a:t>
            </a:r>
            <a:r>
              <a:rPr lang="en-US" sz="1400" dirty="0" err="1"/>
              <a:t>en</a:t>
            </a:r>
            <a:r>
              <a:rPr lang="en-US" sz="1400" dirty="0"/>
              <a:t> </a:t>
            </a:r>
            <a:r>
              <a:rPr lang="en-US" sz="1400" dirty="0" err="1"/>
              <a:t>céréales</a:t>
            </a:r>
            <a:endParaRPr lang="ru-RU" sz="1400" dirty="0"/>
          </a:p>
        </p:txBody>
      </p:sp>
      <p:sp>
        <p:nvSpPr>
          <p:cNvPr id="2" name="Стрелка: вниз 1">
            <a:extLst>
              <a:ext uri="{FF2B5EF4-FFF2-40B4-BE49-F238E27FC236}">
                <a16:creationId xmlns:a16="http://schemas.microsoft.com/office/drawing/2014/main" id="{BD353302-4C52-4B5A-BE07-1CE8353E50EE}"/>
              </a:ext>
            </a:extLst>
          </p:cNvPr>
          <p:cNvSpPr/>
          <p:nvPr/>
        </p:nvSpPr>
        <p:spPr>
          <a:xfrm>
            <a:off x="2817183" y="678957"/>
            <a:ext cx="6516756" cy="736890"/>
          </a:xfrm>
          <a:prstGeom prst="downArrow">
            <a:avLst>
              <a:gd name="adj1" fmla="val 50000"/>
              <a:gd name="adj2" fmla="val 58901"/>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I</a:t>
            </a:r>
            <a:r>
              <a:rPr lang="en-US" sz="2400" b="1" dirty="0" err="1">
                <a:solidFill>
                  <a:schemeClr val="tx1"/>
                </a:solidFill>
              </a:rPr>
              <a:t>nitiatives</a:t>
            </a:r>
            <a:r>
              <a:rPr lang="en-US" sz="2400" b="1" dirty="0">
                <a:solidFill>
                  <a:schemeClr val="tx1"/>
                </a:solidFill>
              </a:rPr>
              <a:t> de </a:t>
            </a:r>
            <a:r>
              <a:rPr lang="en-US" sz="2400" b="1" dirty="0" err="1">
                <a:solidFill>
                  <a:schemeClr val="tx1"/>
                </a:solidFill>
              </a:rPr>
              <a:t>l’OISA</a:t>
            </a:r>
            <a:endParaRPr lang="ru-RU" sz="2400" b="1" dirty="0">
              <a:solidFill>
                <a:schemeClr val="tx1"/>
              </a:solidFill>
            </a:endParaRPr>
          </a:p>
        </p:txBody>
      </p:sp>
      <p:sp>
        <p:nvSpPr>
          <p:cNvPr id="8" name="TextBox 7">
            <a:extLst>
              <a:ext uri="{FF2B5EF4-FFF2-40B4-BE49-F238E27FC236}">
                <a16:creationId xmlns:a16="http://schemas.microsoft.com/office/drawing/2014/main" id="{2494A547-A81A-4A24-910E-1E22D62CDADB}"/>
              </a:ext>
            </a:extLst>
          </p:cNvPr>
          <p:cNvSpPr txBox="1"/>
          <p:nvPr/>
        </p:nvSpPr>
        <p:spPr>
          <a:xfrm>
            <a:off x="0" y="5892798"/>
            <a:ext cx="12192000" cy="923330"/>
          </a:xfrm>
          <a:prstGeom prst="rect">
            <a:avLst/>
          </a:prstGeom>
          <a:noFill/>
        </p:spPr>
        <p:txBody>
          <a:bodyPr wrap="square" rtlCol="0">
            <a:spAutoFit/>
          </a:bodyPr>
          <a:lstStyle/>
          <a:p>
            <a:pPr algn="ctr"/>
            <a:r>
              <a:rPr lang="fr-FR" b="1" dirty="0">
                <a:solidFill>
                  <a:srgbClr val="FF0000"/>
                </a:solidFill>
              </a:rPr>
              <a:t>NOTA BENE: un mécanisme détaillé, les conditions, les sources de financement, les principes décisionnels, la gestion du Fonds céréalier seront développés après la réalisation d'une étude de faisabilité du projet et une discussion avec les États membres de l’OISA</a:t>
            </a:r>
            <a:endParaRPr lang="ru-RU" b="1" dirty="0">
              <a:solidFill>
                <a:srgbClr val="FF0000"/>
              </a:solidFill>
            </a:endParaRPr>
          </a:p>
        </p:txBody>
      </p:sp>
      <p:sp>
        <p:nvSpPr>
          <p:cNvPr id="9" name="Овал 8">
            <a:extLst>
              <a:ext uri="{FF2B5EF4-FFF2-40B4-BE49-F238E27FC236}">
                <a16:creationId xmlns:a16="http://schemas.microsoft.com/office/drawing/2014/main" id="{82E5FE8A-D403-4B66-9977-74CC15208B8F}"/>
              </a:ext>
            </a:extLst>
          </p:cNvPr>
          <p:cNvSpPr/>
          <p:nvPr/>
        </p:nvSpPr>
        <p:spPr>
          <a:xfrm>
            <a:off x="5886351" y="2349004"/>
            <a:ext cx="440141" cy="33802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1</a:t>
            </a:r>
          </a:p>
        </p:txBody>
      </p:sp>
      <p:sp>
        <p:nvSpPr>
          <p:cNvPr id="38" name="Овал 37">
            <a:extLst>
              <a:ext uri="{FF2B5EF4-FFF2-40B4-BE49-F238E27FC236}">
                <a16:creationId xmlns:a16="http://schemas.microsoft.com/office/drawing/2014/main" id="{3915581B-800B-4C1C-AA2C-A718F09298C6}"/>
              </a:ext>
            </a:extLst>
          </p:cNvPr>
          <p:cNvSpPr/>
          <p:nvPr/>
        </p:nvSpPr>
        <p:spPr>
          <a:xfrm>
            <a:off x="6830730" y="3615050"/>
            <a:ext cx="440141" cy="338029"/>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2</a:t>
            </a:r>
          </a:p>
        </p:txBody>
      </p:sp>
      <p:sp>
        <p:nvSpPr>
          <p:cNvPr id="39" name="Овал 38">
            <a:extLst>
              <a:ext uri="{FF2B5EF4-FFF2-40B4-BE49-F238E27FC236}">
                <a16:creationId xmlns:a16="http://schemas.microsoft.com/office/drawing/2014/main" id="{A3280BA1-9BB0-4E77-BA10-91BD2560C37D}"/>
              </a:ext>
            </a:extLst>
          </p:cNvPr>
          <p:cNvSpPr/>
          <p:nvPr/>
        </p:nvSpPr>
        <p:spPr>
          <a:xfrm>
            <a:off x="8919957" y="5063259"/>
            <a:ext cx="440141" cy="338029"/>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3</a:t>
            </a:r>
          </a:p>
        </p:txBody>
      </p:sp>
      <p:sp>
        <p:nvSpPr>
          <p:cNvPr id="40" name="Овал 39">
            <a:extLst>
              <a:ext uri="{FF2B5EF4-FFF2-40B4-BE49-F238E27FC236}">
                <a16:creationId xmlns:a16="http://schemas.microsoft.com/office/drawing/2014/main" id="{48C3B13C-8ABD-4A3D-9AC3-8CF2CE049DC9}"/>
              </a:ext>
            </a:extLst>
          </p:cNvPr>
          <p:cNvSpPr/>
          <p:nvPr/>
        </p:nvSpPr>
        <p:spPr>
          <a:xfrm>
            <a:off x="4936295" y="3631543"/>
            <a:ext cx="440141" cy="338029"/>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5</a:t>
            </a:r>
            <a:endParaRPr lang="ru-RU" b="1" dirty="0"/>
          </a:p>
        </p:txBody>
      </p:sp>
      <p:sp>
        <p:nvSpPr>
          <p:cNvPr id="41" name="Овал 40">
            <a:extLst>
              <a:ext uri="{FF2B5EF4-FFF2-40B4-BE49-F238E27FC236}">
                <a16:creationId xmlns:a16="http://schemas.microsoft.com/office/drawing/2014/main" id="{6BBEFA5D-297B-41C9-AA88-EB58E15CA661}"/>
              </a:ext>
            </a:extLst>
          </p:cNvPr>
          <p:cNvSpPr/>
          <p:nvPr/>
        </p:nvSpPr>
        <p:spPr>
          <a:xfrm>
            <a:off x="4900905" y="4991663"/>
            <a:ext cx="440141" cy="338029"/>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4</a:t>
            </a:r>
          </a:p>
        </p:txBody>
      </p:sp>
      <p:sp>
        <p:nvSpPr>
          <p:cNvPr id="37" name="Прямоугольник 36">
            <a:extLst>
              <a:ext uri="{FF2B5EF4-FFF2-40B4-BE49-F238E27FC236}">
                <a16:creationId xmlns:a16="http://schemas.microsoft.com/office/drawing/2014/main" id="{0B30B761-E485-40A0-B713-B5642E6D5959}"/>
              </a:ext>
            </a:extLst>
          </p:cNvPr>
          <p:cNvSpPr/>
          <p:nvPr/>
        </p:nvSpPr>
        <p:spPr>
          <a:xfrm>
            <a:off x="5959365" y="673509"/>
            <a:ext cx="6096000" cy="697627"/>
          </a:xfrm>
          <a:prstGeom prst="rect">
            <a:avLst/>
          </a:prstGeom>
        </p:spPr>
        <p:txBody>
          <a:bodyPr>
            <a:spAutoFit/>
          </a:bodyPr>
          <a:lstStyle/>
          <a:p>
            <a:pPr algn="r">
              <a:spcAft>
                <a:spcPts val="0"/>
              </a:spcAft>
            </a:pPr>
            <a:r>
              <a:rPr lang="en-US" sz="1200" i="1" dirty="0" err="1">
                <a:latin typeface="Times New Roman" panose="02020603050405020304" pitchFamily="18" charset="0"/>
                <a:ea typeface="Times New Roman" panose="02020603050405020304" pitchFamily="18" charset="0"/>
              </a:rPr>
              <a:t>Annexe</a:t>
            </a:r>
            <a:endParaRPr lang="ru-RU" sz="1100" dirty="0">
              <a:latin typeface="Times New Roman" panose="02020603050405020304" pitchFamily="18" charset="0"/>
              <a:ea typeface="Times New Roman" panose="02020603050405020304" pitchFamily="18" charset="0"/>
            </a:endParaRPr>
          </a:p>
          <a:p>
            <a:pPr>
              <a:lnSpc>
                <a:spcPts val="205"/>
              </a:lnSpc>
              <a:spcAft>
                <a:spcPts val="0"/>
              </a:spcAft>
            </a:pPr>
            <a:r>
              <a:rPr lang="en-US" sz="1200" dirty="0">
                <a:latin typeface="Times New Roman" panose="02020603050405020304" pitchFamily="18" charset="0"/>
                <a:ea typeface="Times New Roman" panose="02020603050405020304" pitchFamily="18" charset="0"/>
              </a:rPr>
              <a:t> </a:t>
            </a:r>
            <a:endParaRPr lang="ru-RU" sz="1100" dirty="0">
              <a:latin typeface="Times New Roman" panose="02020603050405020304" pitchFamily="18" charset="0"/>
              <a:ea typeface="Times New Roman" panose="02020603050405020304" pitchFamily="18" charset="0"/>
            </a:endParaRPr>
          </a:p>
          <a:p>
            <a:pPr algn="r">
              <a:spcAft>
                <a:spcPts val="0"/>
              </a:spcAft>
            </a:pPr>
            <a:r>
              <a:rPr lang="en-US" sz="1200" i="1" dirty="0">
                <a:latin typeface="Times New Roman" panose="02020603050405020304" pitchFamily="18" charset="0"/>
                <a:ea typeface="Times New Roman" panose="02020603050405020304" pitchFamily="18" charset="0"/>
              </a:rPr>
              <a:t>à la Resolution № IOFS</a:t>
            </a:r>
            <a:r>
              <a:rPr lang="kk-KZ" sz="1200" i="1" dirty="0">
                <a:latin typeface="Times New Roman" panose="02020603050405020304" pitchFamily="18" charset="0"/>
                <a:ea typeface="Times New Roman" panose="02020603050405020304" pitchFamily="18" charset="0"/>
              </a:rPr>
              <a:t>/</a:t>
            </a:r>
            <a:r>
              <a:rPr lang="en-US" sz="1200" i="1" dirty="0">
                <a:latin typeface="Times New Roman" panose="02020603050405020304" pitchFamily="18" charset="0"/>
                <a:ea typeface="Times New Roman" panose="02020603050405020304" pitchFamily="18" charset="0"/>
              </a:rPr>
              <a:t>GA/</a:t>
            </a:r>
            <a:r>
              <a:rPr lang="kk-KZ" sz="1200" i="1" dirty="0">
                <a:latin typeface="Times New Roman" panose="02020603050405020304" pitchFamily="18" charset="0"/>
                <a:ea typeface="Times New Roman" panose="02020603050405020304" pitchFamily="18" charset="0"/>
              </a:rPr>
              <a:t>1-</a:t>
            </a:r>
            <a:r>
              <a:rPr lang="en-US" sz="1200" i="1" dirty="0">
                <a:latin typeface="Times New Roman" panose="02020603050405020304" pitchFamily="18" charset="0"/>
                <a:ea typeface="Times New Roman" panose="02020603050405020304" pitchFamily="18" charset="0"/>
              </a:rPr>
              <a:t>13</a:t>
            </a:r>
            <a:r>
              <a:rPr lang="kk-KZ" sz="1200" i="1" dirty="0">
                <a:latin typeface="Times New Roman" panose="02020603050405020304" pitchFamily="18" charset="0"/>
                <a:ea typeface="Times New Roman" panose="02020603050405020304" pitchFamily="18" charset="0"/>
              </a:rPr>
              <a:t>-</a:t>
            </a:r>
            <a:r>
              <a:rPr lang="en-US" sz="1200" i="1" dirty="0">
                <a:latin typeface="Times New Roman" panose="02020603050405020304" pitchFamily="18" charset="0"/>
                <a:ea typeface="Times New Roman" panose="02020603050405020304" pitchFamily="18" charset="0"/>
              </a:rPr>
              <a:t>201</a:t>
            </a:r>
            <a:r>
              <a:rPr lang="kk-KZ" sz="1200" i="1" dirty="0">
                <a:latin typeface="Times New Roman" panose="02020603050405020304" pitchFamily="18" charset="0"/>
                <a:ea typeface="Times New Roman" panose="02020603050405020304" pitchFamily="18" charset="0"/>
              </a:rPr>
              <a:t>9</a:t>
            </a:r>
            <a:endParaRPr lang="ru-RU" sz="1100" dirty="0">
              <a:latin typeface="Times New Roman" panose="02020603050405020304" pitchFamily="18" charset="0"/>
              <a:ea typeface="Times New Roman" panose="02020603050405020304" pitchFamily="18" charset="0"/>
            </a:endParaRPr>
          </a:p>
          <a:p>
            <a:pPr>
              <a:lnSpc>
                <a:spcPts val="205"/>
              </a:lnSpc>
              <a:spcAft>
                <a:spcPts val="0"/>
              </a:spcAft>
            </a:pPr>
            <a:r>
              <a:rPr lang="en-US" sz="1200" dirty="0">
                <a:latin typeface="Times New Roman" panose="02020603050405020304" pitchFamily="18" charset="0"/>
                <a:ea typeface="Times New Roman" panose="02020603050405020304" pitchFamily="18" charset="0"/>
              </a:rPr>
              <a:t> </a:t>
            </a:r>
            <a:endParaRPr lang="ru-RU" sz="1100" dirty="0">
              <a:latin typeface="Times New Roman" panose="02020603050405020304" pitchFamily="18" charset="0"/>
              <a:ea typeface="Times New Roman" panose="02020603050405020304" pitchFamily="18" charset="0"/>
            </a:endParaRPr>
          </a:p>
          <a:p>
            <a:pPr algn="r">
              <a:spcAft>
                <a:spcPts val="0"/>
              </a:spcAft>
            </a:pPr>
            <a:r>
              <a:rPr lang="fr-FR" sz="1200" i="1" dirty="0">
                <a:latin typeface="Times New Roman" panose="02020603050405020304" pitchFamily="18" charset="0"/>
                <a:ea typeface="Times New Roman" panose="02020603050405020304" pitchFamily="18" charset="0"/>
              </a:rPr>
              <a:t>sur la création du Fonds céréalier</a:t>
            </a:r>
            <a:endParaRPr lang="ru-RU" sz="1200" i="1" dirty="0">
              <a:latin typeface="Times New Roman" panose="02020603050405020304" pitchFamily="18" charset="0"/>
            </a:endParaRPr>
          </a:p>
        </p:txBody>
      </p:sp>
    </p:spTree>
    <p:extLst>
      <p:ext uri="{BB962C8B-B14F-4D97-AF65-F5344CB8AC3E}">
        <p14:creationId xmlns:p14="http://schemas.microsoft.com/office/powerpoint/2010/main" val="3733059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C5DF350-F38A-495F-B353-FE66D3DD75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591511" cy="148375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B830DE9C-0B29-4BC1-ABA4-84609AAF8947}"/>
              </a:ext>
            </a:extLst>
          </p:cNvPr>
          <p:cNvCxnSpPr>
            <a:cxnSpLocks/>
          </p:cNvCxnSpPr>
          <p:nvPr/>
        </p:nvCxnSpPr>
        <p:spPr>
          <a:xfrm>
            <a:off x="1591511" y="540812"/>
            <a:ext cx="10163167" cy="0"/>
          </a:xfrm>
          <a:prstGeom prst="line">
            <a:avLst/>
          </a:prstGeom>
          <a:ln w="38100"/>
        </p:spPr>
        <p:style>
          <a:lnRef idx="3">
            <a:schemeClr val="accent6"/>
          </a:lnRef>
          <a:fillRef idx="0">
            <a:schemeClr val="accent6"/>
          </a:fillRef>
          <a:effectRef idx="2">
            <a:schemeClr val="accent6"/>
          </a:effectRef>
          <a:fontRef idx="minor">
            <a:schemeClr val="tx1"/>
          </a:fontRef>
        </p:style>
      </p:cxnSp>
      <p:sp>
        <p:nvSpPr>
          <p:cNvPr id="36" name="TextBox 35">
            <a:extLst>
              <a:ext uri="{FF2B5EF4-FFF2-40B4-BE49-F238E27FC236}">
                <a16:creationId xmlns:a16="http://schemas.microsoft.com/office/drawing/2014/main" id="{D21607D8-24D2-461B-9213-21DDFE15F298}"/>
              </a:ext>
            </a:extLst>
          </p:cNvPr>
          <p:cNvSpPr txBox="1"/>
          <p:nvPr/>
        </p:nvSpPr>
        <p:spPr>
          <a:xfrm>
            <a:off x="742746" y="109496"/>
            <a:ext cx="11860696" cy="430887"/>
          </a:xfrm>
          <a:prstGeom prst="rect">
            <a:avLst/>
          </a:prstGeom>
          <a:noFill/>
        </p:spPr>
        <p:txBody>
          <a:bodyPr wrap="square" rtlCol="0">
            <a:spAutoFit/>
          </a:bodyPr>
          <a:lstStyle/>
          <a:p>
            <a:pPr algn="ctr"/>
            <a:r>
              <a:rPr lang="fr-FR" sz="2200" b="1" dirty="0">
                <a:solidFill>
                  <a:schemeClr val="accent4">
                    <a:lumMod val="75000"/>
                  </a:schemeClr>
                </a:solidFill>
              </a:rPr>
              <a:t>Algorithme d'actions pour l'approvisionnement humanitaire en céréales par le Fonds céréalier</a:t>
            </a:r>
            <a:endParaRPr lang="ru-RU" sz="2200" b="1" dirty="0">
              <a:solidFill>
                <a:schemeClr val="accent4">
                  <a:lumMod val="75000"/>
                </a:schemeClr>
              </a:solidFill>
            </a:endParaRPr>
          </a:p>
        </p:txBody>
      </p:sp>
      <p:sp>
        <p:nvSpPr>
          <p:cNvPr id="38" name="Rectangle 6">
            <a:extLst>
              <a:ext uri="{FF2B5EF4-FFF2-40B4-BE49-F238E27FC236}">
                <a16:creationId xmlns:a16="http://schemas.microsoft.com/office/drawing/2014/main" id="{09EE3919-57DC-41C0-823F-8506C741C166}"/>
              </a:ext>
            </a:extLst>
          </p:cNvPr>
          <p:cNvSpPr/>
          <p:nvPr/>
        </p:nvSpPr>
        <p:spPr>
          <a:xfrm>
            <a:off x="1588747" y="774531"/>
            <a:ext cx="3338285" cy="1121645"/>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chemeClr val="tx1">
                    <a:lumMod val="95000"/>
                    <a:lumOff val="5000"/>
                  </a:schemeClr>
                </a:solidFill>
              </a:rPr>
              <a:t>FUNDS CEREALIER</a:t>
            </a:r>
            <a:endParaRPr lang="ru-RU" sz="2400" b="1" dirty="0">
              <a:solidFill>
                <a:schemeClr val="tx1">
                  <a:lumMod val="95000"/>
                  <a:lumOff val="5000"/>
                </a:schemeClr>
              </a:solidFill>
            </a:endParaRPr>
          </a:p>
        </p:txBody>
      </p:sp>
      <p:sp>
        <p:nvSpPr>
          <p:cNvPr id="40" name="Rectangle 6">
            <a:extLst>
              <a:ext uri="{FF2B5EF4-FFF2-40B4-BE49-F238E27FC236}">
                <a16:creationId xmlns:a16="http://schemas.microsoft.com/office/drawing/2014/main" id="{D8EAD350-E7AB-4869-82ED-1126CA96AD77}"/>
              </a:ext>
            </a:extLst>
          </p:cNvPr>
          <p:cNvSpPr/>
          <p:nvPr/>
        </p:nvSpPr>
        <p:spPr>
          <a:xfrm>
            <a:off x="8236858" y="677650"/>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41" name="Rectangle 6">
            <a:extLst>
              <a:ext uri="{FF2B5EF4-FFF2-40B4-BE49-F238E27FC236}">
                <a16:creationId xmlns:a16="http://schemas.microsoft.com/office/drawing/2014/main" id="{8872AFB8-51DC-4E99-AF26-258998BDF56F}"/>
              </a:ext>
            </a:extLst>
          </p:cNvPr>
          <p:cNvSpPr/>
          <p:nvPr/>
        </p:nvSpPr>
        <p:spPr>
          <a:xfrm>
            <a:off x="8389258" y="830050"/>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42" name="Rectangle 6">
            <a:extLst>
              <a:ext uri="{FF2B5EF4-FFF2-40B4-BE49-F238E27FC236}">
                <a16:creationId xmlns:a16="http://schemas.microsoft.com/office/drawing/2014/main" id="{DB339249-09E0-4F37-AB5F-B49EB99D68EE}"/>
              </a:ext>
            </a:extLst>
          </p:cNvPr>
          <p:cNvSpPr/>
          <p:nvPr/>
        </p:nvSpPr>
        <p:spPr>
          <a:xfrm>
            <a:off x="8541658" y="982450"/>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43" name="Rectangle 6">
            <a:extLst>
              <a:ext uri="{FF2B5EF4-FFF2-40B4-BE49-F238E27FC236}">
                <a16:creationId xmlns:a16="http://schemas.microsoft.com/office/drawing/2014/main" id="{604008E8-978E-45D7-8A65-9420AC372BCC}"/>
              </a:ext>
            </a:extLst>
          </p:cNvPr>
          <p:cNvSpPr/>
          <p:nvPr/>
        </p:nvSpPr>
        <p:spPr>
          <a:xfrm>
            <a:off x="8694058" y="1134850"/>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a:solidFill>
                  <a:schemeClr val="tx1">
                    <a:lumMod val="95000"/>
                    <a:lumOff val="5000"/>
                  </a:schemeClr>
                </a:solidFill>
              </a:rPr>
              <a:t>Producteurs de céréales dans les pays de l'OCI</a:t>
            </a:r>
            <a:endParaRPr lang="ru-RU" sz="2400" b="1" dirty="0">
              <a:solidFill>
                <a:schemeClr val="tx1">
                  <a:lumMod val="95000"/>
                  <a:lumOff val="5000"/>
                </a:schemeClr>
              </a:solidFill>
            </a:endParaRPr>
          </a:p>
        </p:txBody>
      </p:sp>
      <p:cxnSp>
        <p:nvCxnSpPr>
          <p:cNvPr id="44" name="Прямая со стрелкой 43">
            <a:extLst>
              <a:ext uri="{FF2B5EF4-FFF2-40B4-BE49-F238E27FC236}">
                <a16:creationId xmlns:a16="http://schemas.microsoft.com/office/drawing/2014/main" id="{8860272A-6183-4F24-9C56-997E7D37184E}"/>
              </a:ext>
            </a:extLst>
          </p:cNvPr>
          <p:cNvCxnSpPr>
            <a:cxnSpLocks/>
          </p:cNvCxnSpPr>
          <p:nvPr/>
        </p:nvCxnSpPr>
        <p:spPr>
          <a:xfrm flipH="1">
            <a:off x="5021942" y="864470"/>
            <a:ext cx="3214916" cy="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sp>
        <p:nvSpPr>
          <p:cNvPr id="46" name="TextBox 45">
            <a:extLst>
              <a:ext uri="{FF2B5EF4-FFF2-40B4-BE49-F238E27FC236}">
                <a16:creationId xmlns:a16="http://schemas.microsoft.com/office/drawing/2014/main" id="{83DB0323-CD20-4657-9FF9-5721808F9DB9}"/>
              </a:ext>
            </a:extLst>
          </p:cNvPr>
          <p:cNvSpPr txBox="1"/>
          <p:nvPr/>
        </p:nvSpPr>
        <p:spPr>
          <a:xfrm>
            <a:off x="4847771" y="801597"/>
            <a:ext cx="3366662" cy="2200602"/>
          </a:xfrm>
          <a:prstGeom prst="rect">
            <a:avLst/>
          </a:prstGeom>
          <a:noFill/>
        </p:spPr>
        <p:txBody>
          <a:bodyPr wrap="square" rtlCol="0">
            <a:spAutoFit/>
          </a:bodyPr>
          <a:lstStyle/>
          <a:p>
            <a:pPr algn="just"/>
            <a:r>
              <a:rPr lang="ru-RU" dirty="0"/>
              <a:t>1</a:t>
            </a:r>
            <a:r>
              <a:rPr lang="ru-RU" sz="1700" dirty="0"/>
              <a:t>. </a:t>
            </a:r>
            <a:r>
              <a:rPr lang="fr-FR" sz="1700" dirty="0"/>
              <a:t>L’achat des céréales à bas prix, en raison de </a:t>
            </a:r>
            <a:r>
              <a:rPr lang="en-US" sz="1700" dirty="0"/>
              <a:t>:</a:t>
            </a:r>
          </a:p>
          <a:p>
            <a:pPr algn="just"/>
            <a:r>
              <a:rPr lang="en-US" sz="1700" dirty="0"/>
              <a:t>- </a:t>
            </a:r>
            <a:r>
              <a:rPr lang="en-US" sz="1700" dirty="0" err="1"/>
              <a:t>contrats</a:t>
            </a:r>
            <a:r>
              <a:rPr lang="en-US" sz="1700" dirty="0"/>
              <a:t> à </a:t>
            </a:r>
            <a:r>
              <a:rPr lang="en-US" sz="1700" dirty="0" err="1"/>
              <a:t>terme</a:t>
            </a:r>
            <a:r>
              <a:rPr lang="en-US" sz="1700" dirty="0"/>
              <a:t>;</a:t>
            </a:r>
          </a:p>
          <a:p>
            <a:pPr algn="just"/>
            <a:r>
              <a:rPr lang="en-US" sz="1700" dirty="0"/>
              <a:t>- </a:t>
            </a:r>
            <a:r>
              <a:rPr lang="fr-FR" sz="1700" dirty="0"/>
              <a:t>achats pendant la période de surplus des céréales sur le marché</a:t>
            </a:r>
            <a:r>
              <a:rPr lang="en-US" sz="1700" dirty="0"/>
              <a:t>;</a:t>
            </a:r>
          </a:p>
          <a:p>
            <a:pPr algn="just"/>
            <a:r>
              <a:rPr lang="en-US" sz="1700" dirty="0"/>
              <a:t>- </a:t>
            </a:r>
            <a:r>
              <a:rPr lang="fr-FR" sz="1700" dirty="0"/>
              <a:t>soutien de l'Etat (production / transport) du pays producteur de céréales</a:t>
            </a:r>
            <a:r>
              <a:rPr lang="en-US" sz="1700" dirty="0"/>
              <a:t>.</a:t>
            </a:r>
            <a:endParaRPr lang="ru-RU" sz="1700" dirty="0"/>
          </a:p>
        </p:txBody>
      </p:sp>
      <p:cxnSp>
        <p:nvCxnSpPr>
          <p:cNvPr id="48" name="Прямая со стрелкой 47">
            <a:extLst>
              <a:ext uri="{FF2B5EF4-FFF2-40B4-BE49-F238E27FC236}">
                <a16:creationId xmlns:a16="http://schemas.microsoft.com/office/drawing/2014/main" id="{89DA7E35-F380-4881-B5A7-32189DB9DD45}"/>
              </a:ext>
            </a:extLst>
          </p:cNvPr>
          <p:cNvCxnSpPr>
            <a:cxnSpLocks/>
          </p:cNvCxnSpPr>
          <p:nvPr/>
        </p:nvCxnSpPr>
        <p:spPr>
          <a:xfrm>
            <a:off x="1902024" y="1929321"/>
            <a:ext cx="0" cy="68926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sp>
        <p:nvSpPr>
          <p:cNvPr id="51" name="Rectangle 6">
            <a:extLst>
              <a:ext uri="{FF2B5EF4-FFF2-40B4-BE49-F238E27FC236}">
                <a16:creationId xmlns:a16="http://schemas.microsoft.com/office/drawing/2014/main" id="{5B8D7D98-2646-4617-BB9D-5869095AFB85}"/>
              </a:ext>
            </a:extLst>
          </p:cNvPr>
          <p:cNvSpPr/>
          <p:nvPr/>
        </p:nvSpPr>
        <p:spPr>
          <a:xfrm>
            <a:off x="1451427" y="4342512"/>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53" name="Rectangle 6">
            <a:extLst>
              <a:ext uri="{FF2B5EF4-FFF2-40B4-BE49-F238E27FC236}">
                <a16:creationId xmlns:a16="http://schemas.microsoft.com/office/drawing/2014/main" id="{8D3C1BDD-BDC8-4C9C-9E9D-7472FC63DB12}"/>
              </a:ext>
            </a:extLst>
          </p:cNvPr>
          <p:cNvSpPr/>
          <p:nvPr/>
        </p:nvSpPr>
        <p:spPr>
          <a:xfrm>
            <a:off x="1603827" y="4494912"/>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b="1" dirty="0">
              <a:solidFill>
                <a:schemeClr val="tx1">
                  <a:lumMod val="95000"/>
                  <a:lumOff val="5000"/>
                </a:schemeClr>
              </a:solidFill>
            </a:endParaRPr>
          </a:p>
        </p:txBody>
      </p:sp>
      <p:sp>
        <p:nvSpPr>
          <p:cNvPr id="54" name="Rectangle 6">
            <a:extLst>
              <a:ext uri="{FF2B5EF4-FFF2-40B4-BE49-F238E27FC236}">
                <a16:creationId xmlns:a16="http://schemas.microsoft.com/office/drawing/2014/main" id="{7EAC0F94-7DBC-4DAC-B49D-6AC0007FEC60}"/>
              </a:ext>
            </a:extLst>
          </p:cNvPr>
          <p:cNvSpPr/>
          <p:nvPr/>
        </p:nvSpPr>
        <p:spPr>
          <a:xfrm>
            <a:off x="1756227" y="4647312"/>
            <a:ext cx="3338285" cy="1483731"/>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b="1" dirty="0">
                <a:solidFill>
                  <a:schemeClr val="tx1">
                    <a:lumMod val="95000"/>
                    <a:lumOff val="5000"/>
                  </a:schemeClr>
                </a:solidFill>
              </a:rPr>
              <a:t>Etats membres de l’OISA (OCI), où il existe des déficits en grain</a:t>
            </a:r>
            <a:endParaRPr lang="ru-RU" sz="2400" b="1" dirty="0">
              <a:solidFill>
                <a:schemeClr val="tx1">
                  <a:lumMod val="95000"/>
                  <a:lumOff val="5000"/>
                </a:schemeClr>
              </a:solidFill>
            </a:endParaRPr>
          </a:p>
        </p:txBody>
      </p:sp>
      <p:sp>
        <p:nvSpPr>
          <p:cNvPr id="57" name="TextBox 56">
            <a:extLst>
              <a:ext uri="{FF2B5EF4-FFF2-40B4-BE49-F238E27FC236}">
                <a16:creationId xmlns:a16="http://schemas.microsoft.com/office/drawing/2014/main" id="{5742EA04-A9BC-4A74-A428-29E578FA7E97}"/>
              </a:ext>
            </a:extLst>
          </p:cNvPr>
          <p:cNvSpPr txBox="1"/>
          <p:nvPr/>
        </p:nvSpPr>
        <p:spPr>
          <a:xfrm>
            <a:off x="1986251" y="3506759"/>
            <a:ext cx="3006664" cy="646331"/>
          </a:xfrm>
          <a:prstGeom prst="rect">
            <a:avLst/>
          </a:prstGeom>
          <a:noFill/>
        </p:spPr>
        <p:txBody>
          <a:bodyPr wrap="square" rtlCol="0">
            <a:spAutoFit/>
          </a:bodyPr>
          <a:lstStyle/>
          <a:p>
            <a:r>
              <a:rPr lang="ru-RU" dirty="0"/>
              <a:t>3. </a:t>
            </a:r>
            <a:r>
              <a:rPr lang="fr-FR" dirty="0"/>
              <a:t>Fourniture de céréales au port du pays membre de l'OCI</a:t>
            </a:r>
            <a:endParaRPr lang="ru-RU" dirty="0"/>
          </a:p>
        </p:txBody>
      </p:sp>
      <p:cxnSp>
        <p:nvCxnSpPr>
          <p:cNvPr id="58" name="Прямая со стрелкой 57">
            <a:extLst>
              <a:ext uri="{FF2B5EF4-FFF2-40B4-BE49-F238E27FC236}">
                <a16:creationId xmlns:a16="http://schemas.microsoft.com/office/drawing/2014/main" id="{08F562C5-2BAB-4B8E-AA65-78A1F65AF79B}"/>
              </a:ext>
            </a:extLst>
          </p:cNvPr>
          <p:cNvCxnSpPr>
            <a:cxnSpLocks/>
          </p:cNvCxnSpPr>
          <p:nvPr/>
        </p:nvCxnSpPr>
        <p:spPr>
          <a:xfrm flipH="1">
            <a:off x="4992916" y="3107556"/>
            <a:ext cx="5217884" cy="0"/>
          </a:xfrm>
          <a:prstGeom prst="straightConnector1">
            <a:avLst/>
          </a:prstGeom>
          <a:ln w="28575">
            <a:solidFill>
              <a:schemeClr val="accent2">
                <a:lumMod val="75000"/>
              </a:schemeClr>
            </a:solidFill>
            <a:headEnd type="none" w="med" len="med"/>
            <a:tailEnd type="arrow" w="med" len="med"/>
          </a:ln>
        </p:spPr>
        <p:style>
          <a:lnRef idx="3">
            <a:schemeClr val="accent6"/>
          </a:lnRef>
          <a:fillRef idx="0">
            <a:schemeClr val="accent6"/>
          </a:fillRef>
          <a:effectRef idx="2">
            <a:schemeClr val="accent6"/>
          </a:effectRef>
          <a:fontRef idx="minor">
            <a:schemeClr val="tx1"/>
          </a:fontRef>
        </p:style>
      </p:cxnSp>
      <p:cxnSp>
        <p:nvCxnSpPr>
          <p:cNvPr id="59" name="Прямая соединительная линия 58">
            <a:extLst>
              <a:ext uri="{FF2B5EF4-FFF2-40B4-BE49-F238E27FC236}">
                <a16:creationId xmlns:a16="http://schemas.microsoft.com/office/drawing/2014/main" id="{D4A3D3C3-E3DE-450A-9B41-3E677C92DCCD}"/>
              </a:ext>
            </a:extLst>
          </p:cNvPr>
          <p:cNvCxnSpPr>
            <a:cxnSpLocks/>
          </p:cNvCxnSpPr>
          <p:nvPr/>
        </p:nvCxnSpPr>
        <p:spPr>
          <a:xfrm>
            <a:off x="10210800" y="3093042"/>
            <a:ext cx="0" cy="1409124"/>
          </a:xfrm>
          <a:prstGeom prst="line">
            <a:avLst/>
          </a:prstGeom>
          <a:ln w="31750">
            <a:solidFill>
              <a:schemeClr val="accent2">
                <a:lumMod val="75000"/>
              </a:schemeClr>
            </a:solidFill>
          </a:ln>
        </p:spPr>
        <p:style>
          <a:lnRef idx="3">
            <a:schemeClr val="accent6"/>
          </a:lnRef>
          <a:fillRef idx="0">
            <a:schemeClr val="accent6"/>
          </a:fillRef>
          <a:effectRef idx="2">
            <a:schemeClr val="accent6"/>
          </a:effectRef>
          <a:fontRef idx="minor">
            <a:schemeClr val="tx1"/>
          </a:fontRef>
        </p:style>
      </p:cxnSp>
      <p:sp>
        <p:nvSpPr>
          <p:cNvPr id="62" name="Rectangle 6">
            <a:extLst>
              <a:ext uri="{FF2B5EF4-FFF2-40B4-BE49-F238E27FC236}">
                <a16:creationId xmlns:a16="http://schemas.microsoft.com/office/drawing/2014/main" id="{DC1AE28E-17BC-41F6-BB78-AD984BCB8756}"/>
              </a:ext>
            </a:extLst>
          </p:cNvPr>
          <p:cNvSpPr/>
          <p:nvPr/>
        </p:nvSpPr>
        <p:spPr>
          <a:xfrm>
            <a:off x="8416394" y="4502166"/>
            <a:ext cx="3338285" cy="1483731"/>
          </a:xfrm>
          <a:prstGeom prst="rect">
            <a:avLst/>
          </a:prstGeom>
          <a:ln>
            <a:solidFill>
              <a:schemeClr val="accent2">
                <a:lumMod val="7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b="1" dirty="0">
                <a:solidFill>
                  <a:schemeClr val="tx1">
                    <a:lumMod val="95000"/>
                    <a:lumOff val="5000"/>
                  </a:schemeClr>
                </a:solidFill>
              </a:rPr>
              <a:t>Fonds </a:t>
            </a:r>
            <a:r>
              <a:rPr lang="en-US" sz="2400" b="1" dirty="0" err="1">
                <a:solidFill>
                  <a:schemeClr val="tx1">
                    <a:lumMod val="95000"/>
                    <a:lumOff val="5000"/>
                  </a:schemeClr>
                </a:solidFill>
              </a:rPr>
              <a:t>caritatif</a:t>
            </a:r>
            <a:r>
              <a:rPr lang="en-US" sz="2400" b="1" dirty="0">
                <a:solidFill>
                  <a:schemeClr val="tx1">
                    <a:lumMod val="95000"/>
                    <a:lumOff val="5000"/>
                  </a:schemeClr>
                </a:solidFill>
              </a:rPr>
              <a:t> des </a:t>
            </a:r>
            <a:r>
              <a:rPr lang="en-US" sz="2400" b="1" dirty="0" err="1">
                <a:solidFill>
                  <a:schemeClr val="tx1">
                    <a:lumMod val="95000"/>
                    <a:lumOff val="5000"/>
                  </a:schemeClr>
                </a:solidFill>
              </a:rPr>
              <a:t>musulmans</a:t>
            </a:r>
            <a:endParaRPr lang="ru-RU" sz="2400" b="1" dirty="0">
              <a:solidFill>
                <a:schemeClr val="tx1">
                  <a:lumMod val="95000"/>
                  <a:lumOff val="5000"/>
                </a:schemeClr>
              </a:solidFill>
            </a:endParaRPr>
          </a:p>
        </p:txBody>
      </p:sp>
      <p:sp>
        <p:nvSpPr>
          <p:cNvPr id="65" name="Rectangle 6">
            <a:extLst>
              <a:ext uri="{FF2B5EF4-FFF2-40B4-BE49-F238E27FC236}">
                <a16:creationId xmlns:a16="http://schemas.microsoft.com/office/drawing/2014/main" id="{57C37BAE-9DD9-4C32-A5D6-3BC7765C097F}"/>
              </a:ext>
            </a:extLst>
          </p:cNvPr>
          <p:cNvSpPr/>
          <p:nvPr/>
        </p:nvSpPr>
        <p:spPr>
          <a:xfrm>
            <a:off x="1567545" y="2714580"/>
            <a:ext cx="3338285" cy="809528"/>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err="1">
                <a:solidFill>
                  <a:schemeClr val="tx1">
                    <a:lumMod val="95000"/>
                    <a:lumOff val="5000"/>
                  </a:schemeClr>
                </a:solidFill>
              </a:rPr>
              <a:t>Entreprises</a:t>
            </a:r>
            <a:r>
              <a:rPr lang="en-US" sz="2400" b="1" dirty="0">
                <a:solidFill>
                  <a:schemeClr val="tx1">
                    <a:lumMod val="95000"/>
                    <a:lumOff val="5000"/>
                  </a:schemeClr>
                </a:solidFill>
              </a:rPr>
              <a:t> de transport</a:t>
            </a:r>
            <a:endParaRPr lang="ru-RU" sz="2400" b="1" dirty="0">
              <a:solidFill>
                <a:schemeClr val="tx1">
                  <a:lumMod val="95000"/>
                  <a:lumOff val="5000"/>
                </a:schemeClr>
              </a:solidFill>
            </a:endParaRPr>
          </a:p>
        </p:txBody>
      </p:sp>
      <p:cxnSp>
        <p:nvCxnSpPr>
          <p:cNvPr id="66" name="Прямая со стрелкой 65">
            <a:extLst>
              <a:ext uri="{FF2B5EF4-FFF2-40B4-BE49-F238E27FC236}">
                <a16:creationId xmlns:a16="http://schemas.microsoft.com/office/drawing/2014/main" id="{1BCFE44D-AC22-4481-A2EE-1F336A33C0CE}"/>
              </a:ext>
            </a:extLst>
          </p:cNvPr>
          <p:cNvCxnSpPr>
            <a:cxnSpLocks/>
          </p:cNvCxnSpPr>
          <p:nvPr/>
        </p:nvCxnSpPr>
        <p:spPr>
          <a:xfrm>
            <a:off x="1911483" y="3524108"/>
            <a:ext cx="0" cy="68926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sp>
        <p:nvSpPr>
          <p:cNvPr id="68" name="TextBox 67">
            <a:extLst>
              <a:ext uri="{FF2B5EF4-FFF2-40B4-BE49-F238E27FC236}">
                <a16:creationId xmlns:a16="http://schemas.microsoft.com/office/drawing/2014/main" id="{B7F1184A-55B1-4305-8F4E-6090E6F4B7E8}"/>
              </a:ext>
            </a:extLst>
          </p:cNvPr>
          <p:cNvSpPr txBox="1"/>
          <p:nvPr/>
        </p:nvSpPr>
        <p:spPr>
          <a:xfrm>
            <a:off x="1977373" y="2032877"/>
            <a:ext cx="3006664" cy="369332"/>
          </a:xfrm>
          <a:prstGeom prst="rect">
            <a:avLst/>
          </a:prstGeom>
          <a:noFill/>
        </p:spPr>
        <p:txBody>
          <a:bodyPr wrap="square" rtlCol="0">
            <a:spAutoFit/>
          </a:bodyPr>
          <a:lstStyle/>
          <a:p>
            <a:r>
              <a:rPr lang="ru-RU" dirty="0"/>
              <a:t>2. </a:t>
            </a:r>
            <a:r>
              <a:rPr lang="en-US" dirty="0" err="1"/>
              <a:t>Expédition</a:t>
            </a:r>
            <a:r>
              <a:rPr lang="en-US" dirty="0"/>
              <a:t> des </a:t>
            </a:r>
            <a:r>
              <a:rPr lang="en-US" dirty="0" err="1"/>
              <a:t>céréales</a:t>
            </a:r>
            <a:endParaRPr lang="ru-RU" dirty="0"/>
          </a:p>
        </p:txBody>
      </p:sp>
      <p:sp>
        <p:nvSpPr>
          <p:cNvPr id="71" name="TextBox 70">
            <a:extLst>
              <a:ext uri="{FF2B5EF4-FFF2-40B4-BE49-F238E27FC236}">
                <a16:creationId xmlns:a16="http://schemas.microsoft.com/office/drawing/2014/main" id="{947D3292-7267-4956-8283-6C972855FAF1}"/>
              </a:ext>
            </a:extLst>
          </p:cNvPr>
          <p:cNvSpPr txBox="1"/>
          <p:nvPr/>
        </p:nvSpPr>
        <p:spPr>
          <a:xfrm>
            <a:off x="5631542" y="3135104"/>
            <a:ext cx="4252682" cy="707886"/>
          </a:xfrm>
          <a:prstGeom prst="rect">
            <a:avLst/>
          </a:prstGeom>
          <a:noFill/>
        </p:spPr>
        <p:txBody>
          <a:bodyPr wrap="square" rtlCol="0">
            <a:spAutoFit/>
          </a:bodyPr>
          <a:lstStyle/>
          <a:p>
            <a:pPr algn="ctr"/>
            <a:r>
              <a:rPr lang="ru-RU" sz="2000" b="1" dirty="0">
                <a:solidFill>
                  <a:schemeClr val="accent2">
                    <a:lumMod val="75000"/>
                  </a:schemeClr>
                </a:solidFill>
              </a:rPr>
              <a:t>4. </a:t>
            </a:r>
            <a:r>
              <a:rPr lang="fr-FR" sz="2000" b="1" dirty="0">
                <a:solidFill>
                  <a:schemeClr val="accent2">
                    <a:lumMod val="75000"/>
                  </a:schemeClr>
                </a:solidFill>
              </a:rPr>
              <a:t>Paiement pour le transport de l'aide humanitaire</a:t>
            </a:r>
            <a:endParaRPr lang="ru-RU" sz="2000" b="1" dirty="0">
              <a:solidFill>
                <a:schemeClr val="accent2">
                  <a:lumMod val="75000"/>
                </a:schemeClr>
              </a:solidFill>
            </a:endParaRPr>
          </a:p>
        </p:txBody>
      </p:sp>
      <p:cxnSp>
        <p:nvCxnSpPr>
          <p:cNvPr id="75" name="Прямая соединительная линия 74">
            <a:extLst>
              <a:ext uri="{FF2B5EF4-FFF2-40B4-BE49-F238E27FC236}">
                <a16:creationId xmlns:a16="http://schemas.microsoft.com/office/drawing/2014/main" id="{547DEFCF-32C2-4C38-8F20-811F2926E4D0}"/>
              </a:ext>
            </a:extLst>
          </p:cNvPr>
          <p:cNvCxnSpPr>
            <a:cxnSpLocks/>
          </p:cNvCxnSpPr>
          <p:nvPr/>
        </p:nvCxnSpPr>
        <p:spPr>
          <a:xfrm flipH="1">
            <a:off x="900540" y="1524007"/>
            <a:ext cx="53384" cy="3679376"/>
          </a:xfrm>
          <a:prstGeom prst="line">
            <a:avLst/>
          </a:prstGeom>
          <a:ln w="317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8" name="Прямая соединительная линия 77">
            <a:extLst>
              <a:ext uri="{FF2B5EF4-FFF2-40B4-BE49-F238E27FC236}">
                <a16:creationId xmlns:a16="http://schemas.microsoft.com/office/drawing/2014/main" id="{A788720C-3503-4356-AEB2-38D4CF53F475}"/>
              </a:ext>
            </a:extLst>
          </p:cNvPr>
          <p:cNvCxnSpPr>
            <a:cxnSpLocks/>
          </p:cNvCxnSpPr>
          <p:nvPr/>
        </p:nvCxnSpPr>
        <p:spPr>
          <a:xfrm flipH="1">
            <a:off x="900539" y="5203383"/>
            <a:ext cx="434777" cy="0"/>
          </a:xfrm>
          <a:prstGeom prst="line">
            <a:avLst/>
          </a:prstGeom>
          <a:ln w="317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3" name="Прямая со стрелкой 82">
            <a:extLst>
              <a:ext uri="{FF2B5EF4-FFF2-40B4-BE49-F238E27FC236}">
                <a16:creationId xmlns:a16="http://schemas.microsoft.com/office/drawing/2014/main" id="{7A664F2F-2E81-464A-9453-047452F92D61}"/>
              </a:ext>
            </a:extLst>
          </p:cNvPr>
          <p:cNvCxnSpPr>
            <a:cxnSpLocks/>
          </p:cNvCxnSpPr>
          <p:nvPr/>
        </p:nvCxnSpPr>
        <p:spPr>
          <a:xfrm>
            <a:off x="1335316" y="1524007"/>
            <a:ext cx="116111" cy="0"/>
          </a:xfrm>
          <a:prstGeom prst="straightConnector1">
            <a:avLst/>
          </a:prstGeom>
          <a:ln w="28575">
            <a:headEnd type="none" w="med" len="med"/>
            <a:tailEnd type="arrow" w="med" len="med"/>
          </a:ln>
        </p:spPr>
        <p:style>
          <a:lnRef idx="3">
            <a:schemeClr val="accent6"/>
          </a:lnRef>
          <a:fillRef idx="0">
            <a:schemeClr val="accent6"/>
          </a:fillRef>
          <a:effectRef idx="2">
            <a:schemeClr val="accent6"/>
          </a:effectRef>
          <a:fontRef idx="minor">
            <a:schemeClr val="tx1"/>
          </a:fontRef>
        </p:style>
      </p:cxnSp>
      <p:cxnSp>
        <p:nvCxnSpPr>
          <p:cNvPr id="86" name="Прямая соединительная линия 85">
            <a:extLst>
              <a:ext uri="{FF2B5EF4-FFF2-40B4-BE49-F238E27FC236}">
                <a16:creationId xmlns:a16="http://schemas.microsoft.com/office/drawing/2014/main" id="{4FB9BCED-7C7C-4F66-A5F3-F775558386EC}"/>
              </a:ext>
            </a:extLst>
          </p:cNvPr>
          <p:cNvCxnSpPr>
            <a:cxnSpLocks/>
          </p:cNvCxnSpPr>
          <p:nvPr/>
        </p:nvCxnSpPr>
        <p:spPr>
          <a:xfrm flipH="1">
            <a:off x="943428" y="1524007"/>
            <a:ext cx="434777" cy="0"/>
          </a:xfrm>
          <a:prstGeom prst="line">
            <a:avLst/>
          </a:prstGeom>
          <a:ln w="317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5" name="TextBox 84">
            <a:extLst>
              <a:ext uri="{FF2B5EF4-FFF2-40B4-BE49-F238E27FC236}">
                <a16:creationId xmlns:a16="http://schemas.microsoft.com/office/drawing/2014/main" id="{0E7B035C-19C5-4DBA-91A4-1515FAE950EF}"/>
              </a:ext>
            </a:extLst>
          </p:cNvPr>
          <p:cNvSpPr txBox="1"/>
          <p:nvPr/>
        </p:nvSpPr>
        <p:spPr>
          <a:xfrm rot="16200000">
            <a:off x="-1683246" y="3479356"/>
            <a:ext cx="4629238" cy="369332"/>
          </a:xfrm>
          <a:prstGeom prst="rect">
            <a:avLst/>
          </a:prstGeom>
          <a:noFill/>
        </p:spPr>
        <p:txBody>
          <a:bodyPr wrap="square" rtlCol="0">
            <a:spAutoFit/>
          </a:bodyPr>
          <a:lstStyle/>
          <a:p>
            <a:r>
              <a:rPr lang="ru-RU" dirty="0"/>
              <a:t>5. </a:t>
            </a:r>
            <a:r>
              <a:rPr lang="fr-FR" dirty="0"/>
              <a:t>Paiement des céréales à un prix préférentiel</a:t>
            </a:r>
            <a:endParaRPr lang="ru-RU" dirty="0"/>
          </a:p>
        </p:txBody>
      </p:sp>
      <p:sp>
        <p:nvSpPr>
          <p:cNvPr id="87" name="TextBox 86">
            <a:extLst>
              <a:ext uri="{FF2B5EF4-FFF2-40B4-BE49-F238E27FC236}">
                <a16:creationId xmlns:a16="http://schemas.microsoft.com/office/drawing/2014/main" id="{353CECCA-AB2E-4BAF-933A-742F3A711258}"/>
              </a:ext>
            </a:extLst>
          </p:cNvPr>
          <p:cNvSpPr txBox="1"/>
          <p:nvPr/>
        </p:nvSpPr>
        <p:spPr>
          <a:xfrm>
            <a:off x="432191" y="6218127"/>
            <a:ext cx="11600152" cy="707886"/>
          </a:xfrm>
          <a:prstGeom prst="rect">
            <a:avLst/>
          </a:prstGeom>
          <a:noFill/>
        </p:spPr>
        <p:txBody>
          <a:bodyPr wrap="square" rtlCol="0">
            <a:spAutoFit/>
          </a:bodyPr>
          <a:lstStyle/>
          <a:p>
            <a:pPr algn="ctr"/>
            <a:r>
              <a:rPr lang="fr-FR" sz="2000" b="1" dirty="0">
                <a:solidFill>
                  <a:srgbClr val="FF0000"/>
                </a:solidFill>
              </a:rPr>
              <a:t>NOTA BENE: des contrats de fourniture de céréales à des fins humanitaires sont conclus avec le gouvernement du pays ou une organisation agréée par le gouvernement (c'est-à-dire sans intermédiaires).</a:t>
            </a:r>
            <a:endParaRPr lang="ru-RU" sz="2000" b="1" dirty="0">
              <a:solidFill>
                <a:srgbClr val="FF0000"/>
              </a:solidFill>
            </a:endParaRPr>
          </a:p>
        </p:txBody>
      </p:sp>
      <p:sp>
        <p:nvSpPr>
          <p:cNvPr id="89" name="Овал 88">
            <a:extLst>
              <a:ext uri="{FF2B5EF4-FFF2-40B4-BE49-F238E27FC236}">
                <a16:creationId xmlns:a16="http://schemas.microsoft.com/office/drawing/2014/main" id="{EE9B869D-C9DD-40A7-BE4E-2B4D024DFAA9}"/>
              </a:ext>
            </a:extLst>
          </p:cNvPr>
          <p:cNvSpPr/>
          <p:nvPr/>
        </p:nvSpPr>
        <p:spPr>
          <a:xfrm>
            <a:off x="8145812" y="693031"/>
            <a:ext cx="391887" cy="304794"/>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1</a:t>
            </a:r>
          </a:p>
        </p:txBody>
      </p:sp>
      <p:sp>
        <p:nvSpPr>
          <p:cNvPr id="91" name="Овал 90">
            <a:extLst>
              <a:ext uri="{FF2B5EF4-FFF2-40B4-BE49-F238E27FC236}">
                <a16:creationId xmlns:a16="http://schemas.microsoft.com/office/drawing/2014/main" id="{7F80FA38-85DE-4E75-86EC-0A37029E938D}"/>
              </a:ext>
            </a:extLst>
          </p:cNvPr>
          <p:cNvSpPr/>
          <p:nvPr/>
        </p:nvSpPr>
        <p:spPr>
          <a:xfrm>
            <a:off x="1714108" y="1819326"/>
            <a:ext cx="391887" cy="304794"/>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2</a:t>
            </a:r>
          </a:p>
        </p:txBody>
      </p:sp>
      <p:sp>
        <p:nvSpPr>
          <p:cNvPr id="92" name="Овал 91">
            <a:extLst>
              <a:ext uri="{FF2B5EF4-FFF2-40B4-BE49-F238E27FC236}">
                <a16:creationId xmlns:a16="http://schemas.microsoft.com/office/drawing/2014/main" id="{7F18BD64-EDFB-4195-A2EB-E179A0F7D6E6}"/>
              </a:ext>
            </a:extLst>
          </p:cNvPr>
          <p:cNvSpPr/>
          <p:nvPr/>
        </p:nvSpPr>
        <p:spPr>
          <a:xfrm>
            <a:off x="1714108" y="3387163"/>
            <a:ext cx="391887" cy="304794"/>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3</a:t>
            </a:r>
          </a:p>
        </p:txBody>
      </p:sp>
      <p:sp>
        <p:nvSpPr>
          <p:cNvPr id="94" name="Овал 93">
            <a:extLst>
              <a:ext uri="{FF2B5EF4-FFF2-40B4-BE49-F238E27FC236}">
                <a16:creationId xmlns:a16="http://schemas.microsoft.com/office/drawing/2014/main" id="{843D1AE2-894E-4120-B55E-58E26F2B2DA2}"/>
              </a:ext>
            </a:extLst>
          </p:cNvPr>
          <p:cNvSpPr/>
          <p:nvPr/>
        </p:nvSpPr>
        <p:spPr>
          <a:xfrm>
            <a:off x="10014856" y="2961181"/>
            <a:ext cx="391887" cy="304794"/>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4</a:t>
            </a:r>
          </a:p>
        </p:txBody>
      </p:sp>
      <p:sp>
        <p:nvSpPr>
          <p:cNvPr id="95" name="Овал 94">
            <a:extLst>
              <a:ext uri="{FF2B5EF4-FFF2-40B4-BE49-F238E27FC236}">
                <a16:creationId xmlns:a16="http://schemas.microsoft.com/office/drawing/2014/main" id="{8698DD79-D429-422C-B395-62B7E3E7EAE8}"/>
              </a:ext>
            </a:extLst>
          </p:cNvPr>
          <p:cNvSpPr/>
          <p:nvPr/>
        </p:nvSpPr>
        <p:spPr>
          <a:xfrm>
            <a:off x="747486" y="5029199"/>
            <a:ext cx="391887" cy="304794"/>
          </a:xfrm>
          <a:prstGeom prst="ellipse">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5</a:t>
            </a:r>
          </a:p>
        </p:txBody>
      </p:sp>
    </p:spTree>
    <p:extLst>
      <p:ext uri="{BB962C8B-B14F-4D97-AF65-F5344CB8AC3E}">
        <p14:creationId xmlns:p14="http://schemas.microsoft.com/office/powerpoint/2010/main" val="2034467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TotalTime>
  <Words>279</Words>
  <Application>Microsoft Office PowerPoint</Application>
  <PresentationFormat>Широкоэкранный</PresentationFormat>
  <Paragraphs>43</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Office Theme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WW</dc:creator>
  <cp:lastModifiedBy>WW</cp:lastModifiedBy>
  <cp:revision>28</cp:revision>
  <cp:lastPrinted>2019-07-29T10:38:31Z</cp:lastPrinted>
  <dcterms:created xsi:type="dcterms:W3CDTF">2019-07-29T03:21:14Z</dcterms:created>
  <dcterms:modified xsi:type="dcterms:W3CDTF">2019-08-21T19:06:25Z</dcterms:modified>
</cp:coreProperties>
</file>