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5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5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DDD78-7636-4687-A2F8-A04A9870F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F2FC1E-9E0E-49DC-9FB5-D04A1C5543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5A3ED-08F6-46B3-8556-9CEF7A7D9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09458-5497-4865-8D52-3E5C8DFDA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AE386-28D5-40B3-88E1-8BD047286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5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12EA6-D06A-4509-AA81-3C0D1EDEE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A3F18-6337-48A2-AFD9-4093F1A4D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214F6-6414-480E-B534-AE71AB8A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CE82F-435F-4DA0-837C-E1C59DD9A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E7049-7D86-4B22-9DA7-262609250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4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A84623-EF32-458E-9A23-3386321456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98851C-D792-412F-B36F-8A514D054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5FC1E-DA2A-42D2-B5F7-05F28FFC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A52FE-49BD-4733-BD40-ED290A908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28BA1-8D1E-4E5D-80F3-88C32B66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8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72F1D-E896-4C08-ACB6-FC29DFCB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372F5-4D39-4930-8934-39319A005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8E4F3-3766-49F3-A391-52C7799BA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824F6-AC7D-4986-B5E2-925BBF41D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4A822-A1D3-4C7A-ACCF-C18772729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477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88F56-57F4-4967-B32B-7D1546AEE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B5137-8BE1-4C90-989F-127CE084B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1EB1A-55F3-41C3-B7B4-F860C9CAB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0036B-D18C-412D-927B-29304040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6118E-31E4-43F2-A482-46A258445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23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33345-55AD-4D3F-AC01-2E7EE9AC1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431CE-1C90-42D6-BAE0-E6E55E4A30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065F06-7672-423E-879C-17F0993A4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6A13B6-D08F-445F-8CDF-2CD810DD8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F6971-FAAE-4FAF-9D1F-39221B705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324768-B561-4449-8AEC-907E3C1D7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8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7758E-D4E0-40BB-AE6D-2B379B0D7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18B78-B372-4361-89FD-B4A40007C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2C935F-BB4F-4A2D-8392-ED6ED8FC7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BDF9B-87A1-43B3-BA4C-A00BA89E2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9C912C-2036-4DA1-89FB-4E25CDBDD1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26B994-DBE8-4304-BAAE-16536B11A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93EED7-8B0D-462F-B847-22D13E46E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9F64E5-4F2D-417A-AF7A-9AAA52AF8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25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2508-79AD-48C3-BBE1-CDAA1A122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1D3D04-20DE-4BFD-8F38-0857C7136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1E672E-E78F-4B05-AB6B-78AAA307E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6B5D8-6DCF-481D-B5C5-02E6B8CC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CDEB6E-4F80-411D-91FE-06AE1324C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212AD1-64B9-47EF-A404-409033BC1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7B890-159E-4EB8-A93B-2C7B0B75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38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7314D-5D13-4D63-A93F-42A760F64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964F0-EC6F-4B1D-AF9D-4C2055B0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9D387-57A8-4B85-8B9E-FFB12F49F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5B7D2-F15A-41E7-AE4A-9312BB2FA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42F9A-5C65-4964-95AC-D47191B78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6D00A0-AC29-4B1B-8945-00E0CCBF3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06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68E52-2545-4CAF-A682-955D5C0D8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73C809-7313-4055-A967-2786E8A7B0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9E2CAD-8999-4A1D-8254-CA20B3F7A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34505-B15C-4411-A80F-136E2D52E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1B886-C9DF-48A5-A104-FE252F83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79DD7E-06D9-421C-96EA-CC565E039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0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4A6EF9-6229-4FB6-A094-0F60BA2B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FF430-4254-4834-9886-5A5F87AFD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ED17C-791D-4506-9C0F-37F88EA934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9BB0D-C294-4724-B4F3-6745FA158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EFA36-0BD3-402A-94AF-10E879D77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0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C5DF350-F38A-495F-B353-FE66D3DD7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5" y="8"/>
            <a:ext cx="1192695" cy="111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30DE9C-0B29-4BC1-ABA4-84609AAF8947}"/>
              </a:ext>
            </a:extLst>
          </p:cNvPr>
          <p:cNvCxnSpPr>
            <a:cxnSpLocks/>
          </p:cNvCxnSpPr>
          <p:nvPr/>
        </p:nvCxnSpPr>
        <p:spPr>
          <a:xfrm>
            <a:off x="1219200" y="874542"/>
            <a:ext cx="10535478" cy="41117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21607D8-24D2-461B-9213-21DDFE15F298}"/>
              </a:ext>
            </a:extLst>
          </p:cNvPr>
          <p:cNvSpPr txBox="1"/>
          <p:nvPr/>
        </p:nvSpPr>
        <p:spPr>
          <a:xfrm>
            <a:off x="1431235" y="43545"/>
            <a:ext cx="10441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3-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years Investment Program of the IOFS Secretariat, planned for implementation out the regular budget, for 2020-2022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42877CB-2BF2-4132-9BA8-3A97B975FC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072893"/>
              </p:ext>
            </p:extLst>
          </p:nvPr>
        </p:nvGraphicFramePr>
        <p:xfrm>
          <a:off x="428487" y="1240558"/>
          <a:ext cx="11444197" cy="424836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90976">
                  <a:extLst>
                    <a:ext uri="{9D8B030D-6E8A-4147-A177-3AD203B41FA5}">
                      <a16:colId xmlns:a16="http://schemas.microsoft.com/office/drawing/2014/main" val="3801089785"/>
                    </a:ext>
                  </a:extLst>
                </a:gridCol>
                <a:gridCol w="3807927">
                  <a:extLst>
                    <a:ext uri="{9D8B030D-6E8A-4147-A177-3AD203B41FA5}">
                      <a16:colId xmlns:a16="http://schemas.microsoft.com/office/drawing/2014/main" val="2213060620"/>
                    </a:ext>
                  </a:extLst>
                </a:gridCol>
                <a:gridCol w="2643071">
                  <a:extLst>
                    <a:ext uri="{9D8B030D-6E8A-4147-A177-3AD203B41FA5}">
                      <a16:colId xmlns:a16="http://schemas.microsoft.com/office/drawing/2014/main" val="3177564195"/>
                    </a:ext>
                  </a:extLst>
                </a:gridCol>
                <a:gridCol w="2441196">
                  <a:extLst>
                    <a:ext uri="{9D8B030D-6E8A-4147-A177-3AD203B41FA5}">
                      <a16:colId xmlns:a16="http://schemas.microsoft.com/office/drawing/2014/main" val="2444106747"/>
                    </a:ext>
                  </a:extLst>
                </a:gridCol>
                <a:gridCol w="2061027">
                  <a:extLst>
                    <a:ext uri="{9D8B030D-6E8A-4147-A177-3AD203B41FA5}">
                      <a16:colId xmlns:a16="http://schemas.microsoft.com/office/drawing/2014/main" val="1846415991"/>
                    </a:ext>
                  </a:extLst>
                </a:gridCol>
              </a:tblGrid>
              <a:tr h="564246">
                <a:tc>
                  <a:txBody>
                    <a:bodyPr/>
                    <a:lstStyle/>
                    <a:p>
                      <a:r>
                        <a:rPr lang="ru-RU" sz="1800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PROGRAMME AND ACTIVITIES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800" kern="1200" dirty="0"/>
                        <a:t>ADOPTED BUDGET 2020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800" kern="1200" dirty="0"/>
                        <a:t>DRAFT BUDGET 2021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800" kern="1200" dirty="0"/>
                        <a:t>DRAFT BUDGET 2022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918768667"/>
                  </a:ext>
                </a:extLst>
              </a:tr>
              <a:tr h="531996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1" u="none" strike="noStrike" dirty="0">
                          <a:effectLst/>
                        </a:rPr>
                        <a:t>Feasibility studies/Documentation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500 000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4435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i="1" u="none" strike="noStrike" dirty="0">
                          <a:effectLst/>
                        </a:rPr>
                        <a:t>1.1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i="1" u="none" strike="noStrike" dirty="0">
                          <a:effectLst/>
                        </a:rPr>
                        <a:t>Establishment of IOFS Grain Fund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500 000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               -   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               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7431277"/>
                  </a:ext>
                </a:extLst>
              </a:tr>
              <a:tr h="990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i="1" u="none" strike="noStrike">
                          <a:effectLst/>
                        </a:rPr>
                        <a:t>1.2</a:t>
                      </a:r>
                      <a:endParaRPr lang="ru-R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sz="1800" i="1" u="none" strike="noStrike" dirty="0">
                          <a:effectLst/>
                        </a:rPr>
                        <a:t>Agriculture Investment  Fund of IOFS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              -  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500 000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i="1" u="none" strike="noStrike" dirty="0">
                          <a:effectLst/>
                        </a:rPr>
                        <a:t>-</a:t>
                      </a:r>
                      <a:r>
                        <a:rPr lang="ru-RU" sz="1800" i="1" u="none" strike="noStrike" dirty="0">
                          <a:effectLst/>
                        </a:rPr>
                        <a:t>                                          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9650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i="1" u="none" strike="noStrike" dirty="0">
                          <a:effectLst/>
                        </a:rPr>
                        <a:t>1.3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sz="1800" i="1" u="none" strike="noStrike" dirty="0">
                          <a:effectLst/>
                        </a:rPr>
                        <a:t>IOFS transport and logistics center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-  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500 000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i="1" u="none" strike="noStrike" dirty="0">
                          <a:effectLst/>
                        </a:rPr>
                        <a:t>-</a:t>
                      </a:r>
                      <a:r>
                        <a:rPr lang="ru-RU" sz="1800" i="1" u="none" strike="noStrike" dirty="0">
                          <a:effectLst/>
                        </a:rPr>
                        <a:t>                                          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6801622"/>
                  </a:ext>
                </a:extLst>
              </a:tr>
              <a:tr h="1252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i="1" u="none" strike="noStrike">
                          <a:effectLst/>
                        </a:rPr>
                        <a:t>1.4</a:t>
                      </a:r>
                      <a:endParaRPr lang="ru-R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i="1" u="none" strike="noStrike" dirty="0">
                          <a:effectLst/>
                        </a:rPr>
                        <a:t>IOFS center of scientific and technological  development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                       -  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 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i="1" u="none" strike="noStrike" dirty="0">
                          <a:effectLst/>
                        </a:rPr>
                        <a:t>                  500 000 </a:t>
                      </a:r>
                      <a:endParaRPr lang="ru-R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2695900"/>
                  </a:ext>
                </a:extLst>
              </a:tr>
              <a:tr h="50417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1" u="none" strike="noStrike" dirty="0">
                          <a:effectLst/>
                        </a:rPr>
                        <a:t>IOFS online commodity exchange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          -   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           -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500 000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0670488"/>
                  </a:ext>
                </a:extLst>
              </a:tr>
              <a:tr h="56258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>
                          <a:effectLst/>
                        </a:rPr>
                        <a:t>5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1" u="none" strike="noStrike">
                          <a:effectLst/>
                        </a:rPr>
                        <a:t>Food security database platform  of IOFS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500 000 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           -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                  -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2959147"/>
                  </a:ext>
                </a:extLst>
              </a:tr>
              <a:tr h="50417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u="none" strike="noStrike" dirty="0">
                          <a:effectLst/>
                        </a:rPr>
                        <a:t>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1" u="none" strike="noStrike" dirty="0">
                          <a:effectLst/>
                        </a:rPr>
                        <a:t>TOTAL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               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u="none" strike="noStrike" dirty="0">
                          <a:effectLst/>
                        </a:rPr>
                        <a:t>         </a:t>
                      </a:r>
                      <a:r>
                        <a:rPr lang="en-US" sz="2000" b="1" u="none" strike="noStrike" dirty="0">
                          <a:effectLst/>
                        </a:rPr>
                        <a:t>    </a:t>
                      </a:r>
                      <a:r>
                        <a:rPr lang="ru-RU" sz="2000" b="1" u="none" strike="noStrike" dirty="0">
                          <a:effectLst/>
                        </a:rPr>
                        <a:t>1 000 000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328654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95F3D48-140A-42DD-AD1E-65D8A23C4EDB}"/>
              </a:ext>
            </a:extLst>
          </p:cNvPr>
          <p:cNvSpPr txBox="1"/>
          <p:nvPr/>
        </p:nvSpPr>
        <p:spPr>
          <a:xfrm>
            <a:off x="10296939" y="954158"/>
            <a:ext cx="180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In U.S. dollars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73305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C5DF350-F38A-495F-B353-FE66D3DD7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5" y="8"/>
            <a:ext cx="1192695" cy="111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30DE9C-0B29-4BC1-ABA4-84609AAF8947}"/>
              </a:ext>
            </a:extLst>
          </p:cNvPr>
          <p:cNvCxnSpPr>
            <a:cxnSpLocks/>
          </p:cNvCxnSpPr>
          <p:nvPr/>
        </p:nvCxnSpPr>
        <p:spPr>
          <a:xfrm>
            <a:off x="1219200" y="598775"/>
            <a:ext cx="10535478" cy="41117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21607D8-24D2-461B-9213-21DDFE15F298}"/>
              </a:ext>
            </a:extLst>
          </p:cNvPr>
          <p:cNvSpPr txBox="1"/>
          <p:nvPr/>
        </p:nvSpPr>
        <p:spPr>
          <a:xfrm>
            <a:off x="1431235" y="43545"/>
            <a:ext cx="10441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Schedule for the realization of activities in 2020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DA133C2-9696-4D96-8828-2200D6936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523861"/>
              </p:ext>
            </p:extLst>
          </p:nvPr>
        </p:nvGraphicFramePr>
        <p:xfrm>
          <a:off x="206354" y="1029297"/>
          <a:ext cx="11753418" cy="232645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4218">
                  <a:extLst>
                    <a:ext uri="{9D8B030D-6E8A-4147-A177-3AD203B41FA5}">
                      <a16:colId xmlns:a16="http://schemas.microsoft.com/office/drawing/2014/main" val="1330306283"/>
                    </a:ext>
                  </a:extLst>
                </a:gridCol>
                <a:gridCol w="7373257">
                  <a:extLst>
                    <a:ext uri="{9D8B030D-6E8A-4147-A177-3AD203B41FA5}">
                      <a16:colId xmlns:a16="http://schemas.microsoft.com/office/drawing/2014/main" val="1697471297"/>
                    </a:ext>
                  </a:extLst>
                </a:gridCol>
                <a:gridCol w="638629">
                  <a:extLst>
                    <a:ext uri="{9D8B030D-6E8A-4147-A177-3AD203B41FA5}">
                      <a16:colId xmlns:a16="http://schemas.microsoft.com/office/drawing/2014/main" val="2331172393"/>
                    </a:ext>
                  </a:extLst>
                </a:gridCol>
                <a:gridCol w="783771">
                  <a:extLst>
                    <a:ext uri="{9D8B030D-6E8A-4147-A177-3AD203B41FA5}">
                      <a16:colId xmlns:a16="http://schemas.microsoft.com/office/drawing/2014/main" val="9435090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183404795"/>
                    </a:ext>
                  </a:extLst>
                </a:gridCol>
                <a:gridCol w="667657">
                  <a:extLst>
                    <a:ext uri="{9D8B030D-6E8A-4147-A177-3AD203B41FA5}">
                      <a16:colId xmlns:a16="http://schemas.microsoft.com/office/drawing/2014/main" val="384016057"/>
                    </a:ext>
                  </a:extLst>
                </a:gridCol>
                <a:gridCol w="624114">
                  <a:extLst>
                    <a:ext uri="{9D8B030D-6E8A-4147-A177-3AD203B41FA5}">
                      <a16:colId xmlns:a16="http://schemas.microsoft.com/office/drawing/2014/main" val="345609910"/>
                    </a:ext>
                  </a:extLst>
                </a:gridCol>
                <a:gridCol w="711201">
                  <a:extLst>
                    <a:ext uri="{9D8B030D-6E8A-4147-A177-3AD203B41FA5}">
                      <a16:colId xmlns:a16="http://schemas.microsoft.com/office/drawing/2014/main" val="1612512510"/>
                    </a:ext>
                  </a:extLst>
                </a:gridCol>
              </a:tblGrid>
              <a:tr h="454241">
                <a:tc>
                  <a:txBody>
                    <a:bodyPr/>
                    <a:lstStyle/>
                    <a:p>
                      <a:r>
                        <a:rPr lang="ru-RU" sz="1600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Stages of</a:t>
                      </a:r>
                      <a:r>
                        <a:rPr lang="ru-RU" sz="1600" dirty="0"/>
                        <a:t> </a:t>
                      </a:r>
                      <a:r>
                        <a:rPr lang="en-US" sz="1600" b="1" u="none" dirty="0"/>
                        <a:t>realization</a:t>
                      </a:r>
                      <a:endParaRPr lang="ru-RU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Jan.-Feb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March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Apr.-Sep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Okt</a:t>
                      </a:r>
                      <a:r>
                        <a:rPr lang="en-US" sz="1600" dirty="0"/>
                        <a:t>.-Nov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2021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204082"/>
                  </a:ext>
                </a:extLst>
              </a:tr>
              <a:tr h="289065">
                <a:tc>
                  <a:txBody>
                    <a:bodyPr/>
                    <a:lstStyle/>
                    <a:p>
                      <a:r>
                        <a:rPr lang="ru-RU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Preparation of technical specifications and its </a:t>
                      </a: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approval</a:t>
                      </a:r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dirty="0"/>
                        <a:t>with interested parties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931002"/>
                  </a:ext>
                </a:extLst>
              </a:tr>
              <a:tr h="289065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Competitive selection of a consultant to develop a feasibility study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28264"/>
                  </a:ext>
                </a:extLst>
              </a:tr>
              <a:tr h="289065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Realization</a:t>
                      </a:r>
                      <a:r>
                        <a:rPr lang="ru-RU" sz="1600" dirty="0"/>
                        <a:t> </a:t>
                      </a:r>
                      <a:r>
                        <a:rPr lang="en-US" sz="1600" dirty="0"/>
                        <a:t>period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699167"/>
                  </a:ext>
                </a:extLst>
              </a:tr>
              <a:tr h="289065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Providing the final report and its </a:t>
                      </a: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approval</a:t>
                      </a:r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dirty="0"/>
                        <a:t> with stakeholders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320684"/>
                  </a:ext>
                </a:extLst>
              </a:tr>
              <a:tr h="406218"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Establishment and operation of the Grain Fund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65577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314E429-E526-4C72-9E90-5150FF419ECC}"/>
              </a:ext>
            </a:extLst>
          </p:cNvPr>
          <p:cNvSpPr txBox="1"/>
          <p:nvPr/>
        </p:nvSpPr>
        <p:spPr>
          <a:xfrm>
            <a:off x="1356728" y="705378"/>
            <a:ext cx="359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Grain Fund</a:t>
            </a:r>
            <a:endParaRPr lang="ru-RU" sz="2000" b="1" dirty="0"/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22694610-E6C1-4D3B-8ECC-605F52A15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736166"/>
              </p:ext>
            </p:extLst>
          </p:nvPr>
        </p:nvGraphicFramePr>
        <p:xfrm>
          <a:off x="228128" y="3675583"/>
          <a:ext cx="11731643" cy="304316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6800">
                  <a:extLst>
                    <a:ext uri="{9D8B030D-6E8A-4147-A177-3AD203B41FA5}">
                      <a16:colId xmlns:a16="http://schemas.microsoft.com/office/drawing/2014/main" val="1330306283"/>
                    </a:ext>
                  </a:extLst>
                </a:gridCol>
                <a:gridCol w="7818197">
                  <a:extLst>
                    <a:ext uri="{9D8B030D-6E8A-4147-A177-3AD203B41FA5}">
                      <a16:colId xmlns:a16="http://schemas.microsoft.com/office/drawing/2014/main" val="1697471297"/>
                    </a:ext>
                  </a:extLst>
                </a:gridCol>
                <a:gridCol w="767136">
                  <a:extLst>
                    <a:ext uri="{9D8B030D-6E8A-4147-A177-3AD203B41FA5}">
                      <a16:colId xmlns:a16="http://schemas.microsoft.com/office/drawing/2014/main" val="2331172393"/>
                    </a:ext>
                  </a:extLst>
                </a:gridCol>
                <a:gridCol w="675861">
                  <a:extLst>
                    <a:ext uri="{9D8B030D-6E8A-4147-A177-3AD203B41FA5}">
                      <a16:colId xmlns:a16="http://schemas.microsoft.com/office/drawing/2014/main" val="9435090"/>
                    </a:ext>
                  </a:extLst>
                </a:gridCol>
                <a:gridCol w="742121">
                  <a:extLst>
                    <a:ext uri="{9D8B030D-6E8A-4147-A177-3AD203B41FA5}">
                      <a16:colId xmlns:a16="http://schemas.microsoft.com/office/drawing/2014/main" val="4183404795"/>
                    </a:ext>
                  </a:extLst>
                </a:gridCol>
                <a:gridCol w="700533">
                  <a:extLst>
                    <a:ext uri="{9D8B030D-6E8A-4147-A177-3AD203B41FA5}">
                      <a16:colId xmlns:a16="http://schemas.microsoft.com/office/drawing/2014/main" val="384016057"/>
                    </a:ext>
                  </a:extLst>
                </a:gridCol>
                <a:gridCol w="630995">
                  <a:extLst>
                    <a:ext uri="{9D8B030D-6E8A-4147-A177-3AD203B41FA5}">
                      <a16:colId xmlns:a16="http://schemas.microsoft.com/office/drawing/2014/main" val="345609910"/>
                    </a:ext>
                  </a:extLst>
                </a:gridCol>
              </a:tblGrid>
              <a:tr h="557997">
                <a:tc>
                  <a:txBody>
                    <a:bodyPr/>
                    <a:lstStyle/>
                    <a:p>
                      <a:r>
                        <a:rPr lang="ru-RU" sz="1600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Stages of</a:t>
                      </a:r>
                      <a:r>
                        <a:rPr lang="ru-RU" sz="1600" dirty="0"/>
                        <a:t> </a:t>
                      </a:r>
                      <a:r>
                        <a:rPr lang="en-US" sz="1600" b="1" u="none" dirty="0"/>
                        <a:t>realization</a:t>
                      </a:r>
                      <a:endParaRPr lang="ru-RU" sz="16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Jan.-Feb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Mar.-</a:t>
                      </a:r>
                    </a:p>
                    <a:p>
                      <a:r>
                        <a:rPr lang="en-US" sz="1600" dirty="0"/>
                        <a:t>Apr.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May-Sep.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Oct</a:t>
                      </a:r>
                      <a:r>
                        <a:rPr lang="en-US" sz="1600" dirty="0"/>
                        <a:t>.-Dec.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2021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204082"/>
                  </a:ext>
                </a:extLst>
              </a:tr>
              <a:tr h="557997">
                <a:tc>
                  <a:txBody>
                    <a:bodyPr/>
                    <a:lstStyle/>
                    <a:p>
                      <a:r>
                        <a:rPr lang="ru-RU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Refinement of the country’s food security database, taking into account comments and suggestions from stakeholders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931002"/>
                  </a:ext>
                </a:extLst>
              </a:tr>
              <a:tr h="557997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Promotion of a portal with a database among enterprises of OIC countries, members of the Islamic Association of Agricultural Producers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28264"/>
                  </a:ext>
                </a:extLst>
              </a:tr>
              <a:tr h="323051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Collection, filling of the database with necessary data and their updating.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699167"/>
                  </a:ext>
                </a:extLst>
              </a:tr>
              <a:tr h="557997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Creation of a section on business initiatives on the portal database (investment projects, trading offers, transportation, implementation of new technologies, etc.)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320684"/>
                  </a:ext>
                </a:extLst>
              </a:tr>
              <a:tr h="391402"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Launch on the trading platform database portal of food products among OIC countries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65577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C7FDE03-38F4-4438-9A0E-9D31607EE3D1}"/>
              </a:ext>
            </a:extLst>
          </p:cNvPr>
          <p:cNvSpPr txBox="1"/>
          <p:nvPr/>
        </p:nvSpPr>
        <p:spPr>
          <a:xfrm>
            <a:off x="1452249" y="3351664"/>
            <a:ext cx="359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Database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491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</TotalTime>
  <Words>323</Words>
  <Application>Microsoft Office PowerPoint</Application>
  <PresentationFormat>Широкоэкранный</PresentationFormat>
  <Paragraphs>86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</dc:creator>
  <cp:lastModifiedBy>... .....</cp:lastModifiedBy>
  <cp:revision>36</cp:revision>
  <cp:lastPrinted>2019-07-29T10:38:31Z</cp:lastPrinted>
  <dcterms:created xsi:type="dcterms:W3CDTF">2019-07-29T03:21:14Z</dcterms:created>
  <dcterms:modified xsi:type="dcterms:W3CDTF">2019-08-05T06:34:31Z</dcterms:modified>
</cp:coreProperties>
</file>