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DD78-7636-4687-A2F8-A04A9870F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F2FC1E-9E0E-49DC-9FB5-D04A1C5543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5A3ED-08F6-46B3-8556-9CEF7A7D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09458-5497-4865-8D52-3E5C8DFDA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AE386-28D5-40B3-88E1-8BD04728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5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12EA6-D06A-4509-AA81-3C0D1EDEE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A3F18-6337-48A2-AFD9-4093F1A4D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214F6-6414-480E-B534-AE71AB8A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CE82F-435F-4DA0-837C-E1C59DD9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E7049-7D86-4B22-9DA7-26260925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4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A84623-EF32-458E-9A23-338632145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98851C-D792-412F-B36F-8A514D054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5FC1E-DA2A-42D2-B5F7-05F28FFC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A52FE-49BD-4733-BD40-ED290A90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28BA1-8D1E-4E5D-80F3-88C32B66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8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2F1D-E896-4C08-ACB6-FC29DFCB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372F5-4D39-4930-8934-39319A005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8E4F3-3766-49F3-A391-52C7799BA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824F6-AC7D-4986-B5E2-925BBF41D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4A822-A1D3-4C7A-ACCF-C1877272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7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88F56-57F4-4967-B32B-7D1546AE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B5137-8BE1-4C90-989F-127CE084B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1EB1A-55F3-41C3-B7B4-F860C9CAB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0036B-D18C-412D-927B-293040406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6118E-31E4-43F2-A482-46A258445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3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33345-55AD-4D3F-AC01-2E7EE9AC1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31CE-1C90-42D6-BAE0-E6E55E4A30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65F06-7672-423E-879C-17F0993A4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A13B6-D08F-445F-8CDF-2CD810DD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F6971-FAAE-4FAF-9D1F-39221B70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24768-B561-4449-8AEC-907E3C1D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8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7758E-D4E0-40BB-AE6D-2B379B0D7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18B78-B372-4361-89FD-B4A40007C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C935F-BB4F-4A2D-8392-ED6ED8FC7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DF9B-87A1-43B3-BA4C-A00BA89E2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9C912C-2036-4DA1-89FB-4E25CDBDD1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6B994-DBE8-4304-BAAE-16536B11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3EED7-8B0D-462F-B847-22D13E46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F64E5-4F2D-417A-AF7A-9AAA52AF8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5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02508-79AD-48C3-BBE1-CDAA1A12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1D3D04-20DE-4BFD-8F38-0857C713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E672E-E78F-4B05-AB6B-78AAA307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6B5D8-6DCF-481D-B5C5-02E6B8CC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7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DEB6E-4F80-411D-91FE-06AE1324C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12AD1-64B9-47EF-A404-409033BC1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7B890-159E-4EB8-A93B-2C7B0B75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8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7314D-5D13-4D63-A93F-42A760F6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964F0-EC6F-4B1D-AF9D-4C2055B0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9D387-57A8-4B85-8B9E-FFB12F49F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B7D2-F15A-41E7-AE4A-9312BB2FA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42F9A-5C65-4964-95AC-D47191B7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D00A0-AC29-4B1B-8945-00E0CCBF3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6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8E52-2545-4CAF-A682-955D5C0D8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C809-7313-4055-A967-2786E8A7B0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E2CAD-8999-4A1D-8254-CA20B3F7A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34505-B15C-4411-A80F-136E2D52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1B886-C9DF-48A5-A104-FE252F83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79DD7E-06D9-421C-96EA-CC565E03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0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4A6EF9-6229-4FB6-A094-0F60BA2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FF430-4254-4834-9886-5A5F87AFD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ED17C-791D-4506-9C0F-37F88EA93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3E98-E4DF-4F81-A495-E34813B02FD8}" type="datetimeFigureOut">
              <a:rPr lang="ru-RU" smtClean="0"/>
              <a:t>05.08.2019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9BB0D-C294-4724-B4F3-6745FA158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EFA36-0BD3-402A-94AF-10E879D77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09AF-8B57-4EBA-9378-758B5BB3A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0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591511" cy="148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591511" y="584357"/>
            <a:ext cx="10163167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5985380D-8B62-4589-B9F2-6271A8973AE1}"/>
              </a:ext>
            </a:extLst>
          </p:cNvPr>
          <p:cNvSpPr/>
          <p:nvPr/>
        </p:nvSpPr>
        <p:spPr>
          <a:xfrm>
            <a:off x="5149108" y="3308806"/>
            <a:ext cx="1963822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GRAIN FUND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storage, refreshment, delivery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8E6B47E-E002-4157-869A-6752A95F7EB0}"/>
              </a:ext>
            </a:extLst>
          </p:cNvPr>
          <p:cNvSpPr/>
          <p:nvPr/>
        </p:nvSpPr>
        <p:spPr>
          <a:xfrm>
            <a:off x="691627" y="26992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86A850-A3B6-4498-9046-47A17E0F47AB}"/>
              </a:ext>
            </a:extLst>
          </p:cNvPr>
          <p:cNvSpPr/>
          <p:nvPr/>
        </p:nvSpPr>
        <p:spPr>
          <a:xfrm>
            <a:off x="844027" y="28516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BC0B56-1BC4-48EE-8BE6-360889CD4CD3}"/>
              </a:ext>
            </a:extLst>
          </p:cNvPr>
          <p:cNvSpPr/>
          <p:nvPr/>
        </p:nvSpPr>
        <p:spPr>
          <a:xfrm>
            <a:off x="996427" y="30040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E1B4188-F9D4-4AF9-B2E6-F65786EF13AD}"/>
              </a:ext>
            </a:extLst>
          </p:cNvPr>
          <p:cNvSpPr/>
          <p:nvPr/>
        </p:nvSpPr>
        <p:spPr>
          <a:xfrm>
            <a:off x="1148827" y="31564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3B1C659-5417-4AD5-8128-2DFC75462A5E}"/>
              </a:ext>
            </a:extLst>
          </p:cNvPr>
          <p:cNvSpPr/>
          <p:nvPr/>
        </p:nvSpPr>
        <p:spPr>
          <a:xfrm>
            <a:off x="1301227" y="33088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OIC states markets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27">
            <a:extLst>
              <a:ext uri="{FF2B5EF4-FFF2-40B4-BE49-F238E27FC236}">
                <a16:creationId xmlns:a16="http://schemas.microsoft.com/office/drawing/2014/main" id="{34901ADA-BB40-49A8-8F35-2CE299423D38}"/>
              </a:ext>
            </a:extLst>
          </p:cNvPr>
          <p:cNvSpPr/>
          <p:nvPr/>
        </p:nvSpPr>
        <p:spPr>
          <a:xfrm>
            <a:off x="9007365" y="26992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id="{86DC4DA2-7202-433D-9EF2-62063B12A6B4}"/>
              </a:ext>
            </a:extLst>
          </p:cNvPr>
          <p:cNvSpPr/>
          <p:nvPr/>
        </p:nvSpPr>
        <p:spPr>
          <a:xfrm>
            <a:off x="9159765" y="28516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27">
            <a:extLst>
              <a:ext uri="{FF2B5EF4-FFF2-40B4-BE49-F238E27FC236}">
                <a16:creationId xmlns:a16="http://schemas.microsoft.com/office/drawing/2014/main" id="{6AA36167-BC38-4241-A890-07AECC780F30}"/>
              </a:ext>
            </a:extLst>
          </p:cNvPr>
          <p:cNvSpPr/>
          <p:nvPr/>
        </p:nvSpPr>
        <p:spPr>
          <a:xfrm>
            <a:off x="9312165" y="30040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Rectangle 27">
            <a:extLst>
              <a:ext uri="{FF2B5EF4-FFF2-40B4-BE49-F238E27FC236}">
                <a16:creationId xmlns:a16="http://schemas.microsoft.com/office/drawing/2014/main" id="{10679E09-6764-4C65-8100-80281235CFAD}"/>
              </a:ext>
            </a:extLst>
          </p:cNvPr>
          <p:cNvSpPr/>
          <p:nvPr/>
        </p:nvSpPr>
        <p:spPr>
          <a:xfrm>
            <a:off x="9464565" y="31564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27">
            <a:extLst>
              <a:ext uri="{FF2B5EF4-FFF2-40B4-BE49-F238E27FC236}">
                <a16:creationId xmlns:a16="http://schemas.microsoft.com/office/drawing/2014/main" id="{4EB46C2A-0264-47CE-8668-705E14F8E6D4}"/>
              </a:ext>
            </a:extLst>
          </p:cNvPr>
          <p:cNvSpPr/>
          <p:nvPr/>
        </p:nvSpPr>
        <p:spPr>
          <a:xfrm>
            <a:off x="9616965" y="3308805"/>
            <a:ext cx="2103783" cy="253364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Grain producers in OIC countries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E5284DBB-0630-446A-9473-43FE9ACAA15E}"/>
              </a:ext>
            </a:extLst>
          </p:cNvPr>
          <p:cNvCxnSpPr/>
          <p:nvPr/>
        </p:nvCxnSpPr>
        <p:spPr>
          <a:xfrm>
            <a:off x="7112930" y="3797063"/>
            <a:ext cx="1727534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4B2DED74-5501-4F0E-9D8E-072D8892A06E}"/>
              </a:ext>
            </a:extLst>
          </p:cNvPr>
          <p:cNvCxnSpPr>
            <a:cxnSpLocks/>
          </p:cNvCxnSpPr>
          <p:nvPr/>
        </p:nvCxnSpPr>
        <p:spPr>
          <a:xfrm flipH="1">
            <a:off x="7329717" y="5256834"/>
            <a:ext cx="1677648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A2C544D0-7C81-406C-855B-4F4D1ECE3FFF}"/>
              </a:ext>
            </a:extLst>
          </p:cNvPr>
          <p:cNvCxnSpPr>
            <a:cxnSpLocks/>
          </p:cNvCxnSpPr>
          <p:nvPr/>
        </p:nvCxnSpPr>
        <p:spPr>
          <a:xfrm flipH="1">
            <a:off x="3552846" y="3812665"/>
            <a:ext cx="1596262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Rectangle 6">
            <a:extLst>
              <a:ext uri="{FF2B5EF4-FFF2-40B4-BE49-F238E27FC236}">
                <a16:creationId xmlns:a16="http://schemas.microsoft.com/office/drawing/2014/main" id="{621EE7B4-DCCB-4178-BDF4-95E67CC4DFC5}"/>
              </a:ext>
            </a:extLst>
          </p:cNvPr>
          <p:cNvSpPr/>
          <p:nvPr/>
        </p:nvSpPr>
        <p:spPr>
          <a:xfrm>
            <a:off x="4236147" y="1545139"/>
            <a:ext cx="3740550" cy="9967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Islamic Capital Markets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061730E1-2B08-4266-9675-9E08F5DB5B4C}"/>
              </a:ext>
            </a:extLst>
          </p:cNvPr>
          <p:cNvCxnSpPr>
            <a:cxnSpLocks/>
          </p:cNvCxnSpPr>
          <p:nvPr/>
        </p:nvCxnSpPr>
        <p:spPr>
          <a:xfrm>
            <a:off x="6106422" y="2541854"/>
            <a:ext cx="0" cy="774207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C65FA1D-5049-4568-8A79-B480B75BCB51}"/>
              </a:ext>
            </a:extLst>
          </p:cNvPr>
          <p:cNvSpPr txBox="1"/>
          <p:nvPr/>
        </p:nvSpPr>
        <p:spPr>
          <a:xfrm>
            <a:off x="4104234" y="2568365"/>
            <a:ext cx="2014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1. </a:t>
            </a:r>
            <a:r>
              <a:rPr lang="en-US" sz="1400" dirty="0"/>
              <a:t>Fundraising for this project</a:t>
            </a:r>
            <a:endParaRPr lang="ru-RU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21BFB1-4FD2-43A3-9200-2EB8A9098AE0}"/>
              </a:ext>
            </a:extLst>
          </p:cNvPr>
          <p:cNvSpPr txBox="1"/>
          <p:nvPr/>
        </p:nvSpPr>
        <p:spPr>
          <a:xfrm>
            <a:off x="7200338" y="3298984"/>
            <a:ext cx="2014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2. </a:t>
            </a:r>
            <a:r>
              <a:rPr lang="en-US" sz="1400" dirty="0"/>
              <a:t>Futures financing</a:t>
            </a:r>
            <a:endParaRPr lang="ru-RU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3D1D59-8193-48C9-AF41-38C8B4224FC0}"/>
              </a:ext>
            </a:extLst>
          </p:cNvPr>
          <p:cNvSpPr txBox="1"/>
          <p:nvPr/>
        </p:nvSpPr>
        <p:spPr>
          <a:xfrm>
            <a:off x="7298140" y="4683234"/>
            <a:ext cx="2014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3. </a:t>
            </a:r>
            <a:r>
              <a:rPr lang="en-US" sz="1400" dirty="0"/>
              <a:t>Supply of grain at a fixed price</a:t>
            </a:r>
            <a:endParaRPr lang="ru-RU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474F380-0AA3-4656-AD34-405318F0AD4C}"/>
              </a:ext>
            </a:extLst>
          </p:cNvPr>
          <p:cNvSpPr txBox="1"/>
          <p:nvPr/>
        </p:nvSpPr>
        <p:spPr>
          <a:xfrm>
            <a:off x="3540858" y="3242273"/>
            <a:ext cx="2014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</a:t>
            </a:r>
            <a:r>
              <a:rPr lang="ru-RU" sz="1400" dirty="0"/>
              <a:t>. </a:t>
            </a:r>
            <a:r>
              <a:rPr lang="en-US" sz="1400" dirty="0"/>
              <a:t>Commercial Grain Supply</a:t>
            </a:r>
            <a:endParaRPr lang="ru-RU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2356358" y="50409"/>
            <a:ext cx="95485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4">
                    <a:lumMod val="75000"/>
                  </a:schemeClr>
                </a:solidFill>
              </a:rPr>
              <a:t>THE BASIC ALGORITHM OF THE GRAIN FUND</a:t>
            </a:r>
            <a:endParaRPr lang="ru-RU" sz="3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578611CB-855A-4BBE-A06C-96F6ABC62695}"/>
              </a:ext>
            </a:extLst>
          </p:cNvPr>
          <p:cNvCxnSpPr>
            <a:cxnSpLocks/>
          </p:cNvCxnSpPr>
          <p:nvPr/>
        </p:nvCxnSpPr>
        <p:spPr>
          <a:xfrm flipH="1">
            <a:off x="3560104" y="5184263"/>
            <a:ext cx="1596262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F460DD5-6495-485F-8A37-4BCE8F2295EB}"/>
              </a:ext>
            </a:extLst>
          </p:cNvPr>
          <p:cNvSpPr txBox="1"/>
          <p:nvPr/>
        </p:nvSpPr>
        <p:spPr>
          <a:xfrm>
            <a:off x="3382732" y="4641563"/>
            <a:ext cx="2014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4. </a:t>
            </a:r>
            <a:r>
              <a:rPr lang="en-US" sz="1400" dirty="0"/>
              <a:t>Humanitarian supply of grain</a:t>
            </a:r>
            <a:endParaRPr lang="ru-RU" sz="1400" dirty="0"/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BD353302-4C52-4B5A-BE07-1CE8353E50EE}"/>
              </a:ext>
            </a:extLst>
          </p:cNvPr>
          <p:cNvSpPr/>
          <p:nvPr/>
        </p:nvSpPr>
        <p:spPr>
          <a:xfrm>
            <a:off x="2817183" y="678957"/>
            <a:ext cx="6516756" cy="736890"/>
          </a:xfrm>
          <a:prstGeom prst="downArrow">
            <a:avLst>
              <a:gd name="adj1" fmla="val 50000"/>
              <a:gd name="adj2" fmla="val 5890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IOFS initiatives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4A547-A81A-4A24-910E-1E22D62CDADB}"/>
              </a:ext>
            </a:extLst>
          </p:cNvPr>
          <p:cNvSpPr txBox="1"/>
          <p:nvPr/>
        </p:nvSpPr>
        <p:spPr>
          <a:xfrm>
            <a:off x="0" y="5892798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NOTA BENE: a detailed mechanism, conditions, sources of financing, decision-making principles, the management of the Grain Fund will be developed after conducting a feasibility study for the project and discussion with the IOFS member states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2E5FE8A-D403-4B66-9977-74CC15208B8F}"/>
              </a:ext>
            </a:extLst>
          </p:cNvPr>
          <p:cNvSpPr/>
          <p:nvPr/>
        </p:nvSpPr>
        <p:spPr>
          <a:xfrm>
            <a:off x="5886351" y="2349004"/>
            <a:ext cx="440141" cy="33802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3915581B-800B-4C1C-AA2C-A718F09298C6}"/>
              </a:ext>
            </a:extLst>
          </p:cNvPr>
          <p:cNvSpPr/>
          <p:nvPr/>
        </p:nvSpPr>
        <p:spPr>
          <a:xfrm>
            <a:off x="6830730" y="3615050"/>
            <a:ext cx="440141" cy="33802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A3280BA1-9BB0-4E77-BA10-91BD2560C37D}"/>
              </a:ext>
            </a:extLst>
          </p:cNvPr>
          <p:cNvSpPr/>
          <p:nvPr/>
        </p:nvSpPr>
        <p:spPr>
          <a:xfrm>
            <a:off x="8919957" y="5063259"/>
            <a:ext cx="440141" cy="33802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48C3B13C-8ABD-4A3D-9AC3-8CF2CE049DC9}"/>
              </a:ext>
            </a:extLst>
          </p:cNvPr>
          <p:cNvSpPr/>
          <p:nvPr/>
        </p:nvSpPr>
        <p:spPr>
          <a:xfrm>
            <a:off x="4936295" y="3631543"/>
            <a:ext cx="440141" cy="33802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  <a:endParaRPr lang="ru-RU" b="1" dirty="0"/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6BBEFA5D-297B-41C9-AA88-EB58E15CA661}"/>
              </a:ext>
            </a:extLst>
          </p:cNvPr>
          <p:cNvSpPr/>
          <p:nvPr/>
        </p:nvSpPr>
        <p:spPr>
          <a:xfrm>
            <a:off x="4900905" y="4991663"/>
            <a:ext cx="440141" cy="338029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0B30B761-E485-40A0-B713-B5642E6D5959}"/>
              </a:ext>
            </a:extLst>
          </p:cNvPr>
          <p:cNvSpPr/>
          <p:nvPr/>
        </p:nvSpPr>
        <p:spPr>
          <a:xfrm>
            <a:off x="5959365" y="673509"/>
            <a:ext cx="6096000" cy="6976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Annex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the Resolution № IOFS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GA/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</a:t>
            </a:r>
            <a:r>
              <a:rPr lang="kk-KZ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05"/>
              </a:lnSpc>
              <a:spcAft>
                <a:spcPts val="0"/>
              </a:spcAft>
            </a:pP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200" i="1" dirty="0">
                <a:latin typeface="Times New Roman" panose="02020603050405020304" pitchFamily="18" charset="0"/>
              </a:rPr>
              <a:t>establishment of the Grain Fund</a:t>
            </a:r>
            <a:endParaRPr lang="ru-RU" sz="12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05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C5DF350-F38A-495F-B353-FE66D3DD7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591511" cy="148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30DE9C-0B29-4BC1-ABA4-84609AAF8947}"/>
              </a:ext>
            </a:extLst>
          </p:cNvPr>
          <p:cNvCxnSpPr>
            <a:cxnSpLocks/>
          </p:cNvCxnSpPr>
          <p:nvPr/>
        </p:nvCxnSpPr>
        <p:spPr>
          <a:xfrm>
            <a:off x="1591511" y="540812"/>
            <a:ext cx="10163167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21607D8-24D2-461B-9213-21DDFE15F298}"/>
              </a:ext>
            </a:extLst>
          </p:cNvPr>
          <p:cNvSpPr txBox="1"/>
          <p:nvPr/>
        </p:nvSpPr>
        <p:spPr>
          <a:xfrm>
            <a:off x="1603827" y="43545"/>
            <a:ext cx="10733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Algorithm of actions for humanitarian supplies of grain by the Grain Fund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8" name="Rectangle 6">
            <a:extLst>
              <a:ext uri="{FF2B5EF4-FFF2-40B4-BE49-F238E27FC236}">
                <a16:creationId xmlns:a16="http://schemas.microsoft.com/office/drawing/2014/main" id="{09EE3919-57DC-41C0-823F-8506C741C166}"/>
              </a:ext>
            </a:extLst>
          </p:cNvPr>
          <p:cNvSpPr/>
          <p:nvPr/>
        </p:nvSpPr>
        <p:spPr>
          <a:xfrm>
            <a:off x="1588747" y="774531"/>
            <a:ext cx="3338285" cy="112164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GRAIN FUND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D8EAD350-E7AB-4869-82ED-1126CA96AD77}"/>
              </a:ext>
            </a:extLst>
          </p:cNvPr>
          <p:cNvSpPr/>
          <p:nvPr/>
        </p:nvSpPr>
        <p:spPr>
          <a:xfrm>
            <a:off x="8236858" y="677650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Rectangle 6">
            <a:extLst>
              <a:ext uri="{FF2B5EF4-FFF2-40B4-BE49-F238E27FC236}">
                <a16:creationId xmlns:a16="http://schemas.microsoft.com/office/drawing/2014/main" id="{8872AFB8-51DC-4E99-AF26-258998BDF56F}"/>
              </a:ext>
            </a:extLst>
          </p:cNvPr>
          <p:cNvSpPr/>
          <p:nvPr/>
        </p:nvSpPr>
        <p:spPr>
          <a:xfrm>
            <a:off x="8389258" y="830050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2" name="Rectangle 6">
            <a:extLst>
              <a:ext uri="{FF2B5EF4-FFF2-40B4-BE49-F238E27FC236}">
                <a16:creationId xmlns:a16="http://schemas.microsoft.com/office/drawing/2014/main" id="{DB339249-09E0-4F37-AB5F-B49EB99D68EE}"/>
              </a:ext>
            </a:extLst>
          </p:cNvPr>
          <p:cNvSpPr/>
          <p:nvPr/>
        </p:nvSpPr>
        <p:spPr>
          <a:xfrm>
            <a:off x="8541658" y="982450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3" name="Rectangle 6">
            <a:extLst>
              <a:ext uri="{FF2B5EF4-FFF2-40B4-BE49-F238E27FC236}">
                <a16:creationId xmlns:a16="http://schemas.microsoft.com/office/drawing/2014/main" id="{604008E8-978E-45D7-8A65-9420AC372BCC}"/>
              </a:ext>
            </a:extLst>
          </p:cNvPr>
          <p:cNvSpPr/>
          <p:nvPr/>
        </p:nvSpPr>
        <p:spPr>
          <a:xfrm>
            <a:off x="8694058" y="1134850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Grain producers in OIC countries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8860272A-6183-4F24-9C56-997E7D37184E}"/>
              </a:ext>
            </a:extLst>
          </p:cNvPr>
          <p:cNvCxnSpPr>
            <a:cxnSpLocks/>
          </p:cNvCxnSpPr>
          <p:nvPr/>
        </p:nvCxnSpPr>
        <p:spPr>
          <a:xfrm flipH="1">
            <a:off x="5021942" y="864470"/>
            <a:ext cx="3214916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3DB0323-CD20-4657-9FF9-5721808F9DB9}"/>
              </a:ext>
            </a:extLst>
          </p:cNvPr>
          <p:cNvSpPr txBox="1"/>
          <p:nvPr/>
        </p:nvSpPr>
        <p:spPr>
          <a:xfrm>
            <a:off x="4847771" y="801597"/>
            <a:ext cx="33666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1. </a:t>
            </a:r>
            <a:r>
              <a:rPr lang="en-US" dirty="0"/>
              <a:t>The purchase of grain at a low price, due to:</a:t>
            </a:r>
          </a:p>
          <a:p>
            <a:pPr algn="just"/>
            <a:r>
              <a:rPr lang="en-US" dirty="0"/>
              <a:t>- futures / forwards;</a:t>
            </a:r>
          </a:p>
          <a:p>
            <a:pPr algn="just"/>
            <a:r>
              <a:rPr lang="en-US" dirty="0"/>
              <a:t>- purchases during the period of excess grain in the market;</a:t>
            </a:r>
          </a:p>
          <a:p>
            <a:pPr algn="just"/>
            <a:r>
              <a:rPr lang="en-US" dirty="0"/>
              <a:t>- state support (production / transportation) of the grain producing country.</a:t>
            </a:r>
            <a:endParaRPr lang="ru-RU" dirty="0"/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89DA7E35-F380-4881-B5A7-32189DB9DD45}"/>
              </a:ext>
            </a:extLst>
          </p:cNvPr>
          <p:cNvCxnSpPr>
            <a:cxnSpLocks/>
          </p:cNvCxnSpPr>
          <p:nvPr/>
        </p:nvCxnSpPr>
        <p:spPr>
          <a:xfrm>
            <a:off x="1902024" y="1929321"/>
            <a:ext cx="0" cy="68926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6">
            <a:extLst>
              <a:ext uri="{FF2B5EF4-FFF2-40B4-BE49-F238E27FC236}">
                <a16:creationId xmlns:a16="http://schemas.microsoft.com/office/drawing/2014/main" id="{5B8D7D98-2646-4617-BB9D-5869095AFB85}"/>
              </a:ext>
            </a:extLst>
          </p:cNvPr>
          <p:cNvSpPr/>
          <p:nvPr/>
        </p:nvSpPr>
        <p:spPr>
          <a:xfrm>
            <a:off x="1451427" y="4342512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Rectangle 6">
            <a:extLst>
              <a:ext uri="{FF2B5EF4-FFF2-40B4-BE49-F238E27FC236}">
                <a16:creationId xmlns:a16="http://schemas.microsoft.com/office/drawing/2014/main" id="{8D3C1BDD-BDC8-4C9C-9E9D-7472FC63DB12}"/>
              </a:ext>
            </a:extLst>
          </p:cNvPr>
          <p:cNvSpPr/>
          <p:nvPr/>
        </p:nvSpPr>
        <p:spPr>
          <a:xfrm>
            <a:off x="1603827" y="4494912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4" name="Rectangle 6">
            <a:extLst>
              <a:ext uri="{FF2B5EF4-FFF2-40B4-BE49-F238E27FC236}">
                <a16:creationId xmlns:a16="http://schemas.microsoft.com/office/drawing/2014/main" id="{7EAC0F94-7DBC-4DAC-B49D-6AC0007FEC60}"/>
              </a:ext>
            </a:extLst>
          </p:cNvPr>
          <p:cNvSpPr/>
          <p:nvPr/>
        </p:nvSpPr>
        <p:spPr>
          <a:xfrm>
            <a:off x="1756227" y="4647312"/>
            <a:ext cx="3338285" cy="14837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IOFS (OIC) member states, where there are deficits of grain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742EA04-A9BC-4A74-A428-29E578FA7E97}"/>
              </a:ext>
            </a:extLst>
          </p:cNvPr>
          <p:cNvSpPr txBox="1"/>
          <p:nvPr/>
        </p:nvSpPr>
        <p:spPr>
          <a:xfrm>
            <a:off x="1986251" y="3506759"/>
            <a:ext cx="300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3. </a:t>
            </a:r>
            <a:r>
              <a:rPr lang="en-US" dirty="0"/>
              <a:t>Grain supplies to the port of the OIC member country</a:t>
            </a:r>
            <a:endParaRPr lang="ru-RU" dirty="0"/>
          </a:p>
        </p:txBody>
      </p: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08F562C5-2BAB-4B8E-AA65-78A1F65AF79B}"/>
              </a:ext>
            </a:extLst>
          </p:cNvPr>
          <p:cNvCxnSpPr>
            <a:cxnSpLocks/>
          </p:cNvCxnSpPr>
          <p:nvPr/>
        </p:nvCxnSpPr>
        <p:spPr>
          <a:xfrm flipH="1">
            <a:off x="4992916" y="3107556"/>
            <a:ext cx="5217884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D4A3D3C3-E3DE-450A-9B41-3E677C92DCCD}"/>
              </a:ext>
            </a:extLst>
          </p:cNvPr>
          <p:cNvCxnSpPr>
            <a:cxnSpLocks/>
          </p:cNvCxnSpPr>
          <p:nvPr/>
        </p:nvCxnSpPr>
        <p:spPr>
          <a:xfrm>
            <a:off x="10210800" y="3093042"/>
            <a:ext cx="0" cy="1409124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2" name="Rectangle 6">
            <a:extLst>
              <a:ext uri="{FF2B5EF4-FFF2-40B4-BE49-F238E27FC236}">
                <a16:creationId xmlns:a16="http://schemas.microsoft.com/office/drawing/2014/main" id="{DC1AE28E-17BC-41F6-BB78-AD984BCB8756}"/>
              </a:ext>
            </a:extLst>
          </p:cNvPr>
          <p:cNvSpPr/>
          <p:nvPr/>
        </p:nvSpPr>
        <p:spPr>
          <a:xfrm>
            <a:off x="8416394" y="4502166"/>
            <a:ext cx="3338285" cy="148373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Islamic charity funds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Rectangle 6">
            <a:extLst>
              <a:ext uri="{FF2B5EF4-FFF2-40B4-BE49-F238E27FC236}">
                <a16:creationId xmlns:a16="http://schemas.microsoft.com/office/drawing/2014/main" id="{57C37BAE-9DD9-4C32-A5D6-3BC7765C097F}"/>
              </a:ext>
            </a:extLst>
          </p:cNvPr>
          <p:cNvSpPr/>
          <p:nvPr/>
        </p:nvSpPr>
        <p:spPr>
          <a:xfrm>
            <a:off x="1567545" y="2714580"/>
            <a:ext cx="3338285" cy="80952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Transport Companies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6" name="Прямая со стрелкой 65">
            <a:extLst>
              <a:ext uri="{FF2B5EF4-FFF2-40B4-BE49-F238E27FC236}">
                <a16:creationId xmlns:a16="http://schemas.microsoft.com/office/drawing/2014/main" id="{1BCFE44D-AC22-4481-A2EE-1F336A33C0CE}"/>
              </a:ext>
            </a:extLst>
          </p:cNvPr>
          <p:cNvCxnSpPr>
            <a:cxnSpLocks/>
          </p:cNvCxnSpPr>
          <p:nvPr/>
        </p:nvCxnSpPr>
        <p:spPr>
          <a:xfrm>
            <a:off x="1911483" y="3524108"/>
            <a:ext cx="0" cy="68926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B7F1184A-55B1-4305-8F4E-6090E6F4B7E8}"/>
              </a:ext>
            </a:extLst>
          </p:cNvPr>
          <p:cNvSpPr txBox="1"/>
          <p:nvPr/>
        </p:nvSpPr>
        <p:spPr>
          <a:xfrm>
            <a:off x="1977373" y="2032877"/>
            <a:ext cx="300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</a:t>
            </a:r>
            <a:r>
              <a:rPr lang="en-US" dirty="0"/>
              <a:t>Grain shipment</a:t>
            </a:r>
            <a:endParaRPr lang="ru-RU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47D3292-7267-4956-8283-6C972855FAF1}"/>
              </a:ext>
            </a:extLst>
          </p:cNvPr>
          <p:cNvSpPr txBox="1"/>
          <p:nvPr/>
        </p:nvSpPr>
        <p:spPr>
          <a:xfrm>
            <a:off x="5631542" y="3135104"/>
            <a:ext cx="4252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4.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Payment for humanitarian aid transportation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547DEFCF-32C2-4C38-8F20-811F2926E4D0}"/>
              </a:ext>
            </a:extLst>
          </p:cNvPr>
          <p:cNvCxnSpPr>
            <a:cxnSpLocks/>
          </p:cNvCxnSpPr>
          <p:nvPr/>
        </p:nvCxnSpPr>
        <p:spPr>
          <a:xfrm flipH="1">
            <a:off x="900540" y="1524007"/>
            <a:ext cx="53384" cy="3679376"/>
          </a:xfrm>
          <a:prstGeom prst="line">
            <a:avLst/>
          </a:prstGeom>
          <a:ln w="317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>
            <a:extLst>
              <a:ext uri="{FF2B5EF4-FFF2-40B4-BE49-F238E27FC236}">
                <a16:creationId xmlns:a16="http://schemas.microsoft.com/office/drawing/2014/main" id="{A788720C-3503-4356-AEB2-38D4CF53F475}"/>
              </a:ext>
            </a:extLst>
          </p:cNvPr>
          <p:cNvCxnSpPr>
            <a:cxnSpLocks/>
          </p:cNvCxnSpPr>
          <p:nvPr/>
        </p:nvCxnSpPr>
        <p:spPr>
          <a:xfrm flipH="1">
            <a:off x="900539" y="5203383"/>
            <a:ext cx="434777" cy="0"/>
          </a:xfrm>
          <a:prstGeom prst="line">
            <a:avLst/>
          </a:prstGeom>
          <a:ln w="317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3" name="Прямая со стрелкой 82">
            <a:extLst>
              <a:ext uri="{FF2B5EF4-FFF2-40B4-BE49-F238E27FC236}">
                <a16:creationId xmlns:a16="http://schemas.microsoft.com/office/drawing/2014/main" id="{7A664F2F-2E81-464A-9453-047452F92D61}"/>
              </a:ext>
            </a:extLst>
          </p:cNvPr>
          <p:cNvCxnSpPr>
            <a:cxnSpLocks/>
          </p:cNvCxnSpPr>
          <p:nvPr/>
        </p:nvCxnSpPr>
        <p:spPr>
          <a:xfrm>
            <a:off x="1335316" y="1524007"/>
            <a:ext cx="116111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4FB9BCED-7C7C-4F66-A5F3-F775558386EC}"/>
              </a:ext>
            </a:extLst>
          </p:cNvPr>
          <p:cNvCxnSpPr>
            <a:cxnSpLocks/>
          </p:cNvCxnSpPr>
          <p:nvPr/>
        </p:nvCxnSpPr>
        <p:spPr>
          <a:xfrm flipH="1">
            <a:off x="943428" y="1524007"/>
            <a:ext cx="434777" cy="0"/>
          </a:xfrm>
          <a:prstGeom prst="line">
            <a:avLst/>
          </a:prstGeom>
          <a:ln w="317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0E7B035C-19C5-4DBA-91A4-1515FAE950EF}"/>
              </a:ext>
            </a:extLst>
          </p:cNvPr>
          <p:cNvSpPr txBox="1"/>
          <p:nvPr/>
        </p:nvSpPr>
        <p:spPr>
          <a:xfrm rot="16200000">
            <a:off x="-1463759" y="3259870"/>
            <a:ext cx="4190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5. </a:t>
            </a:r>
            <a:r>
              <a:rPr lang="en-US" dirty="0"/>
              <a:t>Payment of grain at a preferential price</a:t>
            </a:r>
            <a:endParaRPr lang="ru-RU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53CECCA-AB2E-4BAF-933A-742F3A711258}"/>
              </a:ext>
            </a:extLst>
          </p:cNvPr>
          <p:cNvSpPr txBox="1"/>
          <p:nvPr/>
        </p:nvSpPr>
        <p:spPr>
          <a:xfrm>
            <a:off x="432191" y="6218127"/>
            <a:ext cx="11600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NOTA BENE: humanitarian grain supply contracts are concluded with the government of the country or an organization authorized by the government (i.e. without intermediaries)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9" name="Овал 88">
            <a:extLst>
              <a:ext uri="{FF2B5EF4-FFF2-40B4-BE49-F238E27FC236}">
                <a16:creationId xmlns:a16="http://schemas.microsoft.com/office/drawing/2014/main" id="{EE9B869D-C9DD-40A7-BE4E-2B4D024DFAA9}"/>
              </a:ext>
            </a:extLst>
          </p:cNvPr>
          <p:cNvSpPr/>
          <p:nvPr/>
        </p:nvSpPr>
        <p:spPr>
          <a:xfrm>
            <a:off x="8145812" y="693031"/>
            <a:ext cx="391887" cy="3047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91" name="Овал 90">
            <a:extLst>
              <a:ext uri="{FF2B5EF4-FFF2-40B4-BE49-F238E27FC236}">
                <a16:creationId xmlns:a16="http://schemas.microsoft.com/office/drawing/2014/main" id="{7F80FA38-85DE-4E75-86EC-0A37029E938D}"/>
              </a:ext>
            </a:extLst>
          </p:cNvPr>
          <p:cNvSpPr/>
          <p:nvPr/>
        </p:nvSpPr>
        <p:spPr>
          <a:xfrm>
            <a:off x="1714108" y="1819326"/>
            <a:ext cx="391887" cy="3047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92" name="Овал 91">
            <a:extLst>
              <a:ext uri="{FF2B5EF4-FFF2-40B4-BE49-F238E27FC236}">
                <a16:creationId xmlns:a16="http://schemas.microsoft.com/office/drawing/2014/main" id="{7F18BD64-EDFB-4195-A2EB-E179A0F7D6E6}"/>
              </a:ext>
            </a:extLst>
          </p:cNvPr>
          <p:cNvSpPr/>
          <p:nvPr/>
        </p:nvSpPr>
        <p:spPr>
          <a:xfrm>
            <a:off x="1714108" y="3387163"/>
            <a:ext cx="391887" cy="3047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4" name="Овал 93">
            <a:extLst>
              <a:ext uri="{FF2B5EF4-FFF2-40B4-BE49-F238E27FC236}">
                <a16:creationId xmlns:a16="http://schemas.microsoft.com/office/drawing/2014/main" id="{843D1AE2-894E-4120-B55E-58E26F2B2DA2}"/>
              </a:ext>
            </a:extLst>
          </p:cNvPr>
          <p:cNvSpPr/>
          <p:nvPr/>
        </p:nvSpPr>
        <p:spPr>
          <a:xfrm>
            <a:off x="10014856" y="2961181"/>
            <a:ext cx="391887" cy="30479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95" name="Овал 94">
            <a:extLst>
              <a:ext uri="{FF2B5EF4-FFF2-40B4-BE49-F238E27FC236}">
                <a16:creationId xmlns:a16="http://schemas.microsoft.com/office/drawing/2014/main" id="{8698DD79-D429-422C-B395-62B7E3E7EAE8}"/>
              </a:ext>
            </a:extLst>
          </p:cNvPr>
          <p:cNvSpPr/>
          <p:nvPr/>
        </p:nvSpPr>
        <p:spPr>
          <a:xfrm>
            <a:off x="747486" y="5029199"/>
            <a:ext cx="391887" cy="30479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34467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254</Words>
  <Application>Microsoft Office PowerPoint</Application>
  <PresentationFormat>Широкоэкранный</PresentationFormat>
  <Paragraphs>43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</dc:creator>
  <cp:lastModifiedBy>... .....</cp:lastModifiedBy>
  <cp:revision>23</cp:revision>
  <cp:lastPrinted>2019-07-29T10:38:31Z</cp:lastPrinted>
  <dcterms:created xsi:type="dcterms:W3CDTF">2019-07-29T03:21:14Z</dcterms:created>
  <dcterms:modified xsi:type="dcterms:W3CDTF">2019-08-05T04:53:46Z</dcterms:modified>
</cp:coreProperties>
</file>