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8504B-10E9-4126-8709-721F5019CE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EF8EDC7-22D1-42C4-A36B-336631B43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08C740-E2A4-41FD-A3F4-770FED424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3F6165-0E27-49B3-AE6B-261D0755B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843061-0D66-4AFF-8B6A-4676B08A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80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24BA53-6238-4233-87F4-F064C86B3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07D1A8-A3D6-44AD-96BD-84DAD2B47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78B5C7-53EB-4ECF-8D6C-313BFF5E2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34F554-5579-4EBB-9AA2-3E83AA929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BACD9B-EB9A-4508-8EDA-60F2E8EB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174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45DD886-1D1B-49D1-B33D-747BD9DBB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589F08-9637-4F2A-9C49-5F7CF8619F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E9FEC6-1738-42DD-A09E-4FD07DAED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1610C8-C521-47C7-ACF7-8347902B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0DD574-AA47-487A-85B1-1F14AE1E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410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74FE51-881D-45CD-BC5C-51B9796B5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E70E943-BDA1-45CE-B2ED-66E2B2DF5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71EC95-322C-472F-9C4B-71A038BD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43B16A7-997D-48B6-991B-FC0E5300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6D97DC-6B71-4A1B-8781-DC9E7AC6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94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4AED4-63E3-493E-ABE3-5EDC097BB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C41121-7715-45D7-8705-DFF5D240D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6E5AB3-9AE3-4B46-9FA4-4F068534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BBDE0A-1FC2-460B-B47C-A4365A50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ECF1DB-E325-4B86-88D3-0FEB6B00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36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780472-AEE8-4A16-9015-5780940A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091D79-492B-41D2-8E77-10318572D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1D3F16-8B32-4531-B6D0-9BEAB4355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8E79C5-CD02-41AB-A76A-EF1ED5E7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9D57FAB-7482-42FB-B1F4-182F47C24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1610C9-FA72-4723-B7C4-167D0EBBF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7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F80D2-BA00-46B9-83EB-891AD1B06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35B6D3-3961-4E3C-9E9C-C303A3329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51BEDF-C270-489F-B72E-4A7118606E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0E877F6-A9F1-49C9-AF2E-CE1CFCE350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696FBC9-9A0C-4B81-B7C8-6750E7D8A7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18310B-39C9-4BAA-BB30-9D56EE142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CD3A920-9443-4BF4-B7B1-C8B006C65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962DD09-E127-4783-99F0-5452F119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0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98D190-448E-4218-8CE8-90D01387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3A35B5-632D-438C-90A8-916EC72D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712395E-F276-4BFD-85DD-F88D96F3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AA561A-BA34-4090-8AD9-707D0B5C4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54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6006C40-BA15-410E-87EA-A514EE97D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BCA4B60-3053-4443-AB97-40767D247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12ABE5C-BA60-4CDE-AB36-5BB86180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3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B78DD-8BDB-4434-BB02-593C1283E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612D5F3-260F-4FF7-AA75-2DB5DD68C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3BABD5E-1A86-4AF0-BF3A-8FF1D6971C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B5B9E7-A58D-4E32-A08A-4C035DB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2C0893D-0D9C-461F-A6CC-09E37B04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E6C3F7-AF2B-43A5-8523-FA93AEFF8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8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8DC1DC-7791-457C-8565-B882B0288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B0D1568-1F65-4EA7-AC49-9E71022577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96CD96-C544-4B3C-B627-2AE47EE08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1291F47-4F90-4F28-BF7A-BC8EF3CF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033A1F-1264-43AA-BB7C-957C215BF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EE97ED6-6221-45C8-B27D-86DD5AA6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1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5888F5-CCE5-4D0B-9140-A3819D4F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71A5D2-04B6-464F-BE3D-C582E584E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6356E3-8ED4-4A21-9F96-9FE72E95F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E050F-7D48-4CA6-A714-56B82DED46FE}" type="datetimeFigureOut">
              <a:rPr lang="ru-RU" smtClean="0"/>
              <a:t>21.08.2019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5FCEFB-40CD-4B25-A439-CE7DEAC8E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C8E44F-FFC7-4F77-869E-AB72016508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75789-4CA7-41E8-A58C-2F09AF2AB7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4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181137DE-84BF-49F9-86BC-F519C2EB3514}"/>
              </a:ext>
            </a:extLst>
          </p:cNvPr>
          <p:cNvSpPr txBox="1"/>
          <p:nvPr/>
        </p:nvSpPr>
        <p:spPr>
          <a:xfrm>
            <a:off x="4025109" y="871653"/>
            <a:ext cx="3121125" cy="64842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DIRECTEUR GENERAL</a:t>
            </a:r>
            <a:endParaRPr lang="ru-RU" sz="1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7D62E02F-B705-4F6A-835A-701DABAC7C28}"/>
              </a:ext>
            </a:extLst>
          </p:cNvPr>
          <p:cNvCxnSpPr/>
          <p:nvPr/>
        </p:nvCxnSpPr>
        <p:spPr>
          <a:xfrm flipV="1">
            <a:off x="5598636" y="3588968"/>
            <a:ext cx="4018105" cy="6146"/>
          </a:xfrm>
          <a:prstGeom prst="line">
            <a:avLst/>
          </a:prstGeom>
          <a:ln w="25400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15">
            <a:extLst>
              <a:ext uri="{FF2B5EF4-FFF2-40B4-BE49-F238E27FC236}">
                <a16:creationId xmlns:a16="http://schemas.microsoft.com/office/drawing/2014/main" id="{B8A06C1D-1530-4823-AB6B-8F2B6C6049DB}"/>
              </a:ext>
            </a:extLst>
          </p:cNvPr>
          <p:cNvSpPr txBox="1"/>
          <p:nvPr/>
        </p:nvSpPr>
        <p:spPr>
          <a:xfrm>
            <a:off x="1912077" y="3243378"/>
            <a:ext cx="2020897" cy="512046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1" dirty="0"/>
              <a:t>Conseiller en exportation et logistique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42301879-78C4-42C1-9D29-F12788227D54}"/>
              </a:ext>
            </a:extLst>
          </p:cNvPr>
          <p:cNvSpPr txBox="1"/>
          <p:nvPr/>
        </p:nvSpPr>
        <p:spPr>
          <a:xfrm>
            <a:off x="58016" y="3240063"/>
            <a:ext cx="1805248" cy="564500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/>
              <a:t>Conseiller</a:t>
            </a:r>
            <a:r>
              <a:rPr lang="en-US" sz="1400" b="1" dirty="0"/>
              <a:t> </a:t>
            </a:r>
          </a:p>
          <a:p>
            <a:pPr algn="ctr"/>
            <a:r>
              <a:rPr lang="en-US" sz="1400" b="1" dirty="0" err="1"/>
              <a:t>juridique</a:t>
            </a:r>
            <a:endParaRPr lang="ru-RU" sz="1400" b="1" dirty="0"/>
          </a:p>
        </p:txBody>
      </p:sp>
      <p:sp>
        <p:nvSpPr>
          <p:cNvPr id="8" name="TextBox 28">
            <a:extLst>
              <a:ext uri="{FF2B5EF4-FFF2-40B4-BE49-F238E27FC236}">
                <a16:creationId xmlns:a16="http://schemas.microsoft.com/office/drawing/2014/main" id="{F328B5ED-EA93-4F70-BF2E-0FB9CA060647}"/>
              </a:ext>
            </a:extLst>
          </p:cNvPr>
          <p:cNvSpPr txBox="1"/>
          <p:nvPr/>
        </p:nvSpPr>
        <p:spPr>
          <a:xfrm>
            <a:off x="2157385" y="95431"/>
            <a:ext cx="6899604" cy="68356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Organisation islamique pour la sécurité alimentaire</a:t>
            </a:r>
          </a:p>
          <a:p>
            <a:pPr algn="ctr"/>
            <a: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Structure organisationnelle PROVISOIRE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22">
            <a:extLst>
              <a:ext uri="{FF2B5EF4-FFF2-40B4-BE49-F238E27FC236}">
                <a16:creationId xmlns:a16="http://schemas.microsoft.com/office/drawing/2014/main" id="{14B9F96F-AC5D-4B50-81E8-41B42DFD53F5}"/>
              </a:ext>
            </a:extLst>
          </p:cNvPr>
          <p:cNvSpPr txBox="1"/>
          <p:nvPr/>
        </p:nvSpPr>
        <p:spPr>
          <a:xfrm>
            <a:off x="3198448" y="6240348"/>
            <a:ext cx="1877327" cy="40270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n-U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Assistant-driver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6">
            <a:extLst>
              <a:ext uri="{FF2B5EF4-FFF2-40B4-BE49-F238E27FC236}">
                <a16:creationId xmlns:a16="http://schemas.microsoft.com/office/drawing/2014/main" id="{D04D39C7-3459-45CC-AD92-BD743F9A8349}"/>
              </a:ext>
            </a:extLst>
          </p:cNvPr>
          <p:cNvSpPr txBox="1"/>
          <p:nvPr/>
        </p:nvSpPr>
        <p:spPr>
          <a:xfrm>
            <a:off x="10092671" y="3251107"/>
            <a:ext cx="2028054" cy="541294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/>
              <a:t>Conseiller</a:t>
            </a:r>
            <a:r>
              <a:rPr lang="en-US" sz="1400" b="1" dirty="0"/>
              <a:t> financier</a:t>
            </a:r>
            <a:endParaRPr lang="en-US"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41">
            <a:extLst>
              <a:ext uri="{FF2B5EF4-FFF2-40B4-BE49-F238E27FC236}">
                <a16:creationId xmlns:a16="http://schemas.microsoft.com/office/drawing/2014/main" id="{B8EA99BD-2ED9-4D22-AD22-8A44D907D788}"/>
              </a:ext>
            </a:extLst>
          </p:cNvPr>
          <p:cNvSpPr txBox="1"/>
          <p:nvPr/>
        </p:nvSpPr>
        <p:spPr>
          <a:xfrm>
            <a:off x="7924285" y="3240063"/>
            <a:ext cx="2116592" cy="552310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en-US" sz="1400" b="1" dirty="0" err="1"/>
              <a:t>Conseiller</a:t>
            </a:r>
            <a:r>
              <a:rPr lang="en-US" sz="1400" b="1" dirty="0"/>
              <a:t> </a:t>
            </a:r>
            <a:r>
              <a:rPr lang="en-US" sz="1400" b="1" dirty="0" err="1"/>
              <a:t>en</a:t>
            </a:r>
            <a:r>
              <a:rPr lang="en-US" sz="1400" b="1" dirty="0"/>
              <a:t> </a:t>
            </a:r>
            <a:r>
              <a:rPr lang="en-US" sz="1400" b="1" dirty="0" err="1"/>
              <a:t>investissement</a:t>
            </a:r>
            <a:endParaRPr lang="en-US" sz="1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44">
            <a:extLst>
              <a:ext uri="{FF2B5EF4-FFF2-40B4-BE49-F238E27FC236}">
                <a16:creationId xmlns:a16="http://schemas.microsoft.com/office/drawing/2014/main" id="{F60F300A-4F67-425E-AA78-20DE8AA47A35}"/>
              </a:ext>
            </a:extLst>
          </p:cNvPr>
          <p:cNvSpPr txBox="1"/>
          <p:nvPr/>
        </p:nvSpPr>
        <p:spPr>
          <a:xfrm>
            <a:off x="5899699" y="3240063"/>
            <a:ext cx="1972792" cy="552310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 err="1"/>
              <a:t>Conseiller</a:t>
            </a:r>
            <a:r>
              <a:rPr lang="en-GB" sz="1400" b="1" dirty="0"/>
              <a:t> pour </a:t>
            </a:r>
            <a:r>
              <a:rPr lang="en-GB" sz="1400" b="1" dirty="0" err="1"/>
              <a:t>l'Asie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47">
            <a:extLst>
              <a:ext uri="{FF2B5EF4-FFF2-40B4-BE49-F238E27FC236}">
                <a16:creationId xmlns:a16="http://schemas.microsoft.com/office/drawing/2014/main" id="{FDB4CB6B-6D58-4CA6-9F04-0F6A4EF90C87}"/>
              </a:ext>
            </a:extLst>
          </p:cNvPr>
          <p:cNvSpPr txBox="1"/>
          <p:nvPr/>
        </p:nvSpPr>
        <p:spPr>
          <a:xfrm>
            <a:off x="3988528" y="3263738"/>
            <a:ext cx="1882085" cy="517092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1" dirty="0"/>
              <a:t>Conseiller pour la région MENA</a:t>
            </a:r>
            <a:endParaRPr lang="ru-RU" sz="1400" b="1" dirty="0"/>
          </a:p>
        </p:txBody>
      </p:sp>
      <p:sp>
        <p:nvSpPr>
          <p:cNvPr id="22" name="TextBox 40">
            <a:extLst>
              <a:ext uri="{FF2B5EF4-FFF2-40B4-BE49-F238E27FC236}">
                <a16:creationId xmlns:a16="http://schemas.microsoft.com/office/drawing/2014/main" id="{C70A2C82-9BB4-44E5-8A54-328A0A8C6040}"/>
              </a:ext>
            </a:extLst>
          </p:cNvPr>
          <p:cNvSpPr txBox="1"/>
          <p:nvPr/>
        </p:nvSpPr>
        <p:spPr>
          <a:xfrm>
            <a:off x="3987701" y="1866227"/>
            <a:ext cx="3202532" cy="68355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DIRECTEUR GENERAL ADJOINT</a:t>
            </a:r>
            <a:endParaRPr lang="en-US" sz="1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23" name="TextBox 72">
            <a:extLst>
              <a:ext uri="{FF2B5EF4-FFF2-40B4-BE49-F238E27FC236}">
                <a16:creationId xmlns:a16="http://schemas.microsoft.com/office/drawing/2014/main" id="{3C447E85-45C9-4BF6-A829-C9D0E839E37E}"/>
              </a:ext>
            </a:extLst>
          </p:cNvPr>
          <p:cNvSpPr txBox="1"/>
          <p:nvPr/>
        </p:nvSpPr>
        <p:spPr>
          <a:xfrm>
            <a:off x="6010267" y="6226282"/>
            <a:ext cx="1866348" cy="37679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err="1">
                <a:solidFill>
                  <a:schemeClr val="tx1"/>
                </a:solidFill>
              </a:rPr>
              <a:t>Secr</a:t>
            </a:r>
            <a:r>
              <a:rPr lang="fr-FR" sz="1400" b="1" dirty="0">
                <a:solidFill>
                  <a:schemeClr val="tx1"/>
                </a:solidFill>
              </a:rPr>
              <a:t>étaire de bureau</a:t>
            </a:r>
            <a:endParaRPr lang="en-GB" sz="1400" b="1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81">
            <a:extLst>
              <a:ext uri="{FF2B5EF4-FFF2-40B4-BE49-F238E27FC236}">
                <a16:creationId xmlns:a16="http://schemas.microsoft.com/office/drawing/2014/main" id="{BC2973A1-9959-4BD1-82E4-2A2BE493487C}"/>
              </a:ext>
            </a:extLst>
          </p:cNvPr>
          <p:cNvCxnSpPr>
            <a:cxnSpLocks/>
          </p:cNvCxnSpPr>
          <p:nvPr/>
        </p:nvCxnSpPr>
        <p:spPr>
          <a:xfrm>
            <a:off x="756654" y="2846916"/>
            <a:ext cx="11005101" cy="325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87">
            <a:extLst>
              <a:ext uri="{FF2B5EF4-FFF2-40B4-BE49-F238E27FC236}">
                <a16:creationId xmlns:a16="http://schemas.microsoft.com/office/drawing/2014/main" id="{50D75AB7-DC3B-47DF-BCB6-E4C98C3F3C20}"/>
              </a:ext>
            </a:extLst>
          </p:cNvPr>
          <p:cNvCxnSpPr/>
          <p:nvPr/>
        </p:nvCxnSpPr>
        <p:spPr>
          <a:xfrm>
            <a:off x="11761755" y="3611678"/>
            <a:ext cx="22087" cy="11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94">
            <a:extLst>
              <a:ext uri="{FF2B5EF4-FFF2-40B4-BE49-F238E27FC236}">
                <a16:creationId xmlns:a16="http://schemas.microsoft.com/office/drawing/2014/main" id="{5A3B4B88-11F1-4DE2-A96C-1EF11195A246}"/>
              </a:ext>
            </a:extLst>
          </p:cNvPr>
          <p:cNvCxnSpPr/>
          <p:nvPr/>
        </p:nvCxnSpPr>
        <p:spPr>
          <a:xfrm>
            <a:off x="769216" y="2846916"/>
            <a:ext cx="11043" cy="372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97">
            <a:extLst>
              <a:ext uri="{FF2B5EF4-FFF2-40B4-BE49-F238E27FC236}">
                <a16:creationId xmlns:a16="http://schemas.microsoft.com/office/drawing/2014/main" id="{F8A1292D-24D2-42BD-A386-4F2429F60DFB}"/>
              </a:ext>
            </a:extLst>
          </p:cNvPr>
          <p:cNvCxnSpPr>
            <a:cxnSpLocks/>
          </p:cNvCxnSpPr>
          <p:nvPr/>
        </p:nvCxnSpPr>
        <p:spPr>
          <a:xfrm>
            <a:off x="11738439" y="2901281"/>
            <a:ext cx="1" cy="326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99">
            <a:extLst>
              <a:ext uri="{FF2B5EF4-FFF2-40B4-BE49-F238E27FC236}">
                <a16:creationId xmlns:a16="http://schemas.microsoft.com/office/drawing/2014/main" id="{C92C5DF8-3CB4-4B7D-A25A-7695073ED427}"/>
              </a:ext>
            </a:extLst>
          </p:cNvPr>
          <p:cNvCxnSpPr/>
          <p:nvPr/>
        </p:nvCxnSpPr>
        <p:spPr>
          <a:xfrm>
            <a:off x="6820074" y="2889571"/>
            <a:ext cx="11043" cy="374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100">
            <a:extLst>
              <a:ext uri="{FF2B5EF4-FFF2-40B4-BE49-F238E27FC236}">
                <a16:creationId xmlns:a16="http://schemas.microsoft.com/office/drawing/2014/main" id="{369CEC1D-9812-44C5-8DEE-32F202993412}"/>
              </a:ext>
            </a:extLst>
          </p:cNvPr>
          <p:cNvCxnSpPr/>
          <p:nvPr/>
        </p:nvCxnSpPr>
        <p:spPr>
          <a:xfrm>
            <a:off x="2847043" y="2878528"/>
            <a:ext cx="11043" cy="3741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101">
            <a:extLst>
              <a:ext uri="{FF2B5EF4-FFF2-40B4-BE49-F238E27FC236}">
                <a16:creationId xmlns:a16="http://schemas.microsoft.com/office/drawing/2014/main" id="{3ABBE2BF-2E68-4615-A55C-F3BEE1EA63A7}"/>
              </a:ext>
            </a:extLst>
          </p:cNvPr>
          <p:cNvCxnSpPr/>
          <p:nvPr/>
        </p:nvCxnSpPr>
        <p:spPr>
          <a:xfrm>
            <a:off x="8890588" y="2857959"/>
            <a:ext cx="11043" cy="372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102">
            <a:extLst>
              <a:ext uri="{FF2B5EF4-FFF2-40B4-BE49-F238E27FC236}">
                <a16:creationId xmlns:a16="http://schemas.microsoft.com/office/drawing/2014/main" id="{3AF4F30D-8BF8-48C9-9095-DB08CB1F7DFE}"/>
              </a:ext>
            </a:extLst>
          </p:cNvPr>
          <p:cNvCxnSpPr/>
          <p:nvPr/>
        </p:nvCxnSpPr>
        <p:spPr>
          <a:xfrm>
            <a:off x="4917559" y="2857960"/>
            <a:ext cx="1518" cy="3727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104">
            <a:extLst>
              <a:ext uri="{FF2B5EF4-FFF2-40B4-BE49-F238E27FC236}">
                <a16:creationId xmlns:a16="http://schemas.microsoft.com/office/drawing/2014/main" id="{D28AA0E9-9FFC-4294-9A3A-EC069EC43438}"/>
              </a:ext>
            </a:extLst>
          </p:cNvPr>
          <p:cNvCxnSpPr/>
          <p:nvPr/>
        </p:nvCxnSpPr>
        <p:spPr>
          <a:xfrm>
            <a:off x="-39719" y="3985914"/>
            <a:ext cx="0" cy="61142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112">
            <a:extLst>
              <a:ext uri="{FF2B5EF4-FFF2-40B4-BE49-F238E27FC236}">
                <a16:creationId xmlns:a16="http://schemas.microsoft.com/office/drawing/2014/main" id="{4AF11A79-D555-4092-9892-9FD8BCDF4B5B}"/>
              </a:ext>
            </a:extLst>
          </p:cNvPr>
          <p:cNvCxnSpPr>
            <a:cxnSpLocks/>
          </p:cNvCxnSpPr>
          <p:nvPr/>
        </p:nvCxnSpPr>
        <p:spPr>
          <a:xfrm>
            <a:off x="4137112" y="5918614"/>
            <a:ext cx="2738118" cy="129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117">
            <a:extLst>
              <a:ext uri="{FF2B5EF4-FFF2-40B4-BE49-F238E27FC236}">
                <a16:creationId xmlns:a16="http://schemas.microsoft.com/office/drawing/2014/main" id="{D41FB950-03E0-468B-9A6D-65698560519B}"/>
              </a:ext>
            </a:extLst>
          </p:cNvPr>
          <p:cNvCxnSpPr>
            <a:cxnSpLocks/>
          </p:cNvCxnSpPr>
          <p:nvPr/>
        </p:nvCxnSpPr>
        <p:spPr>
          <a:xfrm>
            <a:off x="6875230" y="5940701"/>
            <a:ext cx="0" cy="2798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118">
            <a:extLst>
              <a:ext uri="{FF2B5EF4-FFF2-40B4-BE49-F238E27FC236}">
                <a16:creationId xmlns:a16="http://schemas.microsoft.com/office/drawing/2014/main" id="{B98D0F7E-35D7-4EBA-B9E0-28F6D03E2E77}"/>
              </a:ext>
            </a:extLst>
          </p:cNvPr>
          <p:cNvCxnSpPr>
            <a:cxnSpLocks/>
          </p:cNvCxnSpPr>
          <p:nvPr/>
        </p:nvCxnSpPr>
        <p:spPr>
          <a:xfrm>
            <a:off x="4137112" y="5907570"/>
            <a:ext cx="0" cy="312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129">
            <a:extLst>
              <a:ext uri="{FF2B5EF4-FFF2-40B4-BE49-F238E27FC236}">
                <a16:creationId xmlns:a16="http://schemas.microsoft.com/office/drawing/2014/main" id="{2F8BD6D1-248C-4B8B-A11F-9481241A3774}"/>
              </a:ext>
            </a:extLst>
          </p:cNvPr>
          <p:cNvCxnSpPr/>
          <p:nvPr/>
        </p:nvCxnSpPr>
        <p:spPr>
          <a:xfrm flipV="1">
            <a:off x="-38201" y="5635395"/>
            <a:ext cx="0" cy="46934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Down Arrow 131">
            <a:extLst>
              <a:ext uri="{FF2B5EF4-FFF2-40B4-BE49-F238E27FC236}">
                <a16:creationId xmlns:a16="http://schemas.microsoft.com/office/drawing/2014/main" id="{79509001-4401-4E24-9C12-0708B345B56B}"/>
              </a:ext>
            </a:extLst>
          </p:cNvPr>
          <p:cNvSpPr/>
          <p:nvPr/>
        </p:nvSpPr>
        <p:spPr>
          <a:xfrm>
            <a:off x="5645772" y="5677642"/>
            <a:ext cx="45719" cy="2469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4" name="TextBox 150">
            <a:extLst>
              <a:ext uri="{FF2B5EF4-FFF2-40B4-BE49-F238E27FC236}">
                <a16:creationId xmlns:a16="http://schemas.microsoft.com/office/drawing/2014/main" id="{BE7F351B-881D-4A1D-AF85-0E33B6C52F1C}"/>
              </a:ext>
            </a:extLst>
          </p:cNvPr>
          <p:cNvSpPr txBox="1"/>
          <p:nvPr/>
        </p:nvSpPr>
        <p:spPr>
          <a:xfrm>
            <a:off x="9056989" y="1330004"/>
            <a:ext cx="2704766" cy="119163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600"/>
              </a:lnSpc>
            </a:pPr>
            <a:endParaRPr lang="en-US" sz="1600" b="1" i="0" u="none" strike="noStrike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>
              <a:lnSpc>
                <a:spcPts val="1600"/>
              </a:lnSpc>
            </a:pPr>
            <a:r>
              <a:rPr lang="fr-FR" sz="1600" b="1" dirty="0"/>
              <a:t>Liste des postes du personnel</a:t>
            </a:r>
          </a:p>
          <a:p>
            <a:pPr algn="ctr">
              <a:lnSpc>
                <a:spcPts val="1600"/>
              </a:lnSpc>
            </a:pPr>
            <a:endParaRPr lang="fr-FR" sz="1600" b="1" dirty="0"/>
          </a:p>
          <a:p>
            <a:pPr algn="ctr">
              <a:lnSpc>
                <a:spcPts val="1600"/>
              </a:lnSpc>
            </a:pPr>
            <a:r>
              <a:rPr lang="fr-FR" sz="1600" b="1" dirty="0"/>
              <a:t>2020 - 18 postes</a:t>
            </a:r>
          </a:p>
          <a:p>
            <a:pPr algn="ctr">
              <a:lnSpc>
                <a:spcPts val="1600"/>
              </a:lnSpc>
            </a:pPr>
            <a:r>
              <a:rPr lang="fr-FR" sz="1600" b="1" dirty="0"/>
              <a:t>2021 - 20 postes</a:t>
            </a:r>
          </a:p>
          <a:p>
            <a:pPr algn="ctr">
              <a:lnSpc>
                <a:spcPts val="1600"/>
              </a:lnSpc>
            </a:pPr>
            <a:r>
              <a:rPr lang="fr-FR" sz="1600" b="1" dirty="0"/>
              <a:t>2022 - 22 postes</a:t>
            </a:r>
            <a:r>
              <a:rPr lang="en-GB" sz="1600" dirty="0"/>
              <a:t>  </a:t>
            </a:r>
            <a:endParaRPr lang="en-US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57" name="Прямая со стрелкой 56">
            <a:extLst>
              <a:ext uri="{FF2B5EF4-FFF2-40B4-BE49-F238E27FC236}">
                <a16:creationId xmlns:a16="http://schemas.microsoft.com/office/drawing/2014/main" id="{A253C746-571E-4C40-B5CF-E36EDC0F71A2}"/>
              </a:ext>
            </a:extLst>
          </p:cNvPr>
          <p:cNvCxnSpPr>
            <a:cxnSpLocks/>
            <a:stCxn id="4" idx="2"/>
            <a:endCxn id="22" idx="0"/>
          </p:cNvCxnSpPr>
          <p:nvPr/>
        </p:nvCxnSpPr>
        <p:spPr>
          <a:xfrm>
            <a:off x="5585672" y="1520076"/>
            <a:ext cx="3295" cy="34615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0" name="TextBox 48">
            <a:extLst>
              <a:ext uri="{FF2B5EF4-FFF2-40B4-BE49-F238E27FC236}">
                <a16:creationId xmlns:a16="http://schemas.microsoft.com/office/drawing/2014/main" id="{C07A5630-31BB-4FFD-9697-2A2D396B69DC}"/>
              </a:ext>
            </a:extLst>
          </p:cNvPr>
          <p:cNvSpPr txBox="1"/>
          <p:nvPr/>
        </p:nvSpPr>
        <p:spPr>
          <a:xfrm>
            <a:off x="10910858" y="4742399"/>
            <a:ext cx="1233497" cy="429806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err="1">
                <a:solidFill>
                  <a:sysClr val="windowText" lastClr="000000"/>
                </a:solidFill>
              </a:rPr>
              <a:t>Comptable</a:t>
            </a:r>
            <a:endParaRPr lang="ru-RU" sz="1400" b="1" dirty="0">
              <a:solidFill>
                <a:sysClr val="windowText" lastClr="000000"/>
              </a:solidFill>
            </a:endParaRPr>
          </a:p>
        </p:txBody>
      </p:sp>
      <p:cxnSp>
        <p:nvCxnSpPr>
          <p:cNvPr id="63" name="Straight Arrow Connector 114">
            <a:extLst>
              <a:ext uri="{FF2B5EF4-FFF2-40B4-BE49-F238E27FC236}">
                <a16:creationId xmlns:a16="http://schemas.microsoft.com/office/drawing/2014/main" id="{37F48496-7C84-4384-9940-5646897DCB33}"/>
              </a:ext>
            </a:extLst>
          </p:cNvPr>
          <p:cNvCxnSpPr>
            <a:cxnSpLocks/>
          </p:cNvCxnSpPr>
          <p:nvPr/>
        </p:nvCxnSpPr>
        <p:spPr>
          <a:xfrm flipH="1">
            <a:off x="971494" y="4416303"/>
            <a:ext cx="3058" cy="2910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115">
            <a:extLst>
              <a:ext uri="{FF2B5EF4-FFF2-40B4-BE49-F238E27FC236}">
                <a16:creationId xmlns:a16="http://schemas.microsoft.com/office/drawing/2014/main" id="{CC1AFA4B-86E4-4379-8803-6AA674DA9019}"/>
              </a:ext>
            </a:extLst>
          </p:cNvPr>
          <p:cNvCxnSpPr/>
          <p:nvPr/>
        </p:nvCxnSpPr>
        <p:spPr>
          <a:xfrm flipH="1">
            <a:off x="2365551" y="4429442"/>
            <a:ext cx="0" cy="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116">
            <a:extLst>
              <a:ext uri="{FF2B5EF4-FFF2-40B4-BE49-F238E27FC236}">
                <a16:creationId xmlns:a16="http://schemas.microsoft.com/office/drawing/2014/main" id="{CCFB5EF2-F204-4F4C-9257-9BDBC2C3D817}"/>
              </a:ext>
            </a:extLst>
          </p:cNvPr>
          <p:cNvCxnSpPr>
            <a:cxnSpLocks/>
          </p:cNvCxnSpPr>
          <p:nvPr/>
        </p:nvCxnSpPr>
        <p:spPr>
          <a:xfrm>
            <a:off x="5873640" y="4426826"/>
            <a:ext cx="0" cy="298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17">
            <a:extLst>
              <a:ext uri="{FF2B5EF4-FFF2-40B4-BE49-F238E27FC236}">
                <a16:creationId xmlns:a16="http://schemas.microsoft.com/office/drawing/2014/main" id="{659027D5-16FD-4F28-A718-C9DA4128145B}"/>
              </a:ext>
            </a:extLst>
          </p:cNvPr>
          <p:cNvCxnSpPr>
            <a:cxnSpLocks/>
          </p:cNvCxnSpPr>
          <p:nvPr/>
        </p:nvCxnSpPr>
        <p:spPr>
          <a:xfrm>
            <a:off x="7247501" y="4436517"/>
            <a:ext cx="1" cy="310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119">
            <a:extLst>
              <a:ext uri="{FF2B5EF4-FFF2-40B4-BE49-F238E27FC236}">
                <a16:creationId xmlns:a16="http://schemas.microsoft.com/office/drawing/2014/main" id="{951519F4-EEBE-4359-801C-F319F73C609D}"/>
              </a:ext>
            </a:extLst>
          </p:cNvPr>
          <p:cNvCxnSpPr>
            <a:cxnSpLocks/>
          </p:cNvCxnSpPr>
          <p:nvPr/>
        </p:nvCxnSpPr>
        <p:spPr>
          <a:xfrm>
            <a:off x="8671560" y="4450080"/>
            <a:ext cx="7259" cy="2763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120">
            <a:extLst>
              <a:ext uri="{FF2B5EF4-FFF2-40B4-BE49-F238E27FC236}">
                <a16:creationId xmlns:a16="http://schemas.microsoft.com/office/drawing/2014/main" id="{D56D68E1-FC20-43CE-861B-4E5D36A913CF}"/>
              </a:ext>
            </a:extLst>
          </p:cNvPr>
          <p:cNvCxnSpPr>
            <a:cxnSpLocks/>
          </p:cNvCxnSpPr>
          <p:nvPr/>
        </p:nvCxnSpPr>
        <p:spPr>
          <a:xfrm flipH="1">
            <a:off x="10087150" y="4448220"/>
            <a:ext cx="5521" cy="282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121">
            <a:extLst>
              <a:ext uri="{FF2B5EF4-FFF2-40B4-BE49-F238E27FC236}">
                <a16:creationId xmlns:a16="http://schemas.microsoft.com/office/drawing/2014/main" id="{0D0D75A5-C56B-4EB7-8671-8CB1BFD4601F}"/>
              </a:ext>
            </a:extLst>
          </p:cNvPr>
          <p:cNvCxnSpPr>
            <a:cxnSpLocks/>
          </p:cNvCxnSpPr>
          <p:nvPr/>
        </p:nvCxnSpPr>
        <p:spPr>
          <a:xfrm>
            <a:off x="11414988" y="4456543"/>
            <a:ext cx="0" cy="2714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112">
            <a:extLst>
              <a:ext uri="{FF2B5EF4-FFF2-40B4-BE49-F238E27FC236}">
                <a16:creationId xmlns:a16="http://schemas.microsoft.com/office/drawing/2014/main" id="{F834B1C6-F7EE-4866-8F5C-D1C165CEBB1C}"/>
              </a:ext>
            </a:extLst>
          </p:cNvPr>
          <p:cNvCxnSpPr>
            <a:cxnSpLocks/>
          </p:cNvCxnSpPr>
          <p:nvPr/>
        </p:nvCxnSpPr>
        <p:spPr>
          <a:xfrm>
            <a:off x="949576" y="4413614"/>
            <a:ext cx="10465412" cy="42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52">
            <a:extLst>
              <a:ext uri="{FF2B5EF4-FFF2-40B4-BE49-F238E27FC236}">
                <a16:creationId xmlns:a16="http://schemas.microsoft.com/office/drawing/2014/main" id="{A2D4B62A-2185-4653-A768-CAF7B2DF8015}"/>
              </a:ext>
            </a:extLst>
          </p:cNvPr>
          <p:cNvSpPr txBox="1"/>
          <p:nvPr/>
        </p:nvSpPr>
        <p:spPr>
          <a:xfrm>
            <a:off x="6642949" y="4755794"/>
            <a:ext cx="1360266" cy="45460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1400" b="1" dirty="0">
                <a:solidFill>
                  <a:schemeClr val="tx1"/>
                </a:solidFill>
              </a:rPr>
              <a:t>Expert </a:t>
            </a:r>
            <a:r>
              <a:rPr lang="en-GB" sz="1400" b="1" dirty="0" err="1">
                <a:solidFill>
                  <a:schemeClr val="tx1"/>
                </a:solidFill>
              </a:rPr>
              <a:t>en</a:t>
            </a:r>
            <a:r>
              <a:rPr lang="en-GB" sz="1400" b="1" dirty="0">
                <a:solidFill>
                  <a:schemeClr val="tx1"/>
                </a:solidFill>
              </a:rPr>
              <a:t> ST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6" name="TextBox 62">
            <a:extLst>
              <a:ext uri="{FF2B5EF4-FFF2-40B4-BE49-F238E27FC236}">
                <a16:creationId xmlns:a16="http://schemas.microsoft.com/office/drawing/2014/main" id="{80DC865C-8256-4B99-B12F-39370801644B}"/>
              </a:ext>
            </a:extLst>
          </p:cNvPr>
          <p:cNvSpPr txBox="1"/>
          <p:nvPr/>
        </p:nvSpPr>
        <p:spPr>
          <a:xfrm>
            <a:off x="4992991" y="4740411"/>
            <a:ext cx="1586575" cy="44081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Country Manager </a:t>
            </a: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sz="1400" b="1" dirty="0">
                <a:solidFill>
                  <a:schemeClr val="tx1"/>
                </a:solidFill>
              </a:rPr>
              <a:t>f</a:t>
            </a:r>
            <a:r>
              <a:rPr lang="en-US" sz="1400" b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rancais</a:t>
            </a:r>
            <a:r>
              <a:rPr lang="en-US" sz="1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7" name="TextBox 63">
            <a:extLst>
              <a:ext uri="{FF2B5EF4-FFF2-40B4-BE49-F238E27FC236}">
                <a16:creationId xmlns:a16="http://schemas.microsoft.com/office/drawing/2014/main" id="{FDC40EF6-D701-4288-8866-3FB0FA42D875}"/>
              </a:ext>
            </a:extLst>
          </p:cNvPr>
          <p:cNvSpPr txBox="1"/>
          <p:nvPr/>
        </p:nvSpPr>
        <p:spPr>
          <a:xfrm>
            <a:off x="1295836" y="4724831"/>
            <a:ext cx="1983370" cy="4355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1" dirty="0">
                <a:solidFill>
                  <a:schemeClr val="tx1"/>
                </a:solidFill>
              </a:rPr>
              <a:t>Expert en relations publiques et marketing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8" name="TextBox 64">
            <a:extLst>
              <a:ext uri="{FF2B5EF4-FFF2-40B4-BE49-F238E27FC236}">
                <a16:creationId xmlns:a16="http://schemas.microsoft.com/office/drawing/2014/main" id="{7E3C504A-3043-4287-BBF2-9BA12EFEF3D5}"/>
              </a:ext>
            </a:extLst>
          </p:cNvPr>
          <p:cNvSpPr txBox="1"/>
          <p:nvPr/>
        </p:nvSpPr>
        <p:spPr>
          <a:xfrm>
            <a:off x="105004" y="4735606"/>
            <a:ext cx="1139976" cy="41019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en-US" sz="15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Juriste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9" name="TextBox 49">
            <a:extLst>
              <a:ext uri="{FF2B5EF4-FFF2-40B4-BE49-F238E27FC236}">
                <a16:creationId xmlns:a16="http://schemas.microsoft.com/office/drawing/2014/main" id="{AA67E8F1-F02C-43E4-A005-1E9BBEE5A97A}"/>
              </a:ext>
            </a:extLst>
          </p:cNvPr>
          <p:cNvSpPr txBox="1"/>
          <p:nvPr/>
        </p:nvSpPr>
        <p:spPr>
          <a:xfrm>
            <a:off x="9444850" y="4736032"/>
            <a:ext cx="1400825" cy="47863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400" b="1" dirty="0">
                <a:solidFill>
                  <a:schemeClr val="tx1"/>
                </a:solidFill>
              </a:rPr>
              <a:t>Expert </a:t>
            </a:r>
            <a:r>
              <a:rPr lang="en-GB" sz="1400" b="1" dirty="0" err="1">
                <a:solidFill>
                  <a:schemeClr val="tx1"/>
                </a:solidFill>
              </a:rPr>
              <a:t>en</a:t>
            </a:r>
            <a:endParaRPr lang="en-GB" sz="1400" b="1" dirty="0">
              <a:solidFill>
                <a:schemeClr val="tx1"/>
              </a:solidFill>
            </a:endParaRPr>
          </a:p>
          <a:p>
            <a:pPr algn="ctr"/>
            <a:r>
              <a:rPr lang="en-GB" sz="1400" b="1" dirty="0" err="1">
                <a:solidFill>
                  <a:schemeClr val="tx1"/>
                </a:solidFill>
              </a:rPr>
              <a:t>Investissement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0" name="TextBox 51">
            <a:extLst>
              <a:ext uri="{FF2B5EF4-FFF2-40B4-BE49-F238E27FC236}">
                <a16:creationId xmlns:a16="http://schemas.microsoft.com/office/drawing/2014/main" id="{98C5220A-7094-4EF7-BAAF-49D815187D55}"/>
              </a:ext>
            </a:extLst>
          </p:cNvPr>
          <p:cNvSpPr txBox="1"/>
          <p:nvPr/>
        </p:nvSpPr>
        <p:spPr>
          <a:xfrm>
            <a:off x="8083847" y="4738311"/>
            <a:ext cx="1291783" cy="44947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Expert du commerce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4374F589-BC2A-499C-9A21-0C0FDD59627B}"/>
              </a:ext>
            </a:extLst>
          </p:cNvPr>
          <p:cNvCxnSpPr>
            <a:cxnSpLocks/>
          </p:cNvCxnSpPr>
          <p:nvPr/>
        </p:nvCxnSpPr>
        <p:spPr>
          <a:xfrm>
            <a:off x="5600912" y="2561476"/>
            <a:ext cx="0" cy="2964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112">
            <a:extLst>
              <a:ext uri="{FF2B5EF4-FFF2-40B4-BE49-F238E27FC236}">
                <a16:creationId xmlns:a16="http://schemas.microsoft.com/office/drawing/2014/main" id="{5FB0F42D-9308-43AF-BB66-B08BB2845A4D}"/>
              </a:ext>
            </a:extLst>
          </p:cNvPr>
          <p:cNvCxnSpPr>
            <a:cxnSpLocks/>
          </p:cNvCxnSpPr>
          <p:nvPr/>
        </p:nvCxnSpPr>
        <p:spPr>
          <a:xfrm>
            <a:off x="1001881" y="5676124"/>
            <a:ext cx="105358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>
            <a:extLst>
              <a:ext uri="{FF2B5EF4-FFF2-40B4-BE49-F238E27FC236}">
                <a16:creationId xmlns:a16="http://schemas.microsoft.com/office/drawing/2014/main" id="{F2F030A4-27A6-4056-ABAF-6C57D682C907}"/>
              </a:ext>
            </a:extLst>
          </p:cNvPr>
          <p:cNvCxnSpPr>
            <a:cxnSpLocks/>
          </p:cNvCxnSpPr>
          <p:nvPr/>
        </p:nvCxnSpPr>
        <p:spPr>
          <a:xfrm flipV="1">
            <a:off x="980995" y="5139330"/>
            <a:ext cx="0" cy="536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>
            <a:extLst>
              <a:ext uri="{FF2B5EF4-FFF2-40B4-BE49-F238E27FC236}">
                <a16:creationId xmlns:a16="http://schemas.microsoft.com/office/drawing/2014/main" id="{4B07C9CE-9EA7-4576-BCA7-C4EBD191D3D7}"/>
              </a:ext>
            </a:extLst>
          </p:cNvPr>
          <p:cNvCxnSpPr>
            <a:cxnSpLocks/>
            <a:endCxn id="60" idx="2"/>
          </p:cNvCxnSpPr>
          <p:nvPr/>
        </p:nvCxnSpPr>
        <p:spPr>
          <a:xfrm flipH="1" flipV="1">
            <a:off x="11527607" y="5172205"/>
            <a:ext cx="10141" cy="4883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150">
            <a:extLst>
              <a:ext uri="{FF2B5EF4-FFF2-40B4-BE49-F238E27FC236}">
                <a16:creationId xmlns:a16="http://schemas.microsoft.com/office/drawing/2014/main" id="{07AD704F-7D1D-4373-9305-E395C37D86E1}"/>
              </a:ext>
            </a:extLst>
          </p:cNvPr>
          <p:cNvSpPr txBox="1"/>
          <p:nvPr/>
        </p:nvSpPr>
        <p:spPr>
          <a:xfrm>
            <a:off x="301669" y="775428"/>
            <a:ext cx="2833344" cy="16998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500"/>
              </a:lnSpc>
            </a:pPr>
            <a:r>
              <a:rPr lang="en-GB" sz="1600" dirty="0"/>
              <a:t>  </a:t>
            </a:r>
            <a:endParaRPr lang="en-US" sz="1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7">
            <a:extLst>
              <a:ext uri="{FF2B5EF4-FFF2-40B4-BE49-F238E27FC236}">
                <a16:creationId xmlns:a16="http://schemas.microsoft.com/office/drawing/2014/main" id="{1897435B-2C70-4DB4-9840-053461BC8E34}"/>
              </a:ext>
            </a:extLst>
          </p:cNvPr>
          <p:cNvSpPr txBox="1"/>
          <p:nvPr/>
        </p:nvSpPr>
        <p:spPr>
          <a:xfrm>
            <a:off x="402732" y="1412497"/>
            <a:ext cx="569843" cy="212834"/>
          </a:xfrm>
          <a:prstGeom prst="rect">
            <a:avLst/>
          </a:prstGeom>
          <a:solidFill>
            <a:srgbClr val="DEB400"/>
          </a:solidFill>
          <a:ln w="22225"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600" b="1" dirty="0"/>
          </a:p>
        </p:txBody>
      </p:sp>
      <p:sp>
        <p:nvSpPr>
          <p:cNvPr id="103" name="TextBox 11">
            <a:extLst>
              <a:ext uri="{FF2B5EF4-FFF2-40B4-BE49-F238E27FC236}">
                <a16:creationId xmlns:a16="http://schemas.microsoft.com/office/drawing/2014/main" id="{C3415A0C-FE44-4219-B01A-D536BEEBD638}"/>
              </a:ext>
            </a:extLst>
          </p:cNvPr>
          <p:cNvSpPr txBox="1"/>
          <p:nvPr/>
        </p:nvSpPr>
        <p:spPr>
          <a:xfrm>
            <a:off x="402732" y="1016224"/>
            <a:ext cx="546844" cy="15378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1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4" name="TextBox 64">
            <a:extLst>
              <a:ext uri="{FF2B5EF4-FFF2-40B4-BE49-F238E27FC236}">
                <a16:creationId xmlns:a16="http://schemas.microsoft.com/office/drawing/2014/main" id="{FC14D870-6820-4879-828C-643B5021A62C}"/>
              </a:ext>
            </a:extLst>
          </p:cNvPr>
          <p:cNvSpPr txBox="1"/>
          <p:nvPr/>
        </p:nvSpPr>
        <p:spPr>
          <a:xfrm>
            <a:off x="411152" y="1754933"/>
            <a:ext cx="569843" cy="18791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ru-RU" sz="16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5" name="TextBox 22">
            <a:extLst>
              <a:ext uri="{FF2B5EF4-FFF2-40B4-BE49-F238E27FC236}">
                <a16:creationId xmlns:a16="http://schemas.microsoft.com/office/drawing/2014/main" id="{91F5E269-8F4B-45EC-8ED3-90E1DAFB3E95}"/>
              </a:ext>
            </a:extLst>
          </p:cNvPr>
          <p:cNvSpPr txBox="1"/>
          <p:nvPr/>
        </p:nvSpPr>
        <p:spPr>
          <a:xfrm>
            <a:off x="411152" y="2111370"/>
            <a:ext cx="569843" cy="19411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endParaRPr lang="ru-RU" sz="1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9AE151E-6BFD-4516-8530-CC8FCD52F061}"/>
              </a:ext>
            </a:extLst>
          </p:cNvPr>
          <p:cNvSpPr txBox="1"/>
          <p:nvPr/>
        </p:nvSpPr>
        <p:spPr>
          <a:xfrm>
            <a:off x="1047957" y="953681"/>
            <a:ext cx="1721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Niveau</a:t>
            </a:r>
            <a:r>
              <a:rPr lang="en-US" sz="1400" dirty="0"/>
              <a:t> D (Directeur)</a:t>
            </a:r>
            <a:endParaRPr lang="ru-RU" sz="1400" dirty="0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39E1FEC1-2F16-4423-8FC8-6D9330D42D16}"/>
              </a:ext>
            </a:extLst>
          </p:cNvPr>
          <p:cNvSpPr txBox="1"/>
          <p:nvPr/>
        </p:nvSpPr>
        <p:spPr>
          <a:xfrm>
            <a:off x="1054785" y="1330004"/>
            <a:ext cx="2013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Niveau</a:t>
            </a:r>
            <a:r>
              <a:rPr lang="en-US" sz="1400" dirty="0"/>
              <a:t> I (International)</a:t>
            </a:r>
            <a:endParaRPr lang="ru-RU" sz="1400" dirty="0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1FA35B24-47BB-4683-86DA-B80BB2AC1297}"/>
              </a:ext>
            </a:extLst>
          </p:cNvPr>
          <p:cNvSpPr txBox="1"/>
          <p:nvPr/>
        </p:nvSpPr>
        <p:spPr>
          <a:xfrm>
            <a:off x="1051186" y="1681036"/>
            <a:ext cx="20136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Niveau</a:t>
            </a:r>
            <a:r>
              <a:rPr lang="en-US" sz="1400" dirty="0"/>
              <a:t> P (Professional)</a:t>
            </a:r>
            <a:endParaRPr lang="ru-RU" sz="14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6D67D54-C990-4A82-A841-9FB5F610B3AB}"/>
              </a:ext>
            </a:extLst>
          </p:cNvPr>
          <p:cNvSpPr txBox="1"/>
          <p:nvPr/>
        </p:nvSpPr>
        <p:spPr>
          <a:xfrm>
            <a:off x="1052378" y="2037683"/>
            <a:ext cx="2099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Niveau</a:t>
            </a:r>
            <a:r>
              <a:rPr lang="en-US" sz="1400" dirty="0"/>
              <a:t> A (</a:t>
            </a:r>
            <a:r>
              <a:rPr lang="en-US" sz="1400" dirty="0" err="1"/>
              <a:t>Administratif</a:t>
            </a:r>
            <a:r>
              <a:rPr lang="en-US" sz="1400" dirty="0"/>
              <a:t>)</a:t>
            </a:r>
            <a:endParaRPr lang="ru-RU" sz="1400" dirty="0"/>
          </a:p>
        </p:txBody>
      </p:sp>
      <p:cxnSp>
        <p:nvCxnSpPr>
          <p:cNvPr id="136" name="Straight Connector 112">
            <a:extLst>
              <a:ext uri="{FF2B5EF4-FFF2-40B4-BE49-F238E27FC236}">
                <a16:creationId xmlns:a16="http://schemas.microsoft.com/office/drawing/2014/main" id="{D7A91D80-A00E-4A18-8089-9F1B27B4F688}"/>
              </a:ext>
            </a:extLst>
          </p:cNvPr>
          <p:cNvCxnSpPr>
            <a:cxnSpLocks/>
          </p:cNvCxnSpPr>
          <p:nvPr/>
        </p:nvCxnSpPr>
        <p:spPr>
          <a:xfrm flipV="1">
            <a:off x="842218" y="4059898"/>
            <a:ext cx="10527051" cy="325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Down Arrow 131">
            <a:extLst>
              <a:ext uri="{FF2B5EF4-FFF2-40B4-BE49-F238E27FC236}">
                <a16:creationId xmlns:a16="http://schemas.microsoft.com/office/drawing/2014/main" id="{1BD91338-1F2A-471A-BDF3-CC10FBFBFCC7}"/>
              </a:ext>
            </a:extLst>
          </p:cNvPr>
          <p:cNvSpPr/>
          <p:nvPr/>
        </p:nvSpPr>
        <p:spPr>
          <a:xfrm>
            <a:off x="5678904" y="4094004"/>
            <a:ext cx="45719" cy="3308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cxnSp>
        <p:nvCxnSpPr>
          <p:cNvPr id="140" name="Прямая соединительная линия 139">
            <a:extLst>
              <a:ext uri="{FF2B5EF4-FFF2-40B4-BE49-F238E27FC236}">
                <a16:creationId xmlns:a16="http://schemas.microsoft.com/office/drawing/2014/main" id="{02B60D85-98F4-4CE8-9C63-268277DE9F14}"/>
              </a:ext>
            </a:extLst>
          </p:cNvPr>
          <p:cNvCxnSpPr>
            <a:cxnSpLocks/>
          </p:cNvCxnSpPr>
          <p:nvPr/>
        </p:nvCxnSpPr>
        <p:spPr>
          <a:xfrm flipV="1">
            <a:off x="11378085" y="3746302"/>
            <a:ext cx="0" cy="320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>
            <a:extLst>
              <a:ext uri="{FF2B5EF4-FFF2-40B4-BE49-F238E27FC236}">
                <a16:creationId xmlns:a16="http://schemas.microsoft.com/office/drawing/2014/main" id="{2921629B-43EA-4D72-8187-087A55B12A62}"/>
              </a:ext>
            </a:extLst>
          </p:cNvPr>
          <p:cNvCxnSpPr>
            <a:cxnSpLocks/>
          </p:cNvCxnSpPr>
          <p:nvPr/>
        </p:nvCxnSpPr>
        <p:spPr>
          <a:xfrm flipV="1">
            <a:off x="842218" y="3780831"/>
            <a:ext cx="0" cy="3116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2">
            <a:extLst>
              <a:ext uri="{FF2B5EF4-FFF2-40B4-BE49-F238E27FC236}">
                <a16:creationId xmlns:a16="http://schemas.microsoft.com/office/drawing/2014/main" id="{74BDB9AA-4847-4FA8-A937-E143D7EA8808}"/>
              </a:ext>
            </a:extLst>
          </p:cNvPr>
          <p:cNvSpPr txBox="1"/>
          <p:nvPr/>
        </p:nvSpPr>
        <p:spPr>
          <a:xfrm>
            <a:off x="3348426" y="4735059"/>
            <a:ext cx="1586574" cy="43216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</a:rPr>
              <a:t>Country Manager (</a:t>
            </a:r>
            <a:r>
              <a:rPr lang="en-US" sz="1400" b="1" dirty="0" err="1">
                <a:solidFill>
                  <a:schemeClr val="tx1"/>
                </a:solidFill>
              </a:rPr>
              <a:t>anglais</a:t>
            </a:r>
            <a:r>
              <a:rPr lang="en-US" sz="1400" b="1" dirty="0">
                <a:solidFill>
                  <a:schemeClr val="tx1"/>
                </a:solidFill>
              </a:rPr>
              <a:t>)</a:t>
            </a:r>
            <a:endParaRPr lang="ru-RU" sz="14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67" name="Straight Arrow Connector 116">
            <a:extLst>
              <a:ext uri="{FF2B5EF4-FFF2-40B4-BE49-F238E27FC236}">
                <a16:creationId xmlns:a16="http://schemas.microsoft.com/office/drawing/2014/main" id="{CCCEC822-9C25-46F8-856A-81B37CC3FEB2}"/>
              </a:ext>
            </a:extLst>
          </p:cNvPr>
          <p:cNvCxnSpPr/>
          <p:nvPr/>
        </p:nvCxnSpPr>
        <p:spPr>
          <a:xfrm flipH="1">
            <a:off x="4076455" y="4412048"/>
            <a:ext cx="11043" cy="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5D742457-1CED-4B8D-9F9C-22CB2F65139A}"/>
              </a:ext>
            </a:extLst>
          </p:cNvPr>
          <p:cNvSpPr/>
          <p:nvPr/>
        </p:nvSpPr>
        <p:spPr>
          <a:xfrm>
            <a:off x="5934581" y="34932"/>
            <a:ext cx="6096000" cy="8822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spcAft>
                <a:spcPts val="0"/>
              </a:spcAft>
            </a:pPr>
            <a:r>
              <a:rPr lang="en-US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Annexe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05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 la Resolution № IOFS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GA/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1-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201</a:t>
            </a:r>
            <a:r>
              <a:rPr lang="kk-K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205"/>
              </a:lnSpc>
              <a:spcAft>
                <a:spcPts val="0"/>
              </a:spcAft>
            </a:pPr>
            <a:r>
              <a:rPr lang="en-US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fr-FR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sur l'adoption la structure organisatioelle provisoire</a:t>
            </a:r>
          </a:p>
          <a:p>
            <a:pPr algn="r">
              <a:spcAft>
                <a:spcPts val="0"/>
              </a:spcAft>
            </a:pPr>
            <a:r>
              <a:rPr lang="fr-FR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 liste des postes du Secrétariat de l’OISA</a:t>
            </a:r>
            <a:endParaRPr lang="ru-RU" sz="1200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4611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108</Words>
  <Application>Microsoft Office PowerPoint</Application>
  <PresentationFormat>Широкоэкранный</PresentationFormat>
  <Paragraphs>41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WW</dc:creator>
  <cp:lastModifiedBy>WW</cp:lastModifiedBy>
  <cp:revision>25</cp:revision>
  <cp:lastPrinted>2019-06-29T11:53:54Z</cp:lastPrinted>
  <dcterms:created xsi:type="dcterms:W3CDTF">2019-06-29T06:20:39Z</dcterms:created>
  <dcterms:modified xsi:type="dcterms:W3CDTF">2019-08-21T14:17:20Z</dcterms:modified>
</cp:coreProperties>
</file>